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0" r:id="rId2"/>
    <p:sldId id="293" r:id="rId3"/>
    <p:sldId id="295" r:id="rId4"/>
    <p:sldId id="291" r:id="rId5"/>
    <p:sldId id="292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54C56"/>
    <a:srgbClr val="000000"/>
    <a:srgbClr val="FFF2CC"/>
    <a:srgbClr val="3399FF"/>
    <a:srgbClr val="4485C6"/>
    <a:srgbClr val="FFCCCC"/>
    <a:srgbClr val="FFCCFF"/>
    <a:srgbClr val="5B9BD5"/>
    <a:srgbClr val="5A5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98" autoAdjust="0"/>
    <p:restoredTop sz="96592" autoAdjust="0"/>
  </p:normalViewPr>
  <p:slideViewPr>
    <p:cSldViewPr snapToGrid="0">
      <p:cViewPr>
        <p:scale>
          <a:sx n="125" d="100"/>
          <a:sy n="125" d="100"/>
        </p:scale>
        <p:origin x="648" y="-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00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948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401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887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806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88D303D-FBFD-4B34-B382-9333CDF5F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#60</a:t>
            </a: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326" y="1318373"/>
            <a:ext cx="964425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</a:t>
            </a:r>
            <a:r>
              <a:rPr lang="en-US" altLang="zh-CN" dirty="0"/>
              <a:t>XR application server deployment enhancement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r>
              <a:rPr lang="en-US" altLang="zh-CN" dirty="0" err="1"/>
              <a:t>Yajie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51D6673C-4344-4813-A8FA-4700AC9F7596}"/>
              </a:ext>
            </a:extLst>
          </p:cNvPr>
          <p:cNvSpPr/>
          <p:nvPr/>
        </p:nvSpPr>
        <p:spPr>
          <a:xfrm>
            <a:off x="1825752" y="3135204"/>
            <a:ext cx="8296656" cy="2359152"/>
          </a:xfrm>
          <a:prstGeom prst="roundRect">
            <a:avLst>
              <a:gd name="adj" fmla="val 12791"/>
            </a:avLst>
          </a:prstGeom>
          <a:solidFill>
            <a:srgbClr val="FFFFFF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7">
            <a:extLst>
              <a:ext uri="{FF2B5EF4-FFF2-40B4-BE49-F238E27FC236}">
                <a16:creationId xmlns:a16="http://schemas.microsoft.com/office/drawing/2014/main" id="{844F2985-8FAD-4595-B2C3-A540952C68CF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DNAI clarification</a:t>
            </a:r>
          </a:p>
        </p:txBody>
      </p:sp>
      <p:sp>
        <p:nvSpPr>
          <p:cNvPr id="27" name="TextBox 112">
            <a:extLst>
              <a:ext uri="{FF2B5EF4-FFF2-40B4-BE49-F238E27FC236}">
                <a16:creationId xmlns:a16="http://schemas.microsoft.com/office/drawing/2014/main" id="{8F8DB59A-18D3-40F6-94C3-3C0E1B3B1C18}"/>
              </a:ext>
            </a:extLst>
          </p:cNvPr>
          <p:cNvSpPr txBox="1"/>
          <p:nvPr/>
        </p:nvSpPr>
        <p:spPr>
          <a:xfrm>
            <a:off x="240022" y="1307430"/>
            <a:ext cx="11234642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2000" b="1" dirty="0"/>
              <a:t>DNAI definition: Identifier of a user plane access to one or more DN(s) where applications are deployed.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2000" b="1" dirty="0"/>
              <a:t>Consider that multiple UPF may be deployed in one DN, thus one DNAI may used for identify multiple UPF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F3018A08-DFE6-45AF-A948-32B9059740B2}"/>
              </a:ext>
            </a:extLst>
          </p:cNvPr>
          <p:cNvSpPr/>
          <p:nvPr/>
        </p:nvSpPr>
        <p:spPr>
          <a:xfrm>
            <a:off x="1981200" y="3593592"/>
            <a:ext cx="3608832" cy="163372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>
            <a:extLst>
              <a:ext uri="{FF2B5EF4-FFF2-40B4-BE49-F238E27FC236}">
                <a16:creationId xmlns:a16="http://schemas.microsoft.com/office/drawing/2014/main" id="{FD602872-43F4-456A-B133-DE164B8EEEE1}"/>
              </a:ext>
            </a:extLst>
          </p:cNvPr>
          <p:cNvSpPr/>
          <p:nvPr/>
        </p:nvSpPr>
        <p:spPr>
          <a:xfrm>
            <a:off x="6358128" y="3593592"/>
            <a:ext cx="3608832" cy="163372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文本框 276">
            <a:extLst>
              <a:ext uri="{FF2B5EF4-FFF2-40B4-BE49-F238E27FC236}">
                <a16:creationId xmlns:a16="http://schemas.microsoft.com/office/drawing/2014/main" id="{EA83A6E9-BD52-4BDC-9702-A94558DC14CD}"/>
              </a:ext>
            </a:extLst>
          </p:cNvPr>
          <p:cNvSpPr txBox="1"/>
          <p:nvPr/>
        </p:nvSpPr>
        <p:spPr>
          <a:xfrm>
            <a:off x="3395471" y="3310128"/>
            <a:ext cx="7802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/>
              <a:t>DN#1</a:t>
            </a:r>
            <a:endParaRPr lang="zh-CN" altLang="en-US" sz="1200" b="1" dirty="0"/>
          </a:p>
        </p:txBody>
      </p:sp>
      <p:sp>
        <p:nvSpPr>
          <p:cNvPr id="278" name="文本框 277">
            <a:extLst>
              <a:ext uri="{FF2B5EF4-FFF2-40B4-BE49-F238E27FC236}">
                <a16:creationId xmlns:a16="http://schemas.microsoft.com/office/drawing/2014/main" id="{0C4AE4BC-9277-448D-BE4C-1E4A22BD3B38}"/>
              </a:ext>
            </a:extLst>
          </p:cNvPr>
          <p:cNvSpPr txBox="1"/>
          <p:nvPr/>
        </p:nvSpPr>
        <p:spPr>
          <a:xfrm>
            <a:off x="7772401" y="3310128"/>
            <a:ext cx="7802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/>
              <a:t>DN#2</a:t>
            </a:r>
            <a:endParaRPr lang="zh-CN" altLang="en-US" sz="1200" b="1" dirty="0"/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DCCF0138-BA63-46AA-95BF-BEF3837BF279}"/>
              </a:ext>
            </a:extLst>
          </p:cNvPr>
          <p:cNvSpPr/>
          <p:nvPr/>
        </p:nvSpPr>
        <p:spPr>
          <a:xfrm>
            <a:off x="2968753" y="3988644"/>
            <a:ext cx="396240" cy="53763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文本框 278">
            <a:extLst>
              <a:ext uri="{FF2B5EF4-FFF2-40B4-BE49-F238E27FC236}">
                <a16:creationId xmlns:a16="http://schemas.microsoft.com/office/drawing/2014/main" id="{C8EC1A62-D8C2-43FD-B4A7-7E9DBBC6B746}"/>
              </a:ext>
            </a:extLst>
          </p:cNvPr>
          <p:cNvSpPr txBox="1"/>
          <p:nvPr/>
        </p:nvSpPr>
        <p:spPr>
          <a:xfrm>
            <a:off x="2791966" y="4578464"/>
            <a:ext cx="7802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/>
              <a:t>UPF#1</a:t>
            </a:r>
            <a:endParaRPr lang="zh-CN" altLang="en-US" sz="1200" b="1" dirty="0"/>
          </a:p>
        </p:txBody>
      </p:sp>
      <p:sp>
        <p:nvSpPr>
          <p:cNvPr id="280" name="等腰三角形 279">
            <a:extLst>
              <a:ext uri="{FF2B5EF4-FFF2-40B4-BE49-F238E27FC236}">
                <a16:creationId xmlns:a16="http://schemas.microsoft.com/office/drawing/2014/main" id="{3ADE8DD3-8B36-428E-8687-A9C72EF1DBC8}"/>
              </a:ext>
            </a:extLst>
          </p:cNvPr>
          <p:cNvSpPr/>
          <p:nvPr/>
        </p:nvSpPr>
        <p:spPr>
          <a:xfrm>
            <a:off x="4175761" y="3983662"/>
            <a:ext cx="396240" cy="53763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文本框 280">
            <a:extLst>
              <a:ext uri="{FF2B5EF4-FFF2-40B4-BE49-F238E27FC236}">
                <a16:creationId xmlns:a16="http://schemas.microsoft.com/office/drawing/2014/main" id="{68FC84B8-4775-4631-9FAF-5FB6F9BC21B3}"/>
              </a:ext>
            </a:extLst>
          </p:cNvPr>
          <p:cNvSpPr txBox="1"/>
          <p:nvPr/>
        </p:nvSpPr>
        <p:spPr>
          <a:xfrm>
            <a:off x="3992881" y="4584559"/>
            <a:ext cx="7802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/>
              <a:t>UPF#2</a:t>
            </a:r>
            <a:endParaRPr lang="zh-CN" altLang="en-US" sz="1200" b="1" dirty="0"/>
          </a:p>
        </p:txBody>
      </p:sp>
      <p:sp>
        <p:nvSpPr>
          <p:cNvPr id="282" name="等腰三角形 281">
            <a:extLst>
              <a:ext uri="{FF2B5EF4-FFF2-40B4-BE49-F238E27FC236}">
                <a16:creationId xmlns:a16="http://schemas.microsoft.com/office/drawing/2014/main" id="{5FA0A617-DB3E-4269-885E-C1B2F93EE639}"/>
              </a:ext>
            </a:extLst>
          </p:cNvPr>
          <p:cNvSpPr/>
          <p:nvPr/>
        </p:nvSpPr>
        <p:spPr>
          <a:xfrm>
            <a:off x="7345683" y="3988644"/>
            <a:ext cx="396240" cy="53763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文本框 282">
            <a:extLst>
              <a:ext uri="{FF2B5EF4-FFF2-40B4-BE49-F238E27FC236}">
                <a16:creationId xmlns:a16="http://schemas.microsoft.com/office/drawing/2014/main" id="{88254FB3-3FE5-4450-AEA6-CA73AAC2CBB9}"/>
              </a:ext>
            </a:extLst>
          </p:cNvPr>
          <p:cNvSpPr txBox="1"/>
          <p:nvPr/>
        </p:nvSpPr>
        <p:spPr>
          <a:xfrm>
            <a:off x="7168896" y="4578464"/>
            <a:ext cx="7802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/>
              <a:t>UPF#3</a:t>
            </a:r>
            <a:endParaRPr lang="zh-CN" altLang="en-US" sz="1200" b="1" dirty="0"/>
          </a:p>
        </p:txBody>
      </p:sp>
      <p:sp>
        <p:nvSpPr>
          <p:cNvPr id="284" name="等腰三角形 283">
            <a:extLst>
              <a:ext uri="{FF2B5EF4-FFF2-40B4-BE49-F238E27FC236}">
                <a16:creationId xmlns:a16="http://schemas.microsoft.com/office/drawing/2014/main" id="{B2B77201-A9D7-46E5-AACC-13E14EAC317F}"/>
              </a:ext>
            </a:extLst>
          </p:cNvPr>
          <p:cNvSpPr/>
          <p:nvPr/>
        </p:nvSpPr>
        <p:spPr>
          <a:xfrm>
            <a:off x="8552691" y="3983662"/>
            <a:ext cx="396240" cy="53763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文本框 284">
            <a:extLst>
              <a:ext uri="{FF2B5EF4-FFF2-40B4-BE49-F238E27FC236}">
                <a16:creationId xmlns:a16="http://schemas.microsoft.com/office/drawing/2014/main" id="{B44C0780-EE8D-4A3E-95E0-95F8CB09B345}"/>
              </a:ext>
            </a:extLst>
          </p:cNvPr>
          <p:cNvSpPr txBox="1"/>
          <p:nvPr/>
        </p:nvSpPr>
        <p:spPr>
          <a:xfrm>
            <a:off x="8369811" y="4584559"/>
            <a:ext cx="7802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/>
              <a:t>UPF#4</a:t>
            </a:r>
            <a:endParaRPr lang="zh-CN" altLang="en-US" sz="1200" b="1" dirty="0"/>
          </a:p>
        </p:txBody>
      </p:sp>
      <p:grpSp>
        <p:nvGrpSpPr>
          <p:cNvPr id="286" name="组合 285">
            <a:extLst>
              <a:ext uri="{FF2B5EF4-FFF2-40B4-BE49-F238E27FC236}">
                <a16:creationId xmlns:a16="http://schemas.microsoft.com/office/drawing/2014/main" id="{D52A8591-6A32-41F9-9B3E-8DE7255F06B3}"/>
              </a:ext>
            </a:extLst>
          </p:cNvPr>
          <p:cNvGrpSpPr/>
          <p:nvPr/>
        </p:nvGrpSpPr>
        <p:grpSpPr>
          <a:xfrm>
            <a:off x="5700802" y="5392860"/>
            <a:ext cx="384658" cy="322302"/>
            <a:chOff x="5717916" y="4694932"/>
            <a:chExt cx="589989" cy="480318"/>
          </a:xfrm>
          <a:solidFill>
            <a:srgbClr val="FF0000"/>
          </a:solidFill>
        </p:grpSpPr>
        <p:sp>
          <p:nvSpPr>
            <p:cNvPr id="287" name="流程图: 磁盘 286">
              <a:extLst>
                <a:ext uri="{FF2B5EF4-FFF2-40B4-BE49-F238E27FC236}">
                  <a16:creationId xmlns:a16="http://schemas.microsoft.com/office/drawing/2014/main" id="{4D4DD9F3-2F69-4FC9-A3E0-FDEB00723E3D}"/>
                </a:ext>
              </a:extLst>
            </p:cNvPr>
            <p:cNvSpPr/>
            <p:nvPr/>
          </p:nvSpPr>
          <p:spPr>
            <a:xfrm>
              <a:off x="5717916" y="4749800"/>
              <a:ext cx="584776" cy="425450"/>
            </a:xfrm>
            <a:prstGeom prst="flowChartMagneticDisk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88" name="流程图: 汇总连接 287">
              <a:extLst>
                <a:ext uri="{FF2B5EF4-FFF2-40B4-BE49-F238E27FC236}">
                  <a16:creationId xmlns:a16="http://schemas.microsoft.com/office/drawing/2014/main" id="{79F3853D-8438-460B-9FF6-2B6C32A44084}"/>
                </a:ext>
              </a:extLst>
            </p:cNvPr>
            <p:cNvSpPr/>
            <p:nvPr/>
          </p:nvSpPr>
          <p:spPr>
            <a:xfrm>
              <a:off x="5723128" y="4694932"/>
              <a:ext cx="584777" cy="223478"/>
            </a:xfrm>
            <a:prstGeom prst="flowChartSummingJunction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289" name="文本框 288">
            <a:extLst>
              <a:ext uri="{FF2B5EF4-FFF2-40B4-BE49-F238E27FC236}">
                <a16:creationId xmlns:a16="http://schemas.microsoft.com/office/drawing/2014/main" id="{0C6AA74E-F584-4A05-92DD-05AE4C6C8BC9}"/>
              </a:ext>
            </a:extLst>
          </p:cNvPr>
          <p:cNvSpPr txBox="1"/>
          <p:nvPr/>
        </p:nvSpPr>
        <p:spPr>
          <a:xfrm>
            <a:off x="5220652" y="5675239"/>
            <a:ext cx="139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/>
              <a:t>External router</a:t>
            </a:r>
          </a:p>
          <a:p>
            <a:pPr algn="ctr"/>
            <a:r>
              <a:rPr lang="en-US" altLang="zh-CN" sz="1200" b="1" dirty="0"/>
              <a:t>DNAI#1</a:t>
            </a:r>
            <a:endParaRPr lang="zh-CN" altLang="en-US" sz="1200" b="1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FC637DD-BE40-4340-825E-78BA3DAEE189}"/>
              </a:ext>
            </a:extLst>
          </p:cNvPr>
          <p:cNvCxnSpPr>
            <a:cxnSpLocks/>
            <a:stCxn id="4" idx="4"/>
            <a:endCxn id="288" idx="1"/>
          </p:cNvCxnSpPr>
          <p:nvPr/>
        </p:nvCxnSpPr>
        <p:spPr>
          <a:xfrm>
            <a:off x="3364993" y="4526280"/>
            <a:ext cx="2395041" cy="8885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接连接符 289">
            <a:extLst>
              <a:ext uri="{FF2B5EF4-FFF2-40B4-BE49-F238E27FC236}">
                <a16:creationId xmlns:a16="http://schemas.microsoft.com/office/drawing/2014/main" id="{6DE99725-CACC-4E23-8370-B086AFC0239B}"/>
              </a:ext>
            </a:extLst>
          </p:cNvPr>
          <p:cNvCxnSpPr>
            <a:cxnSpLocks/>
            <a:stCxn id="280" idx="4"/>
            <a:endCxn id="288" idx="0"/>
          </p:cNvCxnSpPr>
          <p:nvPr/>
        </p:nvCxnSpPr>
        <p:spPr>
          <a:xfrm>
            <a:off x="4572001" y="4521298"/>
            <a:ext cx="1322829" cy="8715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直接连接符 290">
            <a:extLst>
              <a:ext uri="{FF2B5EF4-FFF2-40B4-BE49-F238E27FC236}">
                <a16:creationId xmlns:a16="http://schemas.microsoft.com/office/drawing/2014/main" id="{362555DE-FAEF-4AD8-93F2-8B6BA8FD53DF}"/>
              </a:ext>
            </a:extLst>
          </p:cNvPr>
          <p:cNvCxnSpPr>
            <a:cxnSpLocks/>
            <a:stCxn id="282" idx="2"/>
            <a:endCxn id="288" idx="0"/>
          </p:cNvCxnSpPr>
          <p:nvPr/>
        </p:nvCxnSpPr>
        <p:spPr>
          <a:xfrm flipH="1">
            <a:off x="5894830" y="4526280"/>
            <a:ext cx="1450853" cy="8665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直接连接符 291">
            <a:extLst>
              <a:ext uri="{FF2B5EF4-FFF2-40B4-BE49-F238E27FC236}">
                <a16:creationId xmlns:a16="http://schemas.microsoft.com/office/drawing/2014/main" id="{330E3C29-7D0D-4B5C-8D2E-3A4811C9A5E5}"/>
              </a:ext>
            </a:extLst>
          </p:cNvPr>
          <p:cNvCxnSpPr>
            <a:cxnSpLocks/>
            <a:stCxn id="284" idx="2"/>
            <a:endCxn id="288" idx="7"/>
          </p:cNvCxnSpPr>
          <p:nvPr/>
        </p:nvCxnSpPr>
        <p:spPr>
          <a:xfrm flipH="1">
            <a:off x="6029626" y="4521298"/>
            <a:ext cx="2523065" cy="8935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3334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844F2985-8FAD-4595-B2C3-A540952C68CF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Scenario clarification</a:t>
            </a:r>
          </a:p>
        </p:txBody>
      </p:sp>
      <p:sp>
        <p:nvSpPr>
          <p:cNvPr id="27" name="TextBox 112">
            <a:extLst>
              <a:ext uri="{FF2B5EF4-FFF2-40B4-BE49-F238E27FC236}">
                <a16:creationId xmlns:a16="http://schemas.microsoft.com/office/drawing/2014/main" id="{8F8DB59A-18D3-40F6-94C3-3C0E1B3B1C18}"/>
              </a:ext>
            </a:extLst>
          </p:cNvPr>
          <p:cNvSpPr txBox="1"/>
          <p:nvPr/>
        </p:nvSpPr>
        <p:spPr>
          <a:xfrm>
            <a:off x="240022" y="1307430"/>
            <a:ext cx="11234642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2000" b="1" dirty="0"/>
              <a:t>Deployment: UPF#1 and APP server#1 are co-deployed; UPF#2 and APP server#2 are co-deployed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dirty="0"/>
              <a:t>User plane path#1 (</a:t>
            </a:r>
            <a:r>
              <a:rPr lang="nb-NO" altLang="zh-CN" dirty="0"/>
              <a:t>UPF#1– APP server#1</a:t>
            </a:r>
            <a:r>
              <a:rPr lang="en-US" altLang="zh-CN" dirty="0"/>
              <a:t>)</a:t>
            </a:r>
            <a:r>
              <a:rPr lang="zh-CN" altLang="en-US" dirty="0"/>
              <a:t>：</a:t>
            </a:r>
            <a:r>
              <a:rPr lang="en-US" altLang="zh-CN" dirty="0"/>
              <a:t>the internal router is used for transferring the data 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dirty="0"/>
              <a:t>User plane path#2 (</a:t>
            </a:r>
            <a:r>
              <a:rPr lang="nb-NO" altLang="zh-CN" dirty="0"/>
              <a:t>UPF#1– APP server#2</a:t>
            </a:r>
            <a:r>
              <a:rPr lang="en-US" altLang="zh-CN" dirty="0"/>
              <a:t>) </a:t>
            </a:r>
            <a:r>
              <a:rPr lang="zh-CN" altLang="en-US" dirty="0"/>
              <a:t>：</a:t>
            </a:r>
            <a:r>
              <a:rPr lang="en-US" altLang="zh-CN" dirty="0"/>
              <a:t>the network adapter is used for transferring the data 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dirty="0"/>
              <a:t>The network adapter delay is shorter than internal router delay in current deployment</a:t>
            </a: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16041679-8C93-4408-9DBC-6B1EC88FD86F}"/>
              </a:ext>
            </a:extLst>
          </p:cNvPr>
          <p:cNvSpPr/>
          <p:nvPr/>
        </p:nvSpPr>
        <p:spPr>
          <a:xfrm>
            <a:off x="4997869" y="4057119"/>
            <a:ext cx="5781598" cy="183807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5" name="立方体 114">
            <a:extLst>
              <a:ext uri="{FF2B5EF4-FFF2-40B4-BE49-F238E27FC236}">
                <a16:creationId xmlns:a16="http://schemas.microsoft.com/office/drawing/2014/main" id="{08F212DC-945F-47BC-B046-DF0BBD9BBE1F}"/>
              </a:ext>
            </a:extLst>
          </p:cNvPr>
          <p:cNvSpPr/>
          <p:nvPr/>
        </p:nvSpPr>
        <p:spPr>
          <a:xfrm>
            <a:off x="9260993" y="4355986"/>
            <a:ext cx="681694" cy="447334"/>
          </a:xfrm>
          <a:prstGeom prst="cube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16" name="组合 1044">
            <a:extLst>
              <a:ext uri="{FF2B5EF4-FFF2-40B4-BE49-F238E27FC236}">
                <a16:creationId xmlns:a16="http://schemas.microsoft.com/office/drawing/2014/main" id="{ED831D1E-2B17-4FE5-A97F-CE1C1D495B06}"/>
              </a:ext>
            </a:extLst>
          </p:cNvPr>
          <p:cNvGrpSpPr>
            <a:grpSpLocks/>
          </p:cNvGrpSpPr>
          <p:nvPr/>
        </p:nvGrpSpPr>
        <p:grpSpPr bwMode="auto">
          <a:xfrm>
            <a:off x="4139286" y="4694172"/>
            <a:ext cx="389359" cy="586157"/>
            <a:chOff x="-972770" y="4285183"/>
            <a:chExt cx="622300" cy="817563"/>
          </a:xfrm>
        </p:grpSpPr>
        <p:sp>
          <p:nvSpPr>
            <p:cNvPr id="117" name="AutoShape 4">
              <a:extLst>
                <a:ext uri="{FF2B5EF4-FFF2-40B4-BE49-F238E27FC236}">
                  <a16:creationId xmlns:a16="http://schemas.microsoft.com/office/drawing/2014/main" id="{2659A1DA-3E45-46BB-8B3B-2404895DF1B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-972770" y="4293120"/>
              <a:ext cx="619125" cy="809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8" name="Freeform 6">
              <a:extLst>
                <a:ext uri="{FF2B5EF4-FFF2-40B4-BE49-F238E27FC236}">
                  <a16:creationId xmlns:a16="http://schemas.microsoft.com/office/drawing/2014/main" id="{D46E3497-5FCC-404F-89C2-0CBAA1F817C4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4795" y="4686820"/>
              <a:ext cx="3175" cy="1588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9" name="Freeform 7">
              <a:extLst>
                <a:ext uri="{FF2B5EF4-FFF2-40B4-BE49-F238E27FC236}">
                  <a16:creationId xmlns:a16="http://schemas.microsoft.com/office/drawing/2014/main" id="{80D9CAA8-4142-4D75-BDDD-E65A086CB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4795" y="4686820"/>
              <a:ext cx="3175" cy="1588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0" name="Freeform 8">
              <a:extLst>
                <a:ext uri="{FF2B5EF4-FFF2-40B4-BE49-F238E27FC236}">
                  <a16:creationId xmlns:a16="http://schemas.microsoft.com/office/drawing/2014/main" id="{6E2EFFEC-187B-43F7-839E-95AC57D4BB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26720" y="4637608"/>
              <a:ext cx="330200" cy="465138"/>
            </a:xfrm>
            <a:custGeom>
              <a:avLst/>
              <a:gdLst>
                <a:gd name="T0" fmla="*/ 2147483647 w 88"/>
                <a:gd name="T1" fmla="*/ 2147483647 h 124"/>
                <a:gd name="T2" fmla="*/ 2147483647 w 88"/>
                <a:gd name="T3" fmla="*/ 2147483647 h 124"/>
                <a:gd name="T4" fmla="*/ 2147483647 w 88"/>
                <a:gd name="T5" fmla="*/ 2147483647 h 124"/>
                <a:gd name="T6" fmla="*/ 2147483647 w 88"/>
                <a:gd name="T7" fmla="*/ 2147483647 h 124"/>
                <a:gd name="T8" fmla="*/ 2147483647 w 88"/>
                <a:gd name="T9" fmla="*/ 0 h 124"/>
                <a:gd name="T10" fmla="*/ 2147483647 w 88"/>
                <a:gd name="T11" fmla="*/ 0 h 124"/>
                <a:gd name="T12" fmla="*/ 2147483647 w 88"/>
                <a:gd name="T13" fmla="*/ 0 h 124"/>
                <a:gd name="T14" fmla="*/ 2147483647 w 88"/>
                <a:gd name="T15" fmla="*/ 2147483647 h 124"/>
                <a:gd name="T16" fmla="*/ 2147483647 w 88"/>
                <a:gd name="T17" fmla="*/ 2147483647 h 124"/>
                <a:gd name="T18" fmla="*/ 0 w 88"/>
                <a:gd name="T19" fmla="*/ 2147483647 h 124"/>
                <a:gd name="T20" fmla="*/ 2147483647 w 88"/>
                <a:gd name="T21" fmla="*/ 2147483647 h 124"/>
                <a:gd name="T22" fmla="*/ 2147483647 w 88"/>
                <a:gd name="T23" fmla="*/ 2147483647 h 124"/>
                <a:gd name="T24" fmla="*/ 2147483647 w 88"/>
                <a:gd name="T25" fmla="*/ 2147483647 h 124"/>
                <a:gd name="T26" fmla="*/ 2147483647 w 88"/>
                <a:gd name="T27" fmla="*/ 2147483647 h 124"/>
                <a:gd name="T28" fmla="*/ 2147483647 w 88"/>
                <a:gd name="T29" fmla="*/ 2147483647 h 124"/>
                <a:gd name="T30" fmla="*/ 2147483647 w 88"/>
                <a:gd name="T31" fmla="*/ 2147483647 h 124"/>
                <a:gd name="T32" fmla="*/ 2147483647 w 88"/>
                <a:gd name="T33" fmla="*/ 2147483647 h 124"/>
                <a:gd name="T34" fmla="*/ 2147483647 w 88"/>
                <a:gd name="T35" fmla="*/ 2147483647 h 124"/>
                <a:gd name="T36" fmla="*/ 2147483647 w 88"/>
                <a:gd name="T37" fmla="*/ 2147483647 h 124"/>
                <a:gd name="T38" fmla="*/ 2147483647 w 88"/>
                <a:gd name="T39" fmla="*/ 2147483647 h 124"/>
                <a:gd name="T40" fmla="*/ 2147483647 w 88"/>
                <a:gd name="T41" fmla="*/ 2147483647 h 124"/>
                <a:gd name="T42" fmla="*/ 2147483647 w 88"/>
                <a:gd name="T43" fmla="*/ 2147483647 h 124"/>
                <a:gd name="T44" fmla="*/ 2147483647 w 88"/>
                <a:gd name="T45" fmla="*/ 2147483647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124"/>
                <a:gd name="T71" fmla="*/ 88 w 88"/>
                <a:gd name="T72" fmla="*/ 124 h 1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124">
                  <a:moveTo>
                    <a:pt x="69" y="124"/>
                  </a:moveTo>
                  <a:cubicBezTo>
                    <a:pt x="88" y="124"/>
                    <a:pt x="88" y="124"/>
                    <a:pt x="88" y="124"/>
                  </a:cubicBezTo>
                  <a:cubicBezTo>
                    <a:pt x="87" y="123"/>
                    <a:pt x="87" y="121"/>
                    <a:pt x="87" y="12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2"/>
                    <a:pt x="47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7" y="2"/>
                    <a:pt x="36" y="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21"/>
                    <a:pt x="0" y="123"/>
                    <a:pt x="0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64" y="107"/>
                    <a:pt x="64" y="107"/>
                    <a:pt x="64" y="107"/>
                  </a:cubicBezTo>
                  <a:lnTo>
                    <a:pt x="69" y="124"/>
                  </a:lnTo>
                  <a:close/>
                  <a:moveTo>
                    <a:pt x="48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4" y="40"/>
                    <a:pt x="44" y="40"/>
                    <a:pt x="44" y="40"/>
                  </a:cubicBezTo>
                  <a:lnTo>
                    <a:pt x="48" y="55"/>
                  </a:lnTo>
                  <a:close/>
                  <a:moveTo>
                    <a:pt x="29" y="89"/>
                  </a:moveTo>
                  <a:cubicBezTo>
                    <a:pt x="33" y="73"/>
                    <a:pt x="33" y="73"/>
                    <a:pt x="3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29" y="8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1" name="Freeform 9">
              <a:extLst>
                <a:ext uri="{FF2B5EF4-FFF2-40B4-BE49-F238E27FC236}">
                  <a16:creationId xmlns:a16="http://schemas.microsoft.com/office/drawing/2014/main" id="{A58D8FAC-2FB6-4A40-81E5-958B4E466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2245" y="4372495"/>
              <a:ext cx="115888" cy="295275"/>
            </a:xfrm>
            <a:custGeom>
              <a:avLst/>
              <a:gdLst>
                <a:gd name="T0" fmla="*/ 2147483647 w 31"/>
                <a:gd name="T1" fmla="*/ 2147483647 h 79"/>
                <a:gd name="T2" fmla="*/ 2147483647 w 31"/>
                <a:gd name="T3" fmla="*/ 2147483647 h 79"/>
                <a:gd name="T4" fmla="*/ 2147483647 w 31"/>
                <a:gd name="T5" fmla="*/ 2147483647 h 79"/>
                <a:gd name="T6" fmla="*/ 2147483647 w 31"/>
                <a:gd name="T7" fmla="*/ 2147483647 h 79"/>
                <a:gd name="T8" fmla="*/ 2147483647 w 31"/>
                <a:gd name="T9" fmla="*/ 2147483647 h 79"/>
                <a:gd name="T10" fmla="*/ 2147483647 w 31"/>
                <a:gd name="T11" fmla="*/ 2147483647 h 79"/>
                <a:gd name="T12" fmla="*/ 2147483647 w 31"/>
                <a:gd name="T13" fmla="*/ 2147483647 h 79"/>
                <a:gd name="T14" fmla="*/ 2147483647 w 31"/>
                <a:gd name="T15" fmla="*/ 2147483647 h 79"/>
                <a:gd name="T16" fmla="*/ 2147483647 w 31"/>
                <a:gd name="T17" fmla="*/ 2147483647 h 79"/>
                <a:gd name="T18" fmla="*/ 2147483647 w 31"/>
                <a:gd name="T19" fmla="*/ 2147483647 h 79"/>
                <a:gd name="T20" fmla="*/ 2147483647 w 31"/>
                <a:gd name="T21" fmla="*/ 2147483647 h 79"/>
                <a:gd name="T22" fmla="*/ 2147483647 w 31"/>
                <a:gd name="T23" fmla="*/ 2147483647 h 79"/>
                <a:gd name="T24" fmla="*/ 2147483647 w 31"/>
                <a:gd name="T25" fmla="*/ 2147483647 h 79"/>
                <a:gd name="T26" fmla="*/ 2147483647 w 31"/>
                <a:gd name="T27" fmla="*/ 2147483647 h 79"/>
                <a:gd name="T28" fmla="*/ 2147483647 w 31"/>
                <a:gd name="T29" fmla="*/ 2147483647 h 79"/>
                <a:gd name="T30" fmla="*/ 2147483647 w 31"/>
                <a:gd name="T31" fmla="*/ 2147483647 h 79"/>
                <a:gd name="T32" fmla="*/ 2147483647 w 31"/>
                <a:gd name="T33" fmla="*/ 2147483647 h 79"/>
                <a:gd name="T34" fmla="*/ 2147483647 w 31"/>
                <a:gd name="T35" fmla="*/ 2147483647 h 79"/>
                <a:gd name="T36" fmla="*/ 2147483647 w 31"/>
                <a:gd name="T37" fmla="*/ 2147483647 h 79"/>
                <a:gd name="T38" fmla="*/ 2147483647 w 31"/>
                <a:gd name="T39" fmla="*/ 2147483647 h 79"/>
                <a:gd name="T40" fmla="*/ 2147483647 w 31"/>
                <a:gd name="T41" fmla="*/ 2147483647 h 79"/>
                <a:gd name="T42" fmla="*/ 2147483647 w 31"/>
                <a:gd name="T43" fmla="*/ 2147483647 h 79"/>
                <a:gd name="T44" fmla="*/ 2147483647 w 31"/>
                <a:gd name="T45" fmla="*/ 2147483647 h 79"/>
                <a:gd name="T46" fmla="*/ 2147483647 w 31"/>
                <a:gd name="T47" fmla="*/ 2147483647 h 7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"/>
                <a:gd name="T73" fmla="*/ 0 h 79"/>
                <a:gd name="T74" fmla="*/ 31 w 31"/>
                <a:gd name="T75" fmla="*/ 79 h 7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" h="79">
                  <a:moveTo>
                    <a:pt x="6" y="78"/>
                  </a:moveTo>
                  <a:cubicBezTo>
                    <a:pt x="3" y="75"/>
                    <a:pt x="2" y="70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3" y="56"/>
                    <a:pt x="15" y="47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26"/>
                    <a:pt x="4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31" y="16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51"/>
                    <a:pt x="27" y="64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8"/>
                    <a:pt x="14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9" y="79"/>
                    <a:pt x="8" y="79"/>
                    <a:pt x="6" y="78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2" name="Freeform 10">
              <a:extLst>
                <a:ext uri="{FF2B5EF4-FFF2-40B4-BE49-F238E27FC236}">
                  <a16:creationId xmlns:a16="http://schemas.microsoft.com/office/drawing/2014/main" id="{BD27F17B-0F07-4E05-B500-D7A3A3B06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7633" y="4285183"/>
              <a:ext cx="157163" cy="461963"/>
            </a:xfrm>
            <a:custGeom>
              <a:avLst/>
              <a:gdLst>
                <a:gd name="T0" fmla="*/ 2147483647 w 42"/>
                <a:gd name="T1" fmla="*/ 2147483647 h 123"/>
                <a:gd name="T2" fmla="*/ 2147483647 w 42"/>
                <a:gd name="T3" fmla="*/ 2147483647 h 123"/>
                <a:gd name="T4" fmla="*/ 2147483647 w 42"/>
                <a:gd name="T5" fmla="*/ 2147483647 h 123"/>
                <a:gd name="T6" fmla="*/ 2147483647 w 42"/>
                <a:gd name="T7" fmla="*/ 2147483647 h 123"/>
                <a:gd name="T8" fmla="*/ 2147483647 w 42"/>
                <a:gd name="T9" fmla="*/ 2147483647 h 123"/>
                <a:gd name="T10" fmla="*/ 2147483647 w 42"/>
                <a:gd name="T11" fmla="*/ 2147483647 h 123"/>
                <a:gd name="T12" fmla="*/ 2147483647 w 42"/>
                <a:gd name="T13" fmla="*/ 2147483647 h 123"/>
                <a:gd name="T14" fmla="*/ 2147483647 w 42"/>
                <a:gd name="T15" fmla="*/ 2147483647 h 123"/>
                <a:gd name="T16" fmla="*/ 2147483647 w 42"/>
                <a:gd name="T17" fmla="*/ 2147483647 h 123"/>
                <a:gd name="T18" fmla="*/ 2147483647 w 42"/>
                <a:gd name="T19" fmla="*/ 2147483647 h 123"/>
                <a:gd name="T20" fmla="*/ 2147483647 w 42"/>
                <a:gd name="T21" fmla="*/ 2147483647 h 123"/>
                <a:gd name="T22" fmla="*/ 2147483647 w 42"/>
                <a:gd name="T23" fmla="*/ 2147483647 h 123"/>
                <a:gd name="T24" fmla="*/ 2147483647 w 42"/>
                <a:gd name="T25" fmla="*/ 2147483647 h 123"/>
                <a:gd name="T26" fmla="*/ 2147483647 w 42"/>
                <a:gd name="T27" fmla="*/ 2147483647 h 123"/>
                <a:gd name="T28" fmla="*/ 2147483647 w 42"/>
                <a:gd name="T29" fmla="*/ 2147483647 h 123"/>
                <a:gd name="T30" fmla="*/ 2147483647 w 42"/>
                <a:gd name="T31" fmla="*/ 2147483647 h 123"/>
                <a:gd name="T32" fmla="*/ 2147483647 w 42"/>
                <a:gd name="T33" fmla="*/ 2147483647 h 123"/>
                <a:gd name="T34" fmla="*/ 2147483647 w 42"/>
                <a:gd name="T35" fmla="*/ 2147483647 h 123"/>
                <a:gd name="T36" fmla="*/ 2147483647 w 42"/>
                <a:gd name="T37" fmla="*/ 2147483647 h 123"/>
                <a:gd name="T38" fmla="*/ 2147483647 w 42"/>
                <a:gd name="T39" fmla="*/ 2147483647 h 123"/>
                <a:gd name="T40" fmla="*/ 2147483647 w 42"/>
                <a:gd name="T41" fmla="*/ 2147483647 h 1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2"/>
                <a:gd name="T64" fmla="*/ 0 h 123"/>
                <a:gd name="T65" fmla="*/ 42 w 42"/>
                <a:gd name="T66" fmla="*/ 123 h 1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2" h="123">
                  <a:moveTo>
                    <a:pt x="10" y="121"/>
                  </a:moveTo>
                  <a:cubicBezTo>
                    <a:pt x="7" y="119"/>
                    <a:pt x="6" y="114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22" y="92"/>
                    <a:pt x="26" y="77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38"/>
                    <a:pt x="9" y="1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2"/>
                    <a:pt x="0" y="7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41" y="26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80"/>
                    <a:pt x="36" y="10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9" y="122"/>
                    <a:pt x="17" y="123"/>
                    <a:pt x="15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3" y="123"/>
                    <a:pt x="11" y="122"/>
                    <a:pt x="10" y="121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3" name="Freeform 11">
              <a:extLst>
                <a:ext uri="{FF2B5EF4-FFF2-40B4-BE49-F238E27FC236}">
                  <a16:creationId xmlns:a16="http://schemas.microsoft.com/office/drawing/2014/main" id="{507E5AA9-75AB-4687-A376-A6656F0EC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0058" y="4372495"/>
              <a:ext cx="120650" cy="295275"/>
            </a:xfrm>
            <a:custGeom>
              <a:avLst/>
              <a:gdLst>
                <a:gd name="T0" fmla="*/ 2147483647 w 32"/>
                <a:gd name="T1" fmla="*/ 2147483647 h 79"/>
                <a:gd name="T2" fmla="*/ 0 w 32"/>
                <a:gd name="T3" fmla="*/ 2147483647 h 79"/>
                <a:gd name="T4" fmla="*/ 0 w 32"/>
                <a:gd name="T5" fmla="*/ 2147483647 h 79"/>
                <a:gd name="T6" fmla="*/ 0 w 32"/>
                <a:gd name="T7" fmla="*/ 2147483647 h 79"/>
                <a:gd name="T8" fmla="*/ 0 w 32"/>
                <a:gd name="T9" fmla="*/ 2147483647 h 79"/>
                <a:gd name="T10" fmla="*/ 2147483647 w 32"/>
                <a:gd name="T11" fmla="*/ 2147483647 h 79"/>
                <a:gd name="T12" fmla="*/ 2147483647 w 32"/>
                <a:gd name="T13" fmla="*/ 2147483647 h 79"/>
                <a:gd name="T14" fmla="*/ 2147483647 w 32"/>
                <a:gd name="T15" fmla="*/ 2147483647 h 79"/>
                <a:gd name="T16" fmla="*/ 2147483647 w 32"/>
                <a:gd name="T17" fmla="*/ 2147483647 h 79"/>
                <a:gd name="T18" fmla="*/ 2147483647 w 32"/>
                <a:gd name="T19" fmla="*/ 2147483647 h 79"/>
                <a:gd name="T20" fmla="*/ 2147483647 w 32"/>
                <a:gd name="T21" fmla="*/ 2147483647 h 79"/>
                <a:gd name="T22" fmla="*/ 2147483647 w 32"/>
                <a:gd name="T23" fmla="*/ 2147483647 h 79"/>
                <a:gd name="T24" fmla="*/ 2147483647 w 32"/>
                <a:gd name="T25" fmla="*/ 2147483647 h 79"/>
                <a:gd name="T26" fmla="*/ 2147483647 w 32"/>
                <a:gd name="T27" fmla="*/ 2147483647 h 79"/>
                <a:gd name="T28" fmla="*/ 2147483647 w 32"/>
                <a:gd name="T29" fmla="*/ 2147483647 h 79"/>
                <a:gd name="T30" fmla="*/ 2147483647 w 32"/>
                <a:gd name="T31" fmla="*/ 2147483647 h 79"/>
                <a:gd name="T32" fmla="*/ 2147483647 w 32"/>
                <a:gd name="T33" fmla="*/ 2147483647 h 79"/>
                <a:gd name="T34" fmla="*/ 2147483647 w 32"/>
                <a:gd name="T35" fmla="*/ 2147483647 h 79"/>
                <a:gd name="T36" fmla="*/ 2147483647 w 32"/>
                <a:gd name="T37" fmla="*/ 2147483647 h 79"/>
                <a:gd name="T38" fmla="*/ 2147483647 w 32"/>
                <a:gd name="T39" fmla="*/ 2147483647 h 79"/>
                <a:gd name="T40" fmla="*/ 2147483647 w 32"/>
                <a:gd name="T41" fmla="*/ 2147483647 h 79"/>
                <a:gd name="T42" fmla="*/ 2147483647 w 32"/>
                <a:gd name="T43" fmla="*/ 2147483647 h 79"/>
                <a:gd name="T44" fmla="*/ 2147483647 w 32"/>
                <a:gd name="T45" fmla="*/ 2147483647 h 79"/>
                <a:gd name="T46" fmla="*/ 2147483647 w 32"/>
                <a:gd name="T47" fmla="*/ 2147483647 h 79"/>
                <a:gd name="T48" fmla="*/ 2147483647 w 32"/>
                <a:gd name="T49" fmla="*/ 2147483647 h 79"/>
                <a:gd name="T50" fmla="*/ 2147483647 w 32"/>
                <a:gd name="T51" fmla="*/ 2147483647 h 79"/>
                <a:gd name="T52" fmla="*/ 2147483647 w 32"/>
                <a:gd name="T53" fmla="*/ 2147483647 h 79"/>
                <a:gd name="T54" fmla="*/ 2147483647 w 32"/>
                <a:gd name="T55" fmla="*/ 2147483647 h 79"/>
                <a:gd name="T56" fmla="*/ 2147483647 w 32"/>
                <a:gd name="T57" fmla="*/ 2147483647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79"/>
                <a:gd name="T89" fmla="*/ 32 w 32"/>
                <a:gd name="T90" fmla="*/ 79 h 7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79">
                  <a:moveTo>
                    <a:pt x="14" y="76"/>
                  </a:moveTo>
                  <a:cubicBezTo>
                    <a:pt x="4" y="64"/>
                    <a:pt x="0" y="5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16"/>
                    <a:pt x="17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1" y="0"/>
                    <a:pt x="26" y="0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1" y="12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8"/>
                    <a:pt x="24" y="19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9" y="26"/>
                    <a:pt x="16" y="32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7"/>
                    <a:pt x="18" y="56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9" y="70"/>
                    <a:pt x="28" y="75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3" y="79"/>
                    <a:pt x="22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8" y="79"/>
                    <a:pt x="15" y="78"/>
                    <a:pt x="14" y="76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4" name="Freeform 12">
              <a:extLst>
                <a:ext uri="{FF2B5EF4-FFF2-40B4-BE49-F238E27FC236}">
                  <a16:creationId xmlns:a16="http://schemas.microsoft.com/office/drawing/2014/main" id="{6BB63AB1-AEF2-476E-98C0-D7AF6E60F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-972770" y="4285183"/>
              <a:ext cx="153988" cy="461963"/>
            </a:xfrm>
            <a:custGeom>
              <a:avLst/>
              <a:gdLst>
                <a:gd name="T0" fmla="*/ 2147483647 w 41"/>
                <a:gd name="T1" fmla="*/ 2147483647 h 123"/>
                <a:gd name="T2" fmla="*/ 0 w 41"/>
                <a:gd name="T3" fmla="*/ 2147483647 h 123"/>
                <a:gd name="T4" fmla="*/ 0 w 41"/>
                <a:gd name="T5" fmla="*/ 2147483647 h 123"/>
                <a:gd name="T6" fmla="*/ 2147483647 w 41"/>
                <a:gd name="T7" fmla="*/ 2147483647 h 123"/>
                <a:gd name="T8" fmla="*/ 2147483647 w 41"/>
                <a:gd name="T9" fmla="*/ 2147483647 h 123"/>
                <a:gd name="T10" fmla="*/ 2147483647 w 41"/>
                <a:gd name="T11" fmla="*/ 2147483647 h 123"/>
                <a:gd name="T12" fmla="*/ 2147483647 w 41"/>
                <a:gd name="T13" fmla="*/ 2147483647 h 123"/>
                <a:gd name="T14" fmla="*/ 2147483647 w 41"/>
                <a:gd name="T15" fmla="*/ 2147483647 h 123"/>
                <a:gd name="T16" fmla="*/ 2147483647 w 41"/>
                <a:gd name="T17" fmla="*/ 2147483647 h 123"/>
                <a:gd name="T18" fmla="*/ 2147483647 w 41"/>
                <a:gd name="T19" fmla="*/ 2147483647 h 123"/>
                <a:gd name="T20" fmla="*/ 2147483647 w 41"/>
                <a:gd name="T21" fmla="*/ 2147483647 h 123"/>
                <a:gd name="T22" fmla="*/ 2147483647 w 41"/>
                <a:gd name="T23" fmla="*/ 2147483647 h 123"/>
                <a:gd name="T24" fmla="*/ 2147483647 w 41"/>
                <a:gd name="T25" fmla="*/ 2147483647 h 123"/>
                <a:gd name="T26" fmla="*/ 2147483647 w 41"/>
                <a:gd name="T27" fmla="*/ 2147483647 h 123"/>
                <a:gd name="T28" fmla="*/ 2147483647 w 41"/>
                <a:gd name="T29" fmla="*/ 2147483647 h 123"/>
                <a:gd name="T30" fmla="*/ 2147483647 w 41"/>
                <a:gd name="T31" fmla="*/ 2147483647 h 123"/>
                <a:gd name="T32" fmla="*/ 2147483647 w 41"/>
                <a:gd name="T33" fmla="*/ 2147483647 h 123"/>
                <a:gd name="T34" fmla="*/ 2147483647 w 41"/>
                <a:gd name="T35" fmla="*/ 2147483647 h 123"/>
                <a:gd name="T36" fmla="*/ 2147483647 w 41"/>
                <a:gd name="T37" fmla="*/ 2147483647 h 123"/>
                <a:gd name="T38" fmla="*/ 2147483647 w 41"/>
                <a:gd name="T39" fmla="*/ 2147483647 h 123"/>
                <a:gd name="T40" fmla="*/ 2147483647 w 41"/>
                <a:gd name="T41" fmla="*/ 2147483647 h 123"/>
                <a:gd name="T42" fmla="*/ 2147483647 w 41"/>
                <a:gd name="T43" fmla="*/ 2147483647 h 123"/>
                <a:gd name="T44" fmla="*/ 2147483647 w 41"/>
                <a:gd name="T45" fmla="*/ 2147483647 h 123"/>
                <a:gd name="T46" fmla="*/ 2147483647 w 41"/>
                <a:gd name="T47" fmla="*/ 2147483647 h 123"/>
                <a:gd name="T48" fmla="*/ 2147483647 w 41"/>
                <a:gd name="T49" fmla="*/ 2147483647 h 1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"/>
                <a:gd name="T76" fmla="*/ 0 h 123"/>
                <a:gd name="T77" fmla="*/ 41 w 41"/>
                <a:gd name="T78" fmla="*/ 123 h 1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" h="123">
                  <a:moveTo>
                    <a:pt x="20" y="120"/>
                  </a:moveTo>
                  <a:cubicBezTo>
                    <a:pt x="5" y="100"/>
                    <a:pt x="0" y="80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6"/>
                    <a:pt x="26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0"/>
                    <a:pt x="35" y="0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1" y="7"/>
                    <a:pt x="41" y="12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6" y="16"/>
                    <a:pt x="35" y="17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20"/>
                    <a:pt x="29" y="23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1" y="37"/>
                    <a:pt x="15" y="49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77"/>
                    <a:pt x="20" y="92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5" y="114"/>
                    <a:pt x="35" y="119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0" y="122"/>
                    <a:pt x="28" y="123"/>
                    <a:pt x="27" y="123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4" y="123"/>
                    <a:pt x="22" y="122"/>
                    <a:pt x="20" y="120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5" name="Oval 13">
              <a:extLst>
                <a:ext uri="{FF2B5EF4-FFF2-40B4-BE49-F238E27FC236}">
                  <a16:creationId xmlns:a16="http://schemas.microsoft.com/office/drawing/2014/main" id="{1FC9DF7B-E118-412C-876B-A3D5A937E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17183" y="4469333"/>
              <a:ext cx="107950" cy="109538"/>
            </a:xfrm>
            <a:prstGeom prst="ellipse">
              <a:avLst/>
            </a:pr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100"/>
            </a:p>
          </p:txBody>
        </p:sp>
      </p:grpSp>
      <p:grpSp>
        <p:nvGrpSpPr>
          <p:cNvPr id="126" name="组合 1744">
            <a:extLst>
              <a:ext uri="{FF2B5EF4-FFF2-40B4-BE49-F238E27FC236}">
                <a16:creationId xmlns:a16="http://schemas.microsoft.com/office/drawing/2014/main" id="{761B8C6A-AE8F-467A-B65E-C652CED6027D}"/>
              </a:ext>
            </a:extLst>
          </p:cNvPr>
          <p:cNvGrpSpPr>
            <a:grpSpLocks/>
          </p:cNvGrpSpPr>
          <p:nvPr/>
        </p:nvGrpSpPr>
        <p:grpSpPr bwMode="auto">
          <a:xfrm>
            <a:off x="2967574" y="4717009"/>
            <a:ext cx="324930" cy="530464"/>
            <a:chOff x="7464425" y="27031950"/>
            <a:chExt cx="460375" cy="742951"/>
          </a:xfrm>
        </p:grpSpPr>
        <p:sp>
          <p:nvSpPr>
            <p:cNvPr id="127" name="Freeform 10">
              <a:extLst>
                <a:ext uri="{FF2B5EF4-FFF2-40B4-BE49-F238E27FC236}">
                  <a16:creationId xmlns:a16="http://schemas.microsoft.com/office/drawing/2014/main" id="{296DAD18-ECA8-4322-B1C9-18F65D7FE4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4425" y="27144663"/>
              <a:ext cx="341312" cy="630238"/>
            </a:xfrm>
            <a:custGeom>
              <a:avLst/>
              <a:gdLst>
                <a:gd name="T0" fmla="*/ 2147483647 w 91"/>
                <a:gd name="T1" fmla="*/ 2147483647 h 168"/>
                <a:gd name="T2" fmla="*/ 2147483647 w 91"/>
                <a:gd name="T3" fmla="*/ 2147483647 h 168"/>
                <a:gd name="T4" fmla="*/ 2147483647 w 91"/>
                <a:gd name="T5" fmla="*/ 2147483647 h 168"/>
                <a:gd name="T6" fmla="*/ 2147483647 w 91"/>
                <a:gd name="T7" fmla="*/ 2147483647 h 168"/>
                <a:gd name="T8" fmla="*/ 2147483647 w 91"/>
                <a:gd name="T9" fmla="*/ 2147483647 h 168"/>
                <a:gd name="T10" fmla="*/ 2147483647 w 91"/>
                <a:gd name="T11" fmla="*/ 2147483647 h 168"/>
                <a:gd name="T12" fmla="*/ 2147483647 w 91"/>
                <a:gd name="T13" fmla="*/ 2147483647 h 168"/>
                <a:gd name="T14" fmla="*/ 2147483647 w 91"/>
                <a:gd name="T15" fmla="*/ 2147483647 h 168"/>
                <a:gd name="T16" fmla="*/ 2147483647 w 91"/>
                <a:gd name="T17" fmla="*/ 2147483647 h 168"/>
                <a:gd name="T18" fmla="*/ 2147483647 w 91"/>
                <a:gd name="T19" fmla="*/ 2147483647 h 168"/>
                <a:gd name="T20" fmla="*/ 2147483647 w 91"/>
                <a:gd name="T21" fmla="*/ 0 h 168"/>
                <a:gd name="T22" fmla="*/ 2147483647 w 91"/>
                <a:gd name="T23" fmla="*/ 0 h 168"/>
                <a:gd name="T24" fmla="*/ 2147483647 w 91"/>
                <a:gd name="T25" fmla="*/ 2147483647 h 168"/>
                <a:gd name="T26" fmla="*/ 2147483647 w 91"/>
                <a:gd name="T27" fmla="*/ 2147483647 h 168"/>
                <a:gd name="T28" fmla="*/ 2147483647 w 91"/>
                <a:gd name="T29" fmla="*/ 2147483647 h 168"/>
                <a:gd name="T30" fmla="*/ 2147483647 w 91"/>
                <a:gd name="T31" fmla="*/ 2147483647 h 168"/>
                <a:gd name="T32" fmla="*/ 0 w 91"/>
                <a:gd name="T33" fmla="*/ 2147483647 h 168"/>
                <a:gd name="T34" fmla="*/ 0 w 91"/>
                <a:gd name="T35" fmla="*/ 2147483647 h 168"/>
                <a:gd name="T36" fmla="*/ 2147483647 w 91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1"/>
                <a:gd name="T58" fmla="*/ 0 h 168"/>
                <a:gd name="T59" fmla="*/ 91 w 91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1" h="168">
                  <a:moveTo>
                    <a:pt x="84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84" y="147"/>
                    <a:pt x="84" y="147"/>
                    <a:pt x="84" y="147"/>
                  </a:cubicBezTo>
                  <a:lnTo>
                    <a:pt x="84" y="22"/>
                  </a:lnTo>
                  <a:close/>
                  <a:moveTo>
                    <a:pt x="51" y="157"/>
                  </a:moveTo>
                  <a:cubicBezTo>
                    <a:pt x="51" y="154"/>
                    <a:pt x="49" y="151"/>
                    <a:pt x="45" y="151"/>
                  </a:cubicBezTo>
                  <a:cubicBezTo>
                    <a:pt x="42" y="151"/>
                    <a:pt x="40" y="154"/>
                    <a:pt x="40" y="157"/>
                  </a:cubicBezTo>
                  <a:cubicBezTo>
                    <a:pt x="40" y="160"/>
                    <a:pt x="42" y="163"/>
                    <a:pt x="45" y="163"/>
                  </a:cubicBezTo>
                  <a:cubicBezTo>
                    <a:pt x="49" y="163"/>
                    <a:pt x="51" y="160"/>
                    <a:pt x="51" y="157"/>
                  </a:cubicBezTo>
                  <a:close/>
                  <a:moveTo>
                    <a:pt x="1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84" y="0"/>
                    <a:pt x="91" y="7"/>
                    <a:pt x="91" y="16"/>
                  </a:cubicBezTo>
                  <a:cubicBezTo>
                    <a:pt x="91" y="152"/>
                    <a:pt x="91" y="152"/>
                    <a:pt x="91" y="152"/>
                  </a:cubicBezTo>
                  <a:cubicBezTo>
                    <a:pt x="91" y="161"/>
                    <a:pt x="84" y="168"/>
                    <a:pt x="75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7" y="168"/>
                    <a:pt x="0" y="161"/>
                    <a:pt x="0" y="15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8" name="Freeform 11">
              <a:extLst>
                <a:ext uri="{FF2B5EF4-FFF2-40B4-BE49-F238E27FC236}">
                  <a16:creationId xmlns:a16="http://schemas.microsoft.com/office/drawing/2014/main" id="{B0F31434-0AD3-4997-9698-C056BADB8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5575" y="27031950"/>
              <a:ext cx="149225" cy="150813"/>
            </a:xfrm>
            <a:custGeom>
              <a:avLst/>
              <a:gdLst>
                <a:gd name="T0" fmla="*/ 2147483647 w 94"/>
                <a:gd name="T1" fmla="*/ 2147483647 h 95"/>
                <a:gd name="T2" fmla="*/ 2147483647 w 94"/>
                <a:gd name="T3" fmla="*/ 2147483647 h 95"/>
                <a:gd name="T4" fmla="*/ 2147483647 w 94"/>
                <a:gd name="T5" fmla="*/ 2147483647 h 95"/>
                <a:gd name="T6" fmla="*/ 2147483647 w 94"/>
                <a:gd name="T7" fmla="*/ 2147483647 h 95"/>
                <a:gd name="T8" fmla="*/ 2147483647 w 94"/>
                <a:gd name="T9" fmla="*/ 2147483647 h 95"/>
                <a:gd name="T10" fmla="*/ 2147483647 w 94"/>
                <a:gd name="T11" fmla="*/ 2147483647 h 95"/>
                <a:gd name="T12" fmla="*/ 2147483647 w 94"/>
                <a:gd name="T13" fmla="*/ 2147483647 h 95"/>
                <a:gd name="T14" fmla="*/ 2147483647 w 94"/>
                <a:gd name="T15" fmla="*/ 2147483647 h 95"/>
                <a:gd name="T16" fmla="*/ 2147483647 w 94"/>
                <a:gd name="T17" fmla="*/ 2147483647 h 95"/>
                <a:gd name="T18" fmla="*/ 2147483647 w 94"/>
                <a:gd name="T19" fmla="*/ 2147483647 h 95"/>
                <a:gd name="T20" fmla="*/ 2147483647 w 94"/>
                <a:gd name="T21" fmla="*/ 2147483647 h 95"/>
                <a:gd name="T22" fmla="*/ 2147483647 w 94"/>
                <a:gd name="T23" fmla="*/ 2147483647 h 95"/>
                <a:gd name="T24" fmla="*/ 2147483647 w 94"/>
                <a:gd name="T25" fmla="*/ 2147483647 h 95"/>
                <a:gd name="T26" fmla="*/ 2147483647 w 94"/>
                <a:gd name="T27" fmla="*/ 2147483647 h 95"/>
                <a:gd name="T28" fmla="*/ 2147483647 w 94"/>
                <a:gd name="T29" fmla="*/ 2147483647 h 95"/>
                <a:gd name="T30" fmla="*/ 2147483647 w 94"/>
                <a:gd name="T31" fmla="*/ 2147483647 h 95"/>
                <a:gd name="T32" fmla="*/ 2147483647 w 94"/>
                <a:gd name="T33" fmla="*/ 2147483647 h 95"/>
                <a:gd name="T34" fmla="*/ 2147483647 w 94"/>
                <a:gd name="T35" fmla="*/ 2147483647 h 95"/>
                <a:gd name="T36" fmla="*/ 2147483647 w 94"/>
                <a:gd name="T37" fmla="*/ 2147483647 h 95"/>
                <a:gd name="T38" fmla="*/ 2147483647 w 94"/>
                <a:gd name="T39" fmla="*/ 2147483647 h 95"/>
                <a:gd name="T40" fmla="*/ 2147483647 w 94"/>
                <a:gd name="T41" fmla="*/ 2147483647 h 95"/>
                <a:gd name="T42" fmla="*/ 2147483647 w 94"/>
                <a:gd name="T43" fmla="*/ 2147483647 h 95"/>
                <a:gd name="T44" fmla="*/ 2147483647 w 94"/>
                <a:gd name="T45" fmla="*/ 2147483647 h 95"/>
                <a:gd name="T46" fmla="*/ 2147483647 w 94"/>
                <a:gd name="T47" fmla="*/ 2147483647 h 95"/>
                <a:gd name="T48" fmla="*/ 2147483647 w 94"/>
                <a:gd name="T49" fmla="*/ 2147483647 h 95"/>
                <a:gd name="T50" fmla="*/ 2147483647 w 94"/>
                <a:gd name="T51" fmla="*/ 2147483647 h 95"/>
                <a:gd name="T52" fmla="*/ 2147483647 w 94"/>
                <a:gd name="T53" fmla="*/ 2147483647 h 95"/>
                <a:gd name="T54" fmla="*/ 2147483647 w 94"/>
                <a:gd name="T55" fmla="*/ 2147483647 h 95"/>
                <a:gd name="T56" fmla="*/ 2147483647 w 94"/>
                <a:gd name="T57" fmla="*/ 2147483647 h 95"/>
                <a:gd name="T58" fmla="*/ 2147483647 w 94"/>
                <a:gd name="T59" fmla="*/ 2147483647 h 95"/>
                <a:gd name="T60" fmla="*/ 2147483647 w 94"/>
                <a:gd name="T61" fmla="*/ 2147483647 h 95"/>
                <a:gd name="T62" fmla="*/ 2147483647 w 94"/>
                <a:gd name="T63" fmla="*/ 2147483647 h 95"/>
                <a:gd name="T64" fmla="*/ 2147483647 w 94"/>
                <a:gd name="T65" fmla="*/ 2147483647 h 95"/>
                <a:gd name="T66" fmla="*/ 2147483647 w 94"/>
                <a:gd name="T67" fmla="*/ 2147483647 h 95"/>
                <a:gd name="T68" fmla="*/ 2147483647 w 94"/>
                <a:gd name="T69" fmla="*/ 2147483647 h 95"/>
                <a:gd name="T70" fmla="*/ 2147483647 w 94"/>
                <a:gd name="T71" fmla="*/ 2147483647 h 95"/>
                <a:gd name="T72" fmla="*/ 2147483647 w 94"/>
                <a:gd name="T73" fmla="*/ 2147483647 h 95"/>
                <a:gd name="T74" fmla="*/ 2147483647 w 94"/>
                <a:gd name="T75" fmla="*/ 2147483647 h 95"/>
                <a:gd name="T76" fmla="*/ 2147483647 w 94"/>
                <a:gd name="T77" fmla="*/ 2147483647 h 95"/>
                <a:gd name="T78" fmla="*/ 2147483647 w 94"/>
                <a:gd name="T79" fmla="*/ 2147483647 h 95"/>
                <a:gd name="T80" fmla="*/ 2147483647 w 94"/>
                <a:gd name="T81" fmla="*/ 2147483647 h 95"/>
                <a:gd name="T82" fmla="*/ 2147483647 w 94"/>
                <a:gd name="T83" fmla="*/ 2147483647 h 95"/>
                <a:gd name="T84" fmla="*/ 2147483647 w 94"/>
                <a:gd name="T85" fmla="*/ 2147483647 h 95"/>
                <a:gd name="T86" fmla="*/ 2147483647 w 94"/>
                <a:gd name="T87" fmla="*/ 0 h 95"/>
                <a:gd name="T88" fmla="*/ 2147483647 w 94"/>
                <a:gd name="T89" fmla="*/ 0 h 95"/>
                <a:gd name="T90" fmla="*/ 2147483647 w 94"/>
                <a:gd name="T91" fmla="*/ 0 h 95"/>
                <a:gd name="T92" fmla="*/ 2147483647 w 94"/>
                <a:gd name="T93" fmla="*/ 2147483647 h 95"/>
                <a:gd name="T94" fmla="*/ 2147483647 w 94"/>
                <a:gd name="T95" fmla="*/ 2147483647 h 95"/>
                <a:gd name="T96" fmla="*/ 2147483647 w 94"/>
                <a:gd name="T97" fmla="*/ 2147483647 h 95"/>
                <a:gd name="T98" fmla="*/ 0 w 94"/>
                <a:gd name="T99" fmla="*/ 2147483647 h 95"/>
                <a:gd name="T100" fmla="*/ 2147483647 w 94"/>
                <a:gd name="T101" fmla="*/ 2147483647 h 95"/>
                <a:gd name="T102" fmla="*/ 2147483647 w 94"/>
                <a:gd name="T103" fmla="*/ 2147483647 h 95"/>
                <a:gd name="T104" fmla="*/ 2147483647 w 94"/>
                <a:gd name="T105" fmla="*/ 2147483647 h 95"/>
                <a:gd name="T106" fmla="*/ 2147483647 w 94"/>
                <a:gd name="T107" fmla="*/ 2147483647 h 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4"/>
                <a:gd name="T163" fmla="*/ 0 h 95"/>
                <a:gd name="T164" fmla="*/ 94 w 94"/>
                <a:gd name="T165" fmla="*/ 95 h 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4" h="95">
                  <a:moveTo>
                    <a:pt x="4" y="22"/>
                  </a:moveTo>
                  <a:lnTo>
                    <a:pt x="4" y="22"/>
                  </a:lnTo>
                  <a:lnTo>
                    <a:pt x="12" y="22"/>
                  </a:lnTo>
                  <a:lnTo>
                    <a:pt x="19" y="22"/>
                  </a:lnTo>
                  <a:lnTo>
                    <a:pt x="23" y="24"/>
                  </a:lnTo>
                  <a:lnTo>
                    <a:pt x="30" y="26"/>
                  </a:lnTo>
                  <a:lnTo>
                    <a:pt x="35" y="29"/>
                  </a:lnTo>
                  <a:lnTo>
                    <a:pt x="42" y="33"/>
                  </a:lnTo>
                  <a:lnTo>
                    <a:pt x="47" y="36"/>
                  </a:lnTo>
                  <a:lnTo>
                    <a:pt x="52" y="40"/>
                  </a:lnTo>
                  <a:lnTo>
                    <a:pt x="54" y="43"/>
                  </a:lnTo>
                  <a:lnTo>
                    <a:pt x="59" y="48"/>
                  </a:lnTo>
                  <a:lnTo>
                    <a:pt x="64" y="52"/>
                  </a:lnTo>
                  <a:lnTo>
                    <a:pt x="66" y="59"/>
                  </a:lnTo>
                  <a:lnTo>
                    <a:pt x="68" y="64"/>
                  </a:lnTo>
                  <a:lnTo>
                    <a:pt x="71" y="71"/>
                  </a:lnTo>
                  <a:lnTo>
                    <a:pt x="73" y="76"/>
                  </a:lnTo>
                  <a:lnTo>
                    <a:pt x="73" y="83"/>
                  </a:lnTo>
                  <a:lnTo>
                    <a:pt x="73" y="90"/>
                  </a:lnTo>
                  <a:lnTo>
                    <a:pt x="73" y="92"/>
                  </a:lnTo>
                  <a:lnTo>
                    <a:pt x="75" y="95"/>
                  </a:lnTo>
                  <a:lnTo>
                    <a:pt x="78" y="95"/>
                  </a:lnTo>
                  <a:lnTo>
                    <a:pt x="90" y="95"/>
                  </a:lnTo>
                  <a:lnTo>
                    <a:pt x="92" y="95"/>
                  </a:lnTo>
                  <a:lnTo>
                    <a:pt x="94" y="92"/>
                  </a:lnTo>
                  <a:lnTo>
                    <a:pt x="94" y="83"/>
                  </a:lnTo>
                  <a:lnTo>
                    <a:pt x="94" y="73"/>
                  </a:lnTo>
                  <a:lnTo>
                    <a:pt x="92" y="66"/>
                  </a:lnTo>
                  <a:lnTo>
                    <a:pt x="90" y="57"/>
                  </a:lnTo>
                  <a:lnTo>
                    <a:pt x="87" y="50"/>
                  </a:lnTo>
                  <a:lnTo>
                    <a:pt x="82" y="43"/>
                  </a:lnTo>
                  <a:lnTo>
                    <a:pt x="78" y="36"/>
                  </a:lnTo>
                  <a:lnTo>
                    <a:pt x="71" y="29"/>
                  </a:lnTo>
                  <a:lnTo>
                    <a:pt x="68" y="26"/>
                  </a:lnTo>
                  <a:lnTo>
                    <a:pt x="61" y="19"/>
                  </a:lnTo>
                  <a:lnTo>
                    <a:pt x="54" y="17"/>
                  </a:lnTo>
                  <a:lnTo>
                    <a:pt x="47" y="12"/>
                  </a:lnTo>
                  <a:lnTo>
                    <a:pt x="40" y="7"/>
                  </a:lnTo>
                  <a:lnTo>
                    <a:pt x="30" y="5"/>
                  </a:lnTo>
                  <a:lnTo>
                    <a:pt x="23" y="3"/>
                  </a:lnTo>
                  <a:lnTo>
                    <a:pt x="1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4" y="22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9" name="Freeform 12">
              <a:extLst>
                <a:ext uri="{FF2B5EF4-FFF2-40B4-BE49-F238E27FC236}">
                  <a16:creationId xmlns:a16="http://schemas.microsoft.com/office/drawing/2014/main" id="{2A053991-7614-4687-91BD-B1F2AD8BA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6688" y="27092275"/>
              <a:ext cx="82550" cy="90488"/>
            </a:xfrm>
            <a:custGeom>
              <a:avLst/>
              <a:gdLst>
                <a:gd name="T0" fmla="*/ 2147483647 w 52"/>
                <a:gd name="T1" fmla="*/ 2147483647 h 57"/>
                <a:gd name="T2" fmla="*/ 2147483647 w 52"/>
                <a:gd name="T3" fmla="*/ 2147483647 h 57"/>
                <a:gd name="T4" fmla="*/ 2147483647 w 52"/>
                <a:gd name="T5" fmla="*/ 2147483647 h 57"/>
                <a:gd name="T6" fmla="*/ 2147483647 w 52"/>
                <a:gd name="T7" fmla="*/ 2147483647 h 57"/>
                <a:gd name="T8" fmla="*/ 2147483647 w 52"/>
                <a:gd name="T9" fmla="*/ 2147483647 h 57"/>
                <a:gd name="T10" fmla="*/ 2147483647 w 52"/>
                <a:gd name="T11" fmla="*/ 2147483647 h 57"/>
                <a:gd name="T12" fmla="*/ 2147483647 w 52"/>
                <a:gd name="T13" fmla="*/ 2147483647 h 57"/>
                <a:gd name="T14" fmla="*/ 2147483647 w 52"/>
                <a:gd name="T15" fmla="*/ 2147483647 h 57"/>
                <a:gd name="T16" fmla="*/ 2147483647 w 52"/>
                <a:gd name="T17" fmla="*/ 2147483647 h 57"/>
                <a:gd name="T18" fmla="*/ 2147483647 w 52"/>
                <a:gd name="T19" fmla="*/ 2147483647 h 57"/>
                <a:gd name="T20" fmla="*/ 2147483647 w 52"/>
                <a:gd name="T21" fmla="*/ 2147483647 h 57"/>
                <a:gd name="T22" fmla="*/ 2147483647 w 52"/>
                <a:gd name="T23" fmla="*/ 2147483647 h 57"/>
                <a:gd name="T24" fmla="*/ 2147483647 w 52"/>
                <a:gd name="T25" fmla="*/ 2147483647 h 57"/>
                <a:gd name="T26" fmla="*/ 2147483647 w 52"/>
                <a:gd name="T27" fmla="*/ 2147483647 h 57"/>
                <a:gd name="T28" fmla="*/ 2147483647 w 52"/>
                <a:gd name="T29" fmla="*/ 2147483647 h 57"/>
                <a:gd name="T30" fmla="*/ 2147483647 w 52"/>
                <a:gd name="T31" fmla="*/ 2147483647 h 57"/>
                <a:gd name="T32" fmla="*/ 2147483647 w 52"/>
                <a:gd name="T33" fmla="*/ 2147483647 h 57"/>
                <a:gd name="T34" fmla="*/ 2147483647 w 52"/>
                <a:gd name="T35" fmla="*/ 2147483647 h 57"/>
                <a:gd name="T36" fmla="*/ 2147483647 w 52"/>
                <a:gd name="T37" fmla="*/ 2147483647 h 57"/>
                <a:gd name="T38" fmla="*/ 2147483647 w 52"/>
                <a:gd name="T39" fmla="*/ 2147483647 h 57"/>
                <a:gd name="T40" fmla="*/ 2147483647 w 52"/>
                <a:gd name="T41" fmla="*/ 2147483647 h 57"/>
                <a:gd name="T42" fmla="*/ 2147483647 w 52"/>
                <a:gd name="T43" fmla="*/ 2147483647 h 57"/>
                <a:gd name="T44" fmla="*/ 2147483647 w 52"/>
                <a:gd name="T45" fmla="*/ 2147483647 h 57"/>
                <a:gd name="T46" fmla="*/ 2147483647 w 52"/>
                <a:gd name="T47" fmla="*/ 0 h 57"/>
                <a:gd name="T48" fmla="*/ 2147483647 w 52"/>
                <a:gd name="T49" fmla="*/ 0 h 57"/>
                <a:gd name="T50" fmla="*/ 2147483647 w 52"/>
                <a:gd name="T51" fmla="*/ 0 h 57"/>
                <a:gd name="T52" fmla="*/ 2147483647 w 52"/>
                <a:gd name="T53" fmla="*/ 0 h 57"/>
                <a:gd name="T54" fmla="*/ 2147483647 w 52"/>
                <a:gd name="T55" fmla="*/ 0 h 57"/>
                <a:gd name="T56" fmla="*/ 2147483647 w 52"/>
                <a:gd name="T57" fmla="*/ 2147483647 h 57"/>
                <a:gd name="T58" fmla="*/ 2147483647 w 52"/>
                <a:gd name="T59" fmla="*/ 2147483647 h 57"/>
                <a:gd name="T60" fmla="*/ 0 w 52"/>
                <a:gd name="T61" fmla="*/ 2147483647 h 57"/>
                <a:gd name="T62" fmla="*/ 0 w 52"/>
                <a:gd name="T63" fmla="*/ 2147483647 h 57"/>
                <a:gd name="T64" fmla="*/ 2147483647 w 52"/>
                <a:gd name="T65" fmla="*/ 2147483647 h 57"/>
                <a:gd name="T66" fmla="*/ 2147483647 w 52"/>
                <a:gd name="T67" fmla="*/ 2147483647 h 57"/>
                <a:gd name="T68" fmla="*/ 2147483647 w 52"/>
                <a:gd name="T69" fmla="*/ 2147483647 h 57"/>
                <a:gd name="T70" fmla="*/ 2147483647 w 52"/>
                <a:gd name="T71" fmla="*/ 2147483647 h 57"/>
                <a:gd name="T72" fmla="*/ 2147483647 w 52"/>
                <a:gd name="T73" fmla="*/ 2147483647 h 57"/>
                <a:gd name="T74" fmla="*/ 2147483647 w 52"/>
                <a:gd name="T75" fmla="*/ 2147483647 h 57"/>
                <a:gd name="T76" fmla="*/ 2147483647 w 52"/>
                <a:gd name="T77" fmla="*/ 2147483647 h 57"/>
                <a:gd name="T78" fmla="*/ 2147483647 w 52"/>
                <a:gd name="T79" fmla="*/ 2147483647 h 57"/>
                <a:gd name="T80" fmla="*/ 2147483647 w 52"/>
                <a:gd name="T81" fmla="*/ 2147483647 h 57"/>
                <a:gd name="T82" fmla="*/ 2147483647 w 52"/>
                <a:gd name="T83" fmla="*/ 2147483647 h 57"/>
                <a:gd name="T84" fmla="*/ 2147483647 w 52"/>
                <a:gd name="T85" fmla="*/ 2147483647 h 57"/>
                <a:gd name="T86" fmla="*/ 2147483647 w 52"/>
                <a:gd name="T87" fmla="*/ 2147483647 h 57"/>
                <a:gd name="T88" fmla="*/ 2147483647 w 52"/>
                <a:gd name="T89" fmla="*/ 2147483647 h 57"/>
                <a:gd name="T90" fmla="*/ 2147483647 w 52"/>
                <a:gd name="T91" fmla="*/ 2147483647 h 5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2"/>
                <a:gd name="T139" fmla="*/ 0 h 57"/>
                <a:gd name="T140" fmla="*/ 52 w 52"/>
                <a:gd name="T141" fmla="*/ 57 h 5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2" h="57">
                  <a:moveTo>
                    <a:pt x="33" y="54"/>
                  </a:moveTo>
                  <a:lnTo>
                    <a:pt x="33" y="54"/>
                  </a:lnTo>
                  <a:lnTo>
                    <a:pt x="33" y="57"/>
                  </a:lnTo>
                  <a:lnTo>
                    <a:pt x="35" y="57"/>
                  </a:lnTo>
                  <a:lnTo>
                    <a:pt x="47" y="57"/>
                  </a:lnTo>
                  <a:lnTo>
                    <a:pt x="49" y="57"/>
                  </a:lnTo>
                  <a:lnTo>
                    <a:pt x="49" y="54"/>
                  </a:lnTo>
                  <a:lnTo>
                    <a:pt x="52" y="52"/>
                  </a:lnTo>
                  <a:lnTo>
                    <a:pt x="52" y="47"/>
                  </a:lnTo>
                  <a:lnTo>
                    <a:pt x="49" y="43"/>
                  </a:lnTo>
                  <a:lnTo>
                    <a:pt x="49" y="38"/>
                  </a:lnTo>
                  <a:lnTo>
                    <a:pt x="49" y="33"/>
                  </a:lnTo>
                  <a:lnTo>
                    <a:pt x="47" y="28"/>
                  </a:lnTo>
                  <a:lnTo>
                    <a:pt x="45" y="24"/>
                  </a:lnTo>
                  <a:lnTo>
                    <a:pt x="42" y="19"/>
                  </a:lnTo>
                  <a:lnTo>
                    <a:pt x="38" y="17"/>
                  </a:lnTo>
                  <a:lnTo>
                    <a:pt x="38" y="14"/>
                  </a:lnTo>
                  <a:lnTo>
                    <a:pt x="33" y="10"/>
                  </a:lnTo>
                  <a:lnTo>
                    <a:pt x="31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19" y="2"/>
                  </a:lnTo>
                  <a:lnTo>
                    <a:pt x="14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21"/>
                  </a:lnTo>
                  <a:lnTo>
                    <a:pt x="5" y="21"/>
                  </a:lnTo>
                  <a:lnTo>
                    <a:pt x="9" y="21"/>
                  </a:lnTo>
                  <a:lnTo>
                    <a:pt x="14" y="24"/>
                  </a:lnTo>
                  <a:lnTo>
                    <a:pt x="19" y="26"/>
                  </a:lnTo>
                  <a:lnTo>
                    <a:pt x="23" y="28"/>
                  </a:lnTo>
                  <a:lnTo>
                    <a:pt x="23" y="31"/>
                  </a:lnTo>
                  <a:lnTo>
                    <a:pt x="28" y="35"/>
                  </a:lnTo>
                  <a:lnTo>
                    <a:pt x="28" y="40"/>
                  </a:lnTo>
                  <a:lnTo>
                    <a:pt x="31" y="45"/>
                  </a:lnTo>
                  <a:lnTo>
                    <a:pt x="31" y="52"/>
                  </a:lnTo>
                  <a:lnTo>
                    <a:pt x="33" y="54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8FD377E3-E207-4088-B401-B86FBF652A2C}"/>
              </a:ext>
            </a:extLst>
          </p:cNvPr>
          <p:cNvGrpSpPr/>
          <p:nvPr/>
        </p:nvGrpSpPr>
        <p:grpSpPr>
          <a:xfrm>
            <a:off x="5810566" y="4905757"/>
            <a:ext cx="550453" cy="497215"/>
            <a:chOff x="2274888" y="2271713"/>
            <a:chExt cx="479425" cy="4048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1" name="Oval 20">
              <a:extLst>
                <a:ext uri="{FF2B5EF4-FFF2-40B4-BE49-F238E27FC236}">
                  <a16:creationId xmlns:a16="http://schemas.microsoft.com/office/drawing/2014/main" id="{FDC8703B-3560-4286-ABDD-217BA7F411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489200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2" name="Freeform 21">
              <a:extLst>
                <a:ext uri="{FF2B5EF4-FFF2-40B4-BE49-F238E27FC236}">
                  <a16:creationId xmlns:a16="http://schemas.microsoft.com/office/drawing/2014/main" id="{1A55D21D-BEE3-4A28-B116-E22618206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275" y="2486025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10 w 10"/>
                <a:gd name="T3" fmla="*/ 4 h 10"/>
                <a:gd name="T4" fmla="*/ 10 w 10"/>
                <a:gd name="T5" fmla="*/ 1 h 10"/>
                <a:gd name="T6" fmla="*/ 8 w 10"/>
                <a:gd name="T7" fmla="*/ 0 h 10"/>
                <a:gd name="T8" fmla="*/ 6 w 10"/>
                <a:gd name="T9" fmla="*/ 1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1"/>
                    <a:pt x="10" y="1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3" name="Freeform 22">
              <a:extLst>
                <a:ext uri="{FF2B5EF4-FFF2-40B4-BE49-F238E27FC236}">
                  <a16:creationId xmlns:a16="http://schemas.microsoft.com/office/drawing/2014/main" id="{9D1605CD-12F6-4C27-A9BB-F44F19637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950" y="2486025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9 w 10"/>
                <a:gd name="T5" fmla="*/ 1 h 10"/>
                <a:gd name="T6" fmla="*/ 8 w 10"/>
                <a:gd name="T7" fmla="*/ 0 h 10"/>
                <a:gd name="T8" fmla="*/ 6 w 10"/>
                <a:gd name="T9" fmla="*/ 1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4" name="Oval 23">
              <a:extLst>
                <a:ext uri="{FF2B5EF4-FFF2-40B4-BE49-F238E27FC236}">
                  <a16:creationId xmlns:a16="http://schemas.microsoft.com/office/drawing/2014/main" id="{F1E7795B-BBD3-44D0-9569-DCF8E69EFD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601913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5" name="Freeform 24">
              <a:extLst>
                <a:ext uri="{FF2B5EF4-FFF2-40B4-BE49-F238E27FC236}">
                  <a16:creationId xmlns:a16="http://schemas.microsoft.com/office/drawing/2014/main" id="{8876D6BE-452D-4FE9-9113-F710A7AAF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275" y="2598738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10 w 10"/>
                <a:gd name="T3" fmla="*/ 3 h 10"/>
                <a:gd name="T4" fmla="*/ 10 w 10"/>
                <a:gd name="T5" fmla="*/ 0 h 10"/>
                <a:gd name="T6" fmla="*/ 8 w 10"/>
                <a:gd name="T7" fmla="*/ 0 h 10"/>
                <a:gd name="T8" fmla="*/ 6 w 10"/>
                <a:gd name="T9" fmla="*/ 0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6" name="Freeform 25">
              <a:extLst>
                <a:ext uri="{FF2B5EF4-FFF2-40B4-BE49-F238E27FC236}">
                  <a16:creationId xmlns:a16="http://schemas.microsoft.com/office/drawing/2014/main" id="{FE1ABC44-C001-4D6C-9D46-AF1EAFF10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950" y="2598738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3 h 10"/>
                <a:gd name="T4" fmla="*/ 9 w 10"/>
                <a:gd name="T5" fmla="*/ 0 h 10"/>
                <a:gd name="T6" fmla="*/ 8 w 10"/>
                <a:gd name="T7" fmla="*/ 0 h 10"/>
                <a:gd name="T8" fmla="*/ 6 w 10"/>
                <a:gd name="T9" fmla="*/ 0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7" name="Oval 26">
              <a:extLst>
                <a:ext uri="{FF2B5EF4-FFF2-40B4-BE49-F238E27FC236}">
                  <a16:creationId xmlns:a16="http://schemas.microsoft.com/office/drawing/2014/main" id="{2F45B7B3-9FCA-4203-8A23-6611A26B3B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376488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8" name="Freeform 27">
              <a:extLst>
                <a:ext uri="{FF2B5EF4-FFF2-40B4-BE49-F238E27FC236}">
                  <a16:creationId xmlns:a16="http://schemas.microsoft.com/office/drawing/2014/main" id="{D7049C81-BEEA-464E-B933-B2975A671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450" y="2373313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10 w 10"/>
                <a:gd name="T5" fmla="*/ 2 h 10"/>
                <a:gd name="T6" fmla="*/ 9 w 10"/>
                <a:gd name="T7" fmla="*/ 1 h 10"/>
                <a:gd name="T8" fmla="*/ 7 w 10"/>
                <a:gd name="T9" fmla="*/ 0 h 10"/>
                <a:gd name="T10" fmla="*/ 6 w 10"/>
                <a:gd name="T11" fmla="*/ 0 h 10"/>
                <a:gd name="T12" fmla="*/ 0 w 10"/>
                <a:gd name="T13" fmla="*/ 6 h 10"/>
                <a:gd name="T14" fmla="*/ 0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9" name="Freeform 28">
              <a:extLst>
                <a:ext uri="{FF2B5EF4-FFF2-40B4-BE49-F238E27FC236}">
                  <a16:creationId xmlns:a16="http://schemas.microsoft.com/office/drawing/2014/main" id="{890FCFA2-67F4-4401-A94A-631F6CB46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13" y="2373313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10 w 10"/>
                <a:gd name="T5" fmla="*/ 2 h 10"/>
                <a:gd name="T6" fmla="*/ 9 w 10"/>
                <a:gd name="T7" fmla="*/ 1 h 10"/>
                <a:gd name="T8" fmla="*/ 7 w 10"/>
                <a:gd name="T9" fmla="*/ 0 h 10"/>
                <a:gd name="T10" fmla="*/ 6 w 10"/>
                <a:gd name="T11" fmla="*/ 0 h 10"/>
                <a:gd name="T12" fmla="*/ 0 w 10"/>
                <a:gd name="T13" fmla="*/ 6 h 10"/>
                <a:gd name="T14" fmla="*/ 0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2"/>
                    <a:pt x="9" y="1"/>
                    <a:pt x="9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40" name="Freeform 29">
              <a:extLst>
                <a:ext uri="{FF2B5EF4-FFF2-40B4-BE49-F238E27FC236}">
                  <a16:creationId xmlns:a16="http://schemas.microsoft.com/office/drawing/2014/main" id="{088D9078-168A-4288-96E4-D347D2B962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4888" y="2271713"/>
              <a:ext cx="479425" cy="404813"/>
            </a:xfrm>
            <a:custGeom>
              <a:avLst/>
              <a:gdLst>
                <a:gd name="T0" fmla="*/ 126 w 128"/>
                <a:gd name="T1" fmla="*/ 17 h 108"/>
                <a:gd name="T2" fmla="*/ 111 w 128"/>
                <a:gd name="T3" fmla="*/ 1 h 108"/>
                <a:gd name="T4" fmla="*/ 110 w 128"/>
                <a:gd name="T5" fmla="*/ 0 h 108"/>
                <a:gd name="T6" fmla="*/ 18 w 128"/>
                <a:gd name="T7" fmla="*/ 0 h 108"/>
                <a:gd name="T8" fmla="*/ 17 w 128"/>
                <a:gd name="T9" fmla="*/ 1 h 108"/>
                <a:gd name="T10" fmla="*/ 2 w 128"/>
                <a:gd name="T11" fmla="*/ 17 h 108"/>
                <a:gd name="T12" fmla="*/ 0 w 128"/>
                <a:gd name="T13" fmla="*/ 21 h 108"/>
                <a:gd name="T14" fmla="*/ 0 w 128"/>
                <a:gd name="T15" fmla="*/ 102 h 108"/>
                <a:gd name="T16" fmla="*/ 6 w 128"/>
                <a:gd name="T17" fmla="*/ 108 h 108"/>
                <a:gd name="T18" fmla="*/ 122 w 128"/>
                <a:gd name="T19" fmla="*/ 108 h 108"/>
                <a:gd name="T20" fmla="*/ 128 w 128"/>
                <a:gd name="T21" fmla="*/ 103 h 108"/>
                <a:gd name="T22" fmla="*/ 128 w 128"/>
                <a:gd name="T23" fmla="*/ 102 h 108"/>
                <a:gd name="T24" fmla="*/ 128 w 128"/>
                <a:gd name="T25" fmla="*/ 21 h 108"/>
                <a:gd name="T26" fmla="*/ 126 w 128"/>
                <a:gd name="T27" fmla="*/ 17 h 108"/>
                <a:gd name="T28" fmla="*/ 10 w 128"/>
                <a:gd name="T29" fmla="*/ 15 h 108"/>
                <a:gd name="T30" fmla="*/ 19 w 128"/>
                <a:gd name="T31" fmla="*/ 4 h 108"/>
                <a:gd name="T32" fmla="*/ 109 w 128"/>
                <a:gd name="T33" fmla="*/ 4 h 108"/>
                <a:gd name="T34" fmla="*/ 118 w 128"/>
                <a:gd name="T35" fmla="*/ 15 h 108"/>
                <a:gd name="T36" fmla="*/ 10 w 128"/>
                <a:gd name="T37" fmla="*/ 15 h 108"/>
                <a:gd name="T38" fmla="*/ 123 w 128"/>
                <a:gd name="T39" fmla="*/ 104 h 108"/>
                <a:gd name="T40" fmla="*/ 5 w 128"/>
                <a:gd name="T41" fmla="*/ 104 h 108"/>
                <a:gd name="T42" fmla="*/ 5 w 128"/>
                <a:gd name="T43" fmla="*/ 79 h 108"/>
                <a:gd name="T44" fmla="*/ 123 w 128"/>
                <a:gd name="T45" fmla="*/ 79 h 108"/>
                <a:gd name="T46" fmla="*/ 123 w 128"/>
                <a:gd name="T47" fmla="*/ 104 h 108"/>
                <a:gd name="T48" fmla="*/ 123 w 128"/>
                <a:gd name="T49" fmla="*/ 74 h 108"/>
                <a:gd name="T50" fmla="*/ 5 w 128"/>
                <a:gd name="T51" fmla="*/ 74 h 108"/>
                <a:gd name="T52" fmla="*/ 5 w 128"/>
                <a:gd name="T53" fmla="*/ 49 h 108"/>
                <a:gd name="T54" fmla="*/ 123 w 128"/>
                <a:gd name="T55" fmla="*/ 49 h 108"/>
                <a:gd name="T56" fmla="*/ 123 w 128"/>
                <a:gd name="T57" fmla="*/ 74 h 108"/>
                <a:gd name="T58" fmla="*/ 123 w 128"/>
                <a:gd name="T59" fmla="*/ 44 h 108"/>
                <a:gd name="T60" fmla="*/ 5 w 128"/>
                <a:gd name="T61" fmla="*/ 44 h 108"/>
                <a:gd name="T62" fmla="*/ 5 w 128"/>
                <a:gd name="T63" fmla="*/ 19 h 108"/>
                <a:gd name="T64" fmla="*/ 123 w 128"/>
                <a:gd name="T65" fmla="*/ 19 h 108"/>
                <a:gd name="T66" fmla="*/ 123 w 128"/>
                <a:gd name="T67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08">
                  <a:moveTo>
                    <a:pt x="126" y="17"/>
                  </a:moveTo>
                  <a:cubicBezTo>
                    <a:pt x="111" y="1"/>
                    <a:pt x="111" y="1"/>
                    <a:pt x="111" y="1"/>
                  </a:cubicBezTo>
                  <a:cubicBezTo>
                    <a:pt x="111" y="0"/>
                    <a:pt x="110" y="0"/>
                    <a:pt x="1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6"/>
                    <a:pt x="3" y="108"/>
                    <a:pt x="6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5" y="108"/>
                    <a:pt x="128" y="106"/>
                    <a:pt x="128" y="103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8" y="19"/>
                    <a:pt x="127" y="18"/>
                    <a:pt x="126" y="17"/>
                  </a:cubicBezTo>
                  <a:close/>
                  <a:moveTo>
                    <a:pt x="10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0" y="15"/>
                    <a:pt x="10" y="15"/>
                    <a:pt x="10" y="15"/>
                  </a:cubicBezTo>
                  <a:close/>
                  <a:moveTo>
                    <a:pt x="123" y="104"/>
                  </a:moveTo>
                  <a:cubicBezTo>
                    <a:pt x="5" y="104"/>
                    <a:pt x="5" y="104"/>
                    <a:pt x="5" y="10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123" y="79"/>
                    <a:pt x="123" y="79"/>
                    <a:pt x="123" y="79"/>
                  </a:cubicBezTo>
                  <a:lnTo>
                    <a:pt x="123" y="104"/>
                  </a:lnTo>
                  <a:close/>
                  <a:moveTo>
                    <a:pt x="123" y="74"/>
                  </a:moveTo>
                  <a:cubicBezTo>
                    <a:pt x="5" y="74"/>
                    <a:pt x="5" y="74"/>
                    <a:pt x="5" y="74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123" y="49"/>
                    <a:pt x="123" y="49"/>
                    <a:pt x="123" y="49"/>
                  </a:cubicBezTo>
                  <a:lnTo>
                    <a:pt x="123" y="74"/>
                  </a:lnTo>
                  <a:close/>
                  <a:moveTo>
                    <a:pt x="123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23" y="19"/>
                    <a:pt x="123" y="19"/>
                    <a:pt x="123" y="19"/>
                  </a:cubicBezTo>
                  <a:lnTo>
                    <a:pt x="123" y="4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141" name="等腰三角形 140">
            <a:extLst>
              <a:ext uri="{FF2B5EF4-FFF2-40B4-BE49-F238E27FC236}">
                <a16:creationId xmlns:a16="http://schemas.microsoft.com/office/drawing/2014/main" id="{0BE1539B-6336-4591-BB7F-51DDC85C6E71}"/>
              </a:ext>
            </a:extLst>
          </p:cNvPr>
          <p:cNvSpPr/>
          <p:nvPr/>
        </p:nvSpPr>
        <p:spPr>
          <a:xfrm>
            <a:off x="6392003" y="4503928"/>
            <a:ext cx="306213" cy="442917"/>
          </a:xfrm>
          <a:prstGeom prst="triangle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0777ECB5-8498-40ED-B55E-1CE9620318BE}"/>
              </a:ext>
            </a:extLst>
          </p:cNvPr>
          <p:cNvSpPr txBox="1"/>
          <p:nvPr/>
        </p:nvSpPr>
        <p:spPr>
          <a:xfrm>
            <a:off x="6339385" y="4296199"/>
            <a:ext cx="604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UPF#1</a:t>
            </a:r>
            <a:endParaRPr lang="zh-CN" altLang="en-US" sz="1100" b="1" dirty="0"/>
          </a:p>
        </p:txBody>
      </p: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D793143A-3530-47B0-BC6A-D3BFD858E1EE}"/>
              </a:ext>
            </a:extLst>
          </p:cNvPr>
          <p:cNvCxnSpPr>
            <a:cxnSpLocks/>
            <a:stCxn id="115" idx="3"/>
          </p:cNvCxnSpPr>
          <p:nvPr/>
        </p:nvCxnSpPr>
        <p:spPr>
          <a:xfrm flipH="1">
            <a:off x="9449587" y="4803320"/>
            <a:ext cx="96336" cy="225527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id="{92E5A82A-9B7C-4A65-9BCA-1E25F0435FBB}"/>
              </a:ext>
            </a:extLst>
          </p:cNvPr>
          <p:cNvCxnSpPr>
            <a:cxnSpLocks/>
          </p:cNvCxnSpPr>
          <p:nvPr/>
        </p:nvCxnSpPr>
        <p:spPr>
          <a:xfrm flipH="1">
            <a:off x="6081289" y="4714314"/>
            <a:ext cx="344505" cy="18212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12EAA4BC-574C-40C0-96FA-4CCB3FB19366}"/>
              </a:ext>
            </a:extLst>
          </p:cNvPr>
          <p:cNvGrpSpPr/>
          <p:nvPr/>
        </p:nvGrpSpPr>
        <p:grpSpPr>
          <a:xfrm>
            <a:off x="6771670" y="5146488"/>
            <a:ext cx="384658" cy="322302"/>
            <a:chOff x="5717916" y="4694932"/>
            <a:chExt cx="589989" cy="480318"/>
          </a:xfrm>
        </p:grpSpPr>
        <p:sp>
          <p:nvSpPr>
            <p:cNvPr id="146" name="流程图: 磁盘 145">
              <a:extLst>
                <a:ext uri="{FF2B5EF4-FFF2-40B4-BE49-F238E27FC236}">
                  <a16:creationId xmlns:a16="http://schemas.microsoft.com/office/drawing/2014/main" id="{8EE8C26B-EEE7-4281-A55F-CE959A822EAA}"/>
                </a:ext>
              </a:extLst>
            </p:cNvPr>
            <p:cNvSpPr/>
            <p:nvPr/>
          </p:nvSpPr>
          <p:spPr>
            <a:xfrm>
              <a:off x="5717916" y="4749800"/>
              <a:ext cx="584776" cy="425450"/>
            </a:xfrm>
            <a:prstGeom prst="flowChartMagneticDisk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47" name="流程图: 汇总连接 146">
              <a:extLst>
                <a:ext uri="{FF2B5EF4-FFF2-40B4-BE49-F238E27FC236}">
                  <a16:creationId xmlns:a16="http://schemas.microsoft.com/office/drawing/2014/main" id="{83F167BD-2FFC-4469-886D-74945856CF57}"/>
                </a:ext>
              </a:extLst>
            </p:cNvPr>
            <p:cNvSpPr/>
            <p:nvPr/>
          </p:nvSpPr>
          <p:spPr>
            <a:xfrm>
              <a:off x="5723128" y="4694932"/>
              <a:ext cx="584777" cy="223478"/>
            </a:xfrm>
            <a:prstGeom prst="flowChartSummingJunction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D52E7618-F774-4B53-B2C1-2D04A36A4528}"/>
              </a:ext>
            </a:extLst>
          </p:cNvPr>
          <p:cNvGrpSpPr/>
          <p:nvPr/>
        </p:nvGrpSpPr>
        <p:grpSpPr>
          <a:xfrm>
            <a:off x="8534879" y="5262217"/>
            <a:ext cx="384658" cy="322302"/>
            <a:chOff x="5717916" y="4694932"/>
            <a:chExt cx="589989" cy="480318"/>
          </a:xfrm>
        </p:grpSpPr>
        <p:sp>
          <p:nvSpPr>
            <p:cNvPr id="149" name="流程图: 磁盘 148">
              <a:extLst>
                <a:ext uri="{FF2B5EF4-FFF2-40B4-BE49-F238E27FC236}">
                  <a16:creationId xmlns:a16="http://schemas.microsoft.com/office/drawing/2014/main" id="{2A6E6662-6130-4110-AE0F-0788B6B8BF12}"/>
                </a:ext>
              </a:extLst>
            </p:cNvPr>
            <p:cNvSpPr/>
            <p:nvPr/>
          </p:nvSpPr>
          <p:spPr>
            <a:xfrm>
              <a:off x="5717916" y="4749800"/>
              <a:ext cx="584776" cy="425450"/>
            </a:xfrm>
            <a:prstGeom prst="flowChartMagneticDisk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0" name="流程图: 汇总连接 149">
              <a:extLst>
                <a:ext uri="{FF2B5EF4-FFF2-40B4-BE49-F238E27FC236}">
                  <a16:creationId xmlns:a16="http://schemas.microsoft.com/office/drawing/2014/main" id="{DD8EBCD6-D5EB-4ADB-B902-F0BE0245935C}"/>
                </a:ext>
              </a:extLst>
            </p:cNvPr>
            <p:cNvSpPr/>
            <p:nvPr/>
          </p:nvSpPr>
          <p:spPr>
            <a:xfrm>
              <a:off x="5723128" y="4694932"/>
              <a:ext cx="584777" cy="223478"/>
            </a:xfrm>
            <a:prstGeom prst="flowChartSummingJunction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id="{ADB48F6B-1C66-4960-A48A-D837B75E27A5}"/>
              </a:ext>
            </a:extLst>
          </p:cNvPr>
          <p:cNvCxnSpPr>
            <a:cxnSpLocks/>
            <a:stCxn id="140" idx="27"/>
            <a:endCxn id="146" idx="2"/>
          </p:cNvCxnSpPr>
          <p:nvPr/>
        </p:nvCxnSpPr>
        <p:spPr>
          <a:xfrm>
            <a:off x="6339517" y="5131345"/>
            <a:ext cx="432153" cy="19470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>
            <a:extLst>
              <a:ext uri="{FF2B5EF4-FFF2-40B4-BE49-F238E27FC236}">
                <a16:creationId xmlns:a16="http://schemas.microsoft.com/office/drawing/2014/main" id="{36129C8F-EC70-4A0C-B958-42301B2EB81F}"/>
              </a:ext>
            </a:extLst>
          </p:cNvPr>
          <p:cNvCxnSpPr>
            <a:cxnSpLocks/>
            <a:stCxn id="149" idx="4"/>
            <a:endCxn id="180" idx="25"/>
          </p:cNvCxnSpPr>
          <p:nvPr/>
        </p:nvCxnSpPr>
        <p:spPr>
          <a:xfrm flipV="1">
            <a:off x="8916138" y="5325001"/>
            <a:ext cx="334077" cy="11677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文本框 152">
            <a:extLst>
              <a:ext uri="{FF2B5EF4-FFF2-40B4-BE49-F238E27FC236}">
                <a16:creationId xmlns:a16="http://schemas.microsoft.com/office/drawing/2014/main" id="{FD62BFED-E810-47BB-9C80-EB9E7D2C161E}"/>
              </a:ext>
            </a:extLst>
          </p:cNvPr>
          <p:cNvSpPr txBox="1"/>
          <p:nvPr/>
        </p:nvSpPr>
        <p:spPr>
          <a:xfrm>
            <a:off x="7061711" y="5020670"/>
            <a:ext cx="11034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Internal router</a:t>
            </a:r>
            <a:endParaRPr lang="zh-CN" altLang="en-US" sz="1100" b="1" dirty="0"/>
          </a:p>
        </p:txBody>
      </p:sp>
      <p:sp>
        <p:nvSpPr>
          <p:cNvPr id="154" name="Freeform 139">
            <a:extLst>
              <a:ext uri="{FF2B5EF4-FFF2-40B4-BE49-F238E27FC236}">
                <a16:creationId xmlns:a16="http://schemas.microsoft.com/office/drawing/2014/main" id="{30D247FE-93CD-4D42-A536-4390E4C625AB}"/>
              </a:ext>
            </a:extLst>
          </p:cNvPr>
          <p:cNvSpPr>
            <a:spLocks noEditPoints="1"/>
          </p:cNvSpPr>
          <p:nvPr/>
        </p:nvSpPr>
        <p:spPr bwMode="auto">
          <a:xfrm>
            <a:off x="1730522" y="5141508"/>
            <a:ext cx="479425" cy="346075"/>
          </a:xfrm>
          <a:custGeom>
            <a:avLst/>
            <a:gdLst>
              <a:gd name="T0" fmla="*/ 123 w 128"/>
              <a:gd name="T1" fmla="*/ 28 h 92"/>
              <a:gd name="T2" fmla="*/ 113 w 128"/>
              <a:gd name="T3" fmla="*/ 8 h 92"/>
              <a:gd name="T4" fmla="*/ 92 w 128"/>
              <a:gd name="T5" fmla="*/ 0 h 92"/>
              <a:gd name="T6" fmla="*/ 36 w 128"/>
              <a:gd name="T7" fmla="*/ 0 h 92"/>
              <a:gd name="T8" fmla="*/ 15 w 128"/>
              <a:gd name="T9" fmla="*/ 8 h 92"/>
              <a:gd name="T10" fmla="*/ 5 w 128"/>
              <a:gd name="T11" fmla="*/ 28 h 92"/>
              <a:gd name="T12" fmla="*/ 0 w 128"/>
              <a:gd name="T13" fmla="*/ 75 h 92"/>
              <a:gd name="T14" fmla="*/ 17 w 128"/>
              <a:gd name="T15" fmla="*/ 92 h 92"/>
              <a:gd name="T16" fmla="*/ 32 w 128"/>
              <a:gd name="T17" fmla="*/ 82 h 92"/>
              <a:gd name="T18" fmla="*/ 45 w 128"/>
              <a:gd name="T19" fmla="*/ 62 h 92"/>
              <a:gd name="T20" fmla="*/ 83 w 128"/>
              <a:gd name="T21" fmla="*/ 62 h 92"/>
              <a:gd name="T22" fmla="*/ 96 w 128"/>
              <a:gd name="T23" fmla="*/ 82 h 92"/>
              <a:gd name="T24" fmla="*/ 111 w 128"/>
              <a:gd name="T25" fmla="*/ 92 h 92"/>
              <a:gd name="T26" fmla="*/ 128 w 128"/>
              <a:gd name="T27" fmla="*/ 75 h 92"/>
              <a:gd name="T28" fmla="*/ 123 w 128"/>
              <a:gd name="T29" fmla="*/ 28 h 92"/>
              <a:gd name="T30" fmla="*/ 111 w 128"/>
              <a:gd name="T31" fmla="*/ 87 h 92"/>
              <a:gd name="T32" fmla="*/ 100 w 128"/>
              <a:gd name="T33" fmla="*/ 80 h 92"/>
              <a:gd name="T34" fmla="*/ 86 w 128"/>
              <a:gd name="T35" fmla="*/ 58 h 92"/>
              <a:gd name="T36" fmla="*/ 42 w 128"/>
              <a:gd name="T37" fmla="*/ 58 h 92"/>
              <a:gd name="T38" fmla="*/ 28 w 128"/>
              <a:gd name="T39" fmla="*/ 80 h 92"/>
              <a:gd name="T40" fmla="*/ 17 w 128"/>
              <a:gd name="T41" fmla="*/ 87 h 92"/>
              <a:gd name="T42" fmla="*/ 5 w 128"/>
              <a:gd name="T43" fmla="*/ 75 h 92"/>
              <a:gd name="T44" fmla="*/ 10 w 128"/>
              <a:gd name="T45" fmla="*/ 29 h 92"/>
              <a:gd name="T46" fmla="*/ 18 w 128"/>
              <a:gd name="T47" fmla="*/ 12 h 92"/>
              <a:gd name="T48" fmla="*/ 36 w 128"/>
              <a:gd name="T49" fmla="*/ 5 h 92"/>
              <a:gd name="T50" fmla="*/ 92 w 128"/>
              <a:gd name="T51" fmla="*/ 5 h 92"/>
              <a:gd name="T52" fmla="*/ 110 w 128"/>
              <a:gd name="T53" fmla="*/ 12 h 92"/>
              <a:gd name="T54" fmla="*/ 118 w 128"/>
              <a:gd name="T55" fmla="*/ 29 h 92"/>
              <a:gd name="T56" fmla="*/ 123 w 128"/>
              <a:gd name="T57" fmla="*/ 75 h 92"/>
              <a:gd name="T58" fmla="*/ 111 w 128"/>
              <a:gd name="T59" fmla="*/ 8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92">
                <a:moveTo>
                  <a:pt x="123" y="28"/>
                </a:moveTo>
                <a:cubicBezTo>
                  <a:pt x="122" y="21"/>
                  <a:pt x="119" y="14"/>
                  <a:pt x="113" y="8"/>
                </a:cubicBezTo>
                <a:cubicBezTo>
                  <a:pt x="107" y="3"/>
                  <a:pt x="100" y="0"/>
                  <a:pt x="9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8" y="0"/>
                  <a:pt x="21" y="3"/>
                  <a:pt x="15" y="8"/>
                </a:cubicBezTo>
                <a:cubicBezTo>
                  <a:pt x="9" y="14"/>
                  <a:pt x="6" y="21"/>
                  <a:pt x="5" y="28"/>
                </a:cubicBezTo>
                <a:cubicBezTo>
                  <a:pt x="2" y="57"/>
                  <a:pt x="0" y="74"/>
                  <a:pt x="0" y="75"/>
                </a:cubicBezTo>
                <a:cubicBezTo>
                  <a:pt x="0" y="84"/>
                  <a:pt x="7" y="92"/>
                  <a:pt x="17" y="92"/>
                </a:cubicBezTo>
                <a:cubicBezTo>
                  <a:pt x="23" y="92"/>
                  <a:pt x="29" y="88"/>
                  <a:pt x="32" y="82"/>
                </a:cubicBezTo>
                <a:cubicBezTo>
                  <a:pt x="45" y="62"/>
                  <a:pt x="45" y="62"/>
                  <a:pt x="45" y="62"/>
                </a:cubicBezTo>
                <a:cubicBezTo>
                  <a:pt x="83" y="62"/>
                  <a:pt x="83" y="62"/>
                  <a:pt x="83" y="62"/>
                </a:cubicBezTo>
                <a:cubicBezTo>
                  <a:pt x="96" y="82"/>
                  <a:pt x="96" y="82"/>
                  <a:pt x="96" y="82"/>
                </a:cubicBezTo>
                <a:cubicBezTo>
                  <a:pt x="99" y="88"/>
                  <a:pt x="105" y="92"/>
                  <a:pt x="111" y="92"/>
                </a:cubicBezTo>
                <a:cubicBezTo>
                  <a:pt x="121" y="92"/>
                  <a:pt x="128" y="84"/>
                  <a:pt x="128" y="75"/>
                </a:cubicBezTo>
                <a:cubicBezTo>
                  <a:pt x="128" y="74"/>
                  <a:pt x="126" y="57"/>
                  <a:pt x="123" y="28"/>
                </a:cubicBezTo>
                <a:close/>
                <a:moveTo>
                  <a:pt x="111" y="87"/>
                </a:moveTo>
                <a:cubicBezTo>
                  <a:pt x="107" y="87"/>
                  <a:pt x="102" y="84"/>
                  <a:pt x="100" y="80"/>
                </a:cubicBezTo>
                <a:cubicBezTo>
                  <a:pt x="86" y="58"/>
                  <a:pt x="86" y="58"/>
                  <a:pt x="86" y="58"/>
                </a:cubicBezTo>
                <a:cubicBezTo>
                  <a:pt x="42" y="58"/>
                  <a:pt x="42" y="58"/>
                  <a:pt x="42" y="58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4"/>
                  <a:pt x="21" y="87"/>
                  <a:pt x="17" y="87"/>
                </a:cubicBezTo>
                <a:cubicBezTo>
                  <a:pt x="10" y="87"/>
                  <a:pt x="5" y="82"/>
                  <a:pt x="5" y="75"/>
                </a:cubicBezTo>
                <a:cubicBezTo>
                  <a:pt x="5" y="73"/>
                  <a:pt x="8" y="44"/>
                  <a:pt x="10" y="29"/>
                </a:cubicBezTo>
                <a:cubicBezTo>
                  <a:pt x="10" y="22"/>
                  <a:pt x="13" y="16"/>
                  <a:pt x="18" y="12"/>
                </a:cubicBezTo>
                <a:cubicBezTo>
                  <a:pt x="23" y="7"/>
                  <a:pt x="29" y="5"/>
                  <a:pt x="36" y="5"/>
                </a:cubicBezTo>
                <a:cubicBezTo>
                  <a:pt x="92" y="5"/>
                  <a:pt x="92" y="5"/>
                  <a:pt x="92" y="5"/>
                </a:cubicBezTo>
                <a:cubicBezTo>
                  <a:pt x="99" y="5"/>
                  <a:pt x="105" y="7"/>
                  <a:pt x="110" y="12"/>
                </a:cubicBezTo>
                <a:cubicBezTo>
                  <a:pt x="115" y="16"/>
                  <a:pt x="118" y="22"/>
                  <a:pt x="118" y="29"/>
                </a:cubicBezTo>
                <a:cubicBezTo>
                  <a:pt x="120" y="46"/>
                  <a:pt x="123" y="73"/>
                  <a:pt x="123" y="75"/>
                </a:cubicBezTo>
                <a:cubicBezTo>
                  <a:pt x="123" y="82"/>
                  <a:pt x="118" y="87"/>
                  <a:pt x="111" y="87"/>
                </a:cubicBezTo>
                <a:close/>
              </a:path>
            </a:pathLst>
          </a:cu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40">
            <a:extLst>
              <a:ext uri="{FF2B5EF4-FFF2-40B4-BE49-F238E27FC236}">
                <a16:creationId xmlns:a16="http://schemas.microsoft.com/office/drawing/2014/main" id="{EFDBC9E4-46E5-45A7-B374-3BBAA4FBF6F2}"/>
              </a:ext>
            </a:extLst>
          </p:cNvPr>
          <p:cNvSpPr>
            <a:spLocks/>
          </p:cNvSpPr>
          <p:nvPr/>
        </p:nvSpPr>
        <p:spPr bwMode="auto">
          <a:xfrm>
            <a:off x="1865436" y="5173188"/>
            <a:ext cx="101600" cy="101600"/>
          </a:xfrm>
          <a:custGeom>
            <a:avLst/>
            <a:gdLst>
              <a:gd name="T0" fmla="*/ 24 w 27"/>
              <a:gd name="T1" fmla="*/ 11 h 27"/>
              <a:gd name="T2" fmla="*/ 15 w 27"/>
              <a:gd name="T3" fmla="*/ 11 h 27"/>
              <a:gd name="T4" fmla="*/ 15 w 27"/>
              <a:gd name="T5" fmla="*/ 2 h 27"/>
              <a:gd name="T6" fmla="*/ 13 w 27"/>
              <a:gd name="T7" fmla="*/ 0 h 27"/>
              <a:gd name="T8" fmla="*/ 11 w 27"/>
              <a:gd name="T9" fmla="*/ 2 h 27"/>
              <a:gd name="T10" fmla="*/ 11 w 27"/>
              <a:gd name="T11" fmla="*/ 11 h 27"/>
              <a:gd name="T12" fmla="*/ 2 w 27"/>
              <a:gd name="T13" fmla="*/ 11 h 27"/>
              <a:gd name="T14" fmla="*/ 0 w 27"/>
              <a:gd name="T15" fmla="*/ 13 h 27"/>
              <a:gd name="T16" fmla="*/ 2 w 27"/>
              <a:gd name="T17" fmla="*/ 15 h 27"/>
              <a:gd name="T18" fmla="*/ 11 w 27"/>
              <a:gd name="T19" fmla="*/ 15 h 27"/>
              <a:gd name="T20" fmla="*/ 11 w 27"/>
              <a:gd name="T21" fmla="*/ 24 h 27"/>
              <a:gd name="T22" fmla="*/ 13 w 27"/>
              <a:gd name="T23" fmla="*/ 27 h 27"/>
              <a:gd name="T24" fmla="*/ 15 w 27"/>
              <a:gd name="T25" fmla="*/ 24 h 27"/>
              <a:gd name="T26" fmla="*/ 15 w 27"/>
              <a:gd name="T27" fmla="*/ 15 h 27"/>
              <a:gd name="T28" fmla="*/ 24 w 27"/>
              <a:gd name="T29" fmla="*/ 15 h 27"/>
              <a:gd name="T30" fmla="*/ 27 w 27"/>
              <a:gd name="T31" fmla="*/ 13 h 27"/>
              <a:gd name="T32" fmla="*/ 24 w 27"/>
              <a:gd name="T33" fmla="*/ 1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" h="27">
                <a:moveTo>
                  <a:pt x="24" y="11"/>
                </a:moveTo>
                <a:cubicBezTo>
                  <a:pt x="15" y="11"/>
                  <a:pt x="15" y="11"/>
                  <a:pt x="15" y="11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4" y="0"/>
                  <a:pt x="13" y="0"/>
                </a:cubicBezTo>
                <a:cubicBezTo>
                  <a:pt x="12" y="0"/>
                  <a:pt x="11" y="1"/>
                  <a:pt x="11" y="2"/>
                </a:cubicBezTo>
                <a:cubicBezTo>
                  <a:pt x="11" y="11"/>
                  <a:pt x="11" y="11"/>
                  <a:pt x="11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2"/>
                  <a:pt x="0" y="13"/>
                </a:cubicBezTo>
                <a:cubicBezTo>
                  <a:pt x="0" y="14"/>
                  <a:pt x="1" y="15"/>
                  <a:pt x="2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6"/>
                  <a:pt x="12" y="27"/>
                  <a:pt x="13" y="27"/>
                </a:cubicBezTo>
                <a:cubicBezTo>
                  <a:pt x="14" y="27"/>
                  <a:pt x="15" y="26"/>
                  <a:pt x="15" y="24"/>
                </a:cubicBezTo>
                <a:cubicBezTo>
                  <a:pt x="15" y="15"/>
                  <a:pt x="15" y="15"/>
                  <a:pt x="15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6" y="15"/>
                  <a:pt x="27" y="14"/>
                  <a:pt x="27" y="13"/>
                </a:cubicBezTo>
                <a:cubicBezTo>
                  <a:pt x="27" y="12"/>
                  <a:pt x="26" y="11"/>
                  <a:pt x="24" y="11"/>
                </a:cubicBezTo>
                <a:close/>
              </a:path>
            </a:pathLst>
          </a:cu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Oval 141">
            <a:extLst>
              <a:ext uri="{FF2B5EF4-FFF2-40B4-BE49-F238E27FC236}">
                <a16:creationId xmlns:a16="http://schemas.microsoft.com/office/drawing/2014/main" id="{E8BD6EE6-43BD-47C4-BC56-77BFE13F13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4036" y="5173188"/>
            <a:ext cx="26988" cy="25400"/>
          </a:xfrm>
          <a:prstGeom prst="ellipse">
            <a:avLst/>
          </a:pr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Oval 142">
            <a:extLst>
              <a:ext uri="{FF2B5EF4-FFF2-40B4-BE49-F238E27FC236}">
                <a16:creationId xmlns:a16="http://schemas.microsoft.com/office/drawing/2014/main" id="{F3F699C6-A943-4CD6-B6F1-25F23F837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4036" y="5244626"/>
            <a:ext cx="26988" cy="30163"/>
          </a:xfrm>
          <a:prstGeom prst="ellipse">
            <a:avLst/>
          </a:pr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Oval 143">
            <a:extLst>
              <a:ext uri="{FF2B5EF4-FFF2-40B4-BE49-F238E27FC236}">
                <a16:creationId xmlns:a16="http://schemas.microsoft.com/office/drawing/2014/main" id="{762BA3EB-833A-4D03-BEAC-6C286EADA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2136" y="5209701"/>
            <a:ext cx="25400" cy="26988"/>
          </a:xfrm>
          <a:prstGeom prst="ellipse">
            <a:avLst/>
          </a:pr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Oval 144">
            <a:extLst>
              <a:ext uri="{FF2B5EF4-FFF2-40B4-BE49-F238E27FC236}">
                <a16:creationId xmlns:a16="http://schemas.microsoft.com/office/drawing/2014/main" id="{3414BFB8-315F-4926-AF07-ED968E92E5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5936" y="5209701"/>
            <a:ext cx="30163" cy="26988"/>
          </a:xfrm>
          <a:prstGeom prst="ellipse">
            <a:avLst/>
          </a:pr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60" name="图片 159">
            <a:extLst>
              <a:ext uri="{FF2B5EF4-FFF2-40B4-BE49-F238E27FC236}">
                <a16:creationId xmlns:a16="http://schemas.microsoft.com/office/drawing/2014/main" id="{BAF90DB8-A951-4787-B36E-301CAE9F6A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5338" y="4412583"/>
            <a:ext cx="613728" cy="432839"/>
          </a:xfrm>
          <a:prstGeom prst="rect">
            <a:avLst/>
          </a:prstGeom>
        </p:spPr>
      </p:pic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id="{694E6E90-86B2-42F4-8533-39F06834FEA9}"/>
              </a:ext>
            </a:extLst>
          </p:cNvPr>
          <p:cNvCxnSpPr>
            <a:cxnSpLocks/>
          </p:cNvCxnSpPr>
          <p:nvPr/>
        </p:nvCxnSpPr>
        <p:spPr>
          <a:xfrm>
            <a:off x="2192569" y="4806883"/>
            <a:ext cx="811790" cy="255381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>
            <a:extLst>
              <a:ext uri="{FF2B5EF4-FFF2-40B4-BE49-F238E27FC236}">
                <a16:creationId xmlns:a16="http://schemas.microsoft.com/office/drawing/2014/main" id="{D9D355B0-06AA-4D1B-80B1-C4363C10CFCB}"/>
              </a:ext>
            </a:extLst>
          </p:cNvPr>
          <p:cNvCxnSpPr>
            <a:cxnSpLocks/>
            <a:stCxn id="154" idx="27"/>
          </p:cNvCxnSpPr>
          <p:nvPr/>
        </p:nvCxnSpPr>
        <p:spPr>
          <a:xfrm flipV="1">
            <a:off x="2172492" y="5098130"/>
            <a:ext cx="787676" cy="152467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立方体 162">
            <a:extLst>
              <a:ext uri="{FF2B5EF4-FFF2-40B4-BE49-F238E27FC236}">
                <a16:creationId xmlns:a16="http://schemas.microsoft.com/office/drawing/2014/main" id="{44D12A59-14EC-4498-9F52-0AF2D2A503ED}"/>
              </a:ext>
            </a:extLst>
          </p:cNvPr>
          <p:cNvSpPr/>
          <p:nvPr/>
        </p:nvSpPr>
        <p:spPr>
          <a:xfrm>
            <a:off x="5572337" y="4368456"/>
            <a:ext cx="681694" cy="456615"/>
          </a:xfrm>
          <a:prstGeom prst="cube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164" name="直接连接符 163">
            <a:extLst>
              <a:ext uri="{FF2B5EF4-FFF2-40B4-BE49-F238E27FC236}">
                <a16:creationId xmlns:a16="http://schemas.microsoft.com/office/drawing/2014/main" id="{026365A2-C046-44E8-BC4C-0E35517D7697}"/>
              </a:ext>
            </a:extLst>
          </p:cNvPr>
          <p:cNvCxnSpPr>
            <a:cxnSpLocks/>
            <a:stCxn id="163" idx="3"/>
          </p:cNvCxnSpPr>
          <p:nvPr/>
        </p:nvCxnSpPr>
        <p:spPr>
          <a:xfrm>
            <a:off x="5856107" y="4825071"/>
            <a:ext cx="201453" cy="7966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id="{18812CBD-DB19-4E7A-A7C1-E668D922BAFB}"/>
              </a:ext>
            </a:extLst>
          </p:cNvPr>
          <p:cNvCxnSpPr>
            <a:cxnSpLocks/>
          </p:cNvCxnSpPr>
          <p:nvPr/>
        </p:nvCxnSpPr>
        <p:spPr>
          <a:xfrm>
            <a:off x="8969004" y="4846961"/>
            <a:ext cx="480479" cy="14453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EEF58B9-3F9D-4C8F-BE47-47B06E0E9CB5}"/>
              </a:ext>
            </a:extLst>
          </p:cNvPr>
          <p:cNvSpPr txBox="1"/>
          <p:nvPr/>
        </p:nvSpPr>
        <p:spPr>
          <a:xfrm>
            <a:off x="9088981" y="4428888"/>
            <a:ext cx="8840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APP </a:t>
            </a:r>
          </a:p>
          <a:p>
            <a:pPr algn="ctr"/>
            <a:r>
              <a:rPr lang="en-US" altLang="zh-CN" sz="1100" b="1" dirty="0"/>
              <a:t>Server#2</a:t>
            </a:r>
            <a:endParaRPr lang="zh-CN" altLang="en-US" sz="1100" b="1" dirty="0"/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80A53AB-BE0F-4821-A4A6-C925D0B27A3F}"/>
              </a:ext>
            </a:extLst>
          </p:cNvPr>
          <p:cNvSpPr txBox="1"/>
          <p:nvPr/>
        </p:nvSpPr>
        <p:spPr>
          <a:xfrm>
            <a:off x="1377106" y="5793101"/>
            <a:ext cx="384602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C00000"/>
                </a:solidFill>
              </a:rPr>
              <a:t>User plane path#1 between UPF#1 and APP server#1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00B050"/>
                </a:solidFill>
              </a:rPr>
              <a:t>User plane path#2 between UPF#1 and APP server#2</a:t>
            </a: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AF77B3A9-9CB0-4B25-94BC-6F228261C995}"/>
              </a:ext>
            </a:extLst>
          </p:cNvPr>
          <p:cNvSpPr txBox="1"/>
          <p:nvPr/>
        </p:nvSpPr>
        <p:spPr>
          <a:xfrm>
            <a:off x="4535063" y="3940705"/>
            <a:ext cx="18569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solidFill>
                  <a:srgbClr val="C00000"/>
                </a:solidFill>
              </a:rPr>
              <a:t>RAN –UPF#1– APP server#1</a:t>
            </a:r>
            <a:endParaRPr lang="zh-CN" altLang="en-US" sz="1050" b="1" dirty="0">
              <a:solidFill>
                <a:srgbClr val="C00000"/>
              </a:solidFill>
            </a:endParaRPr>
          </a:p>
        </p:txBody>
      </p:sp>
      <p:sp>
        <p:nvSpPr>
          <p:cNvPr id="169" name="等腰三角形 168">
            <a:extLst>
              <a:ext uri="{FF2B5EF4-FFF2-40B4-BE49-F238E27FC236}">
                <a16:creationId xmlns:a16="http://schemas.microsoft.com/office/drawing/2014/main" id="{C90CD2FD-4A78-4814-9174-9673A5FD477D}"/>
              </a:ext>
            </a:extLst>
          </p:cNvPr>
          <p:cNvSpPr/>
          <p:nvPr/>
        </p:nvSpPr>
        <p:spPr>
          <a:xfrm>
            <a:off x="8691238" y="4585930"/>
            <a:ext cx="306213" cy="442917"/>
          </a:xfrm>
          <a:prstGeom prst="triangle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E338E1D6-67F9-404D-BBCB-A41B480E56F3}"/>
              </a:ext>
            </a:extLst>
          </p:cNvPr>
          <p:cNvGrpSpPr/>
          <p:nvPr/>
        </p:nvGrpSpPr>
        <p:grpSpPr>
          <a:xfrm>
            <a:off x="9228713" y="4984317"/>
            <a:ext cx="550453" cy="497215"/>
            <a:chOff x="2274888" y="2271713"/>
            <a:chExt cx="479425" cy="4048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1" name="Oval 20">
              <a:extLst>
                <a:ext uri="{FF2B5EF4-FFF2-40B4-BE49-F238E27FC236}">
                  <a16:creationId xmlns:a16="http://schemas.microsoft.com/office/drawing/2014/main" id="{A34426E3-9E03-43AA-A6F0-3280A4398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489200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72" name="Freeform 21">
              <a:extLst>
                <a:ext uri="{FF2B5EF4-FFF2-40B4-BE49-F238E27FC236}">
                  <a16:creationId xmlns:a16="http://schemas.microsoft.com/office/drawing/2014/main" id="{9179FD0D-B82A-4B95-818F-EB825CCCB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275" y="2486025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10 w 10"/>
                <a:gd name="T3" fmla="*/ 4 h 10"/>
                <a:gd name="T4" fmla="*/ 10 w 10"/>
                <a:gd name="T5" fmla="*/ 1 h 10"/>
                <a:gd name="T6" fmla="*/ 8 w 10"/>
                <a:gd name="T7" fmla="*/ 0 h 10"/>
                <a:gd name="T8" fmla="*/ 6 w 10"/>
                <a:gd name="T9" fmla="*/ 1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1"/>
                    <a:pt x="10" y="1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73" name="Freeform 22">
              <a:extLst>
                <a:ext uri="{FF2B5EF4-FFF2-40B4-BE49-F238E27FC236}">
                  <a16:creationId xmlns:a16="http://schemas.microsoft.com/office/drawing/2014/main" id="{43778929-048D-48B9-874F-52D15D5635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950" y="2486025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9 w 10"/>
                <a:gd name="T5" fmla="*/ 1 h 10"/>
                <a:gd name="T6" fmla="*/ 8 w 10"/>
                <a:gd name="T7" fmla="*/ 0 h 10"/>
                <a:gd name="T8" fmla="*/ 6 w 10"/>
                <a:gd name="T9" fmla="*/ 1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74" name="Oval 23">
              <a:extLst>
                <a:ext uri="{FF2B5EF4-FFF2-40B4-BE49-F238E27FC236}">
                  <a16:creationId xmlns:a16="http://schemas.microsoft.com/office/drawing/2014/main" id="{D2E71BAA-B59C-4B5B-8595-61BA718BE6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601913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75" name="Freeform 24">
              <a:extLst>
                <a:ext uri="{FF2B5EF4-FFF2-40B4-BE49-F238E27FC236}">
                  <a16:creationId xmlns:a16="http://schemas.microsoft.com/office/drawing/2014/main" id="{6BE0A757-F32B-4DAF-82B2-33E534551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275" y="2598738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10 w 10"/>
                <a:gd name="T3" fmla="*/ 3 h 10"/>
                <a:gd name="T4" fmla="*/ 10 w 10"/>
                <a:gd name="T5" fmla="*/ 0 h 10"/>
                <a:gd name="T6" fmla="*/ 8 w 10"/>
                <a:gd name="T7" fmla="*/ 0 h 10"/>
                <a:gd name="T8" fmla="*/ 6 w 10"/>
                <a:gd name="T9" fmla="*/ 0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76" name="Freeform 25">
              <a:extLst>
                <a:ext uri="{FF2B5EF4-FFF2-40B4-BE49-F238E27FC236}">
                  <a16:creationId xmlns:a16="http://schemas.microsoft.com/office/drawing/2014/main" id="{CE2BD0A9-5F98-45A6-B8CA-562FB4B85C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950" y="2598738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3 h 10"/>
                <a:gd name="T4" fmla="*/ 9 w 10"/>
                <a:gd name="T5" fmla="*/ 0 h 10"/>
                <a:gd name="T6" fmla="*/ 8 w 10"/>
                <a:gd name="T7" fmla="*/ 0 h 10"/>
                <a:gd name="T8" fmla="*/ 6 w 10"/>
                <a:gd name="T9" fmla="*/ 0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77" name="Oval 26">
              <a:extLst>
                <a:ext uri="{FF2B5EF4-FFF2-40B4-BE49-F238E27FC236}">
                  <a16:creationId xmlns:a16="http://schemas.microsoft.com/office/drawing/2014/main" id="{0D609130-BC1F-4C74-A4E5-EC03AD7BF2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376488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78" name="Freeform 27">
              <a:extLst>
                <a:ext uri="{FF2B5EF4-FFF2-40B4-BE49-F238E27FC236}">
                  <a16:creationId xmlns:a16="http://schemas.microsoft.com/office/drawing/2014/main" id="{6A0BBCE5-1535-4E21-AFD5-3FC616B36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450" y="2373313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10 w 10"/>
                <a:gd name="T5" fmla="*/ 2 h 10"/>
                <a:gd name="T6" fmla="*/ 9 w 10"/>
                <a:gd name="T7" fmla="*/ 1 h 10"/>
                <a:gd name="T8" fmla="*/ 7 w 10"/>
                <a:gd name="T9" fmla="*/ 0 h 10"/>
                <a:gd name="T10" fmla="*/ 6 w 10"/>
                <a:gd name="T11" fmla="*/ 0 h 10"/>
                <a:gd name="T12" fmla="*/ 0 w 10"/>
                <a:gd name="T13" fmla="*/ 6 h 10"/>
                <a:gd name="T14" fmla="*/ 0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79" name="Freeform 28">
              <a:extLst>
                <a:ext uri="{FF2B5EF4-FFF2-40B4-BE49-F238E27FC236}">
                  <a16:creationId xmlns:a16="http://schemas.microsoft.com/office/drawing/2014/main" id="{77905405-47A1-4FF6-A415-E6E5B8226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13" y="2373313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10 w 10"/>
                <a:gd name="T5" fmla="*/ 2 h 10"/>
                <a:gd name="T6" fmla="*/ 9 w 10"/>
                <a:gd name="T7" fmla="*/ 1 h 10"/>
                <a:gd name="T8" fmla="*/ 7 w 10"/>
                <a:gd name="T9" fmla="*/ 0 h 10"/>
                <a:gd name="T10" fmla="*/ 6 w 10"/>
                <a:gd name="T11" fmla="*/ 0 h 10"/>
                <a:gd name="T12" fmla="*/ 0 w 10"/>
                <a:gd name="T13" fmla="*/ 6 h 10"/>
                <a:gd name="T14" fmla="*/ 0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2"/>
                    <a:pt x="9" y="1"/>
                    <a:pt x="9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80" name="Freeform 29">
              <a:extLst>
                <a:ext uri="{FF2B5EF4-FFF2-40B4-BE49-F238E27FC236}">
                  <a16:creationId xmlns:a16="http://schemas.microsoft.com/office/drawing/2014/main" id="{5CDC9F48-2FDA-457D-83C3-FB2887CDB4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4888" y="2271713"/>
              <a:ext cx="479425" cy="404813"/>
            </a:xfrm>
            <a:custGeom>
              <a:avLst/>
              <a:gdLst>
                <a:gd name="T0" fmla="*/ 126 w 128"/>
                <a:gd name="T1" fmla="*/ 17 h 108"/>
                <a:gd name="T2" fmla="*/ 111 w 128"/>
                <a:gd name="T3" fmla="*/ 1 h 108"/>
                <a:gd name="T4" fmla="*/ 110 w 128"/>
                <a:gd name="T5" fmla="*/ 0 h 108"/>
                <a:gd name="T6" fmla="*/ 18 w 128"/>
                <a:gd name="T7" fmla="*/ 0 h 108"/>
                <a:gd name="T8" fmla="*/ 17 w 128"/>
                <a:gd name="T9" fmla="*/ 1 h 108"/>
                <a:gd name="T10" fmla="*/ 2 w 128"/>
                <a:gd name="T11" fmla="*/ 17 h 108"/>
                <a:gd name="T12" fmla="*/ 0 w 128"/>
                <a:gd name="T13" fmla="*/ 21 h 108"/>
                <a:gd name="T14" fmla="*/ 0 w 128"/>
                <a:gd name="T15" fmla="*/ 102 h 108"/>
                <a:gd name="T16" fmla="*/ 6 w 128"/>
                <a:gd name="T17" fmla="*/ 108 h 108"/>
                <a:gd name="T18" fmla="*/ 122 w 128"/>
                <a:gd name="T19" fmla="*/ 108 h 108"/>
                <a:gd name="T20" fmla="*/ 128 w 128"/>
                <a:gd name="T21" fmla="*/ 103 h 108"/>
                <a:gd name="T22" fmla="*/ 128 w 128"/>
                <a:gd name="T23" fmla="*/ 102 h 108"/>
                <a:gd name="T24" fmla="*/ 128 w 128"/>
                <a:gd name="T25" fmla="*/ 21 h 108"/>
                <a:gd name="T26" fmla="*/ 126 w 128"/>
                <a:gd name="T27" fmla="*/ 17 h 108"/>
                <a:gd name="T28" fmla="*/ 10 w 128"/>
                <a:gd name="T29" fmla="*/ 15 h 108"/>
                <a:gd name="T30" fmla="*/ 19 w 128"/>
                <a:gd name="T31" fmla="*/ 4 h 108"/>
                <a:gd name="T32" fmla="*/ 109 w 128"/>
                <a:gd name="T33" fmla="*/ 4 h 108"/>
                <a:gd name="T34" fmla="*/ 118 w 128"/>
                <a:gd name="T35" fmla="*/ 15 h 108"/>
                <a:gd name="T36" fmla="*/ 10 w 128"/>
                <a:gd name="T37" fmla="*/ 15 h 108"/>
                <a:gd name="T38" fmla="*/ 123 w 128"/>
                <a:gd name="T39" fmla="*/ 104 h 108"/>
                <a:gd name="T40" fmla="*/ 5 w 128"/>
                <a:gd name="T41" fmla="*/ 104 h 108"/>
                <a:gd name="T42" fmla="*/ 5 w 128"/>
                <a:gd name="T43" fmla="*/ 79 h 108"/>
                <a:gd name="T44" fmla="*/ 123 w 128"/>
                <a:gd name="T45" fmla="*/ 79 h 108"/>
                <a:gd name="T46" fmla="*/ 123 w 128"/>
                <a:gd name="T47" fmla="*/ 104 h 108"/>
                <a:gd name="T48" fmla="*/ 123 w 128"/>
                <a:gd name="T49" fmla="*/ 74 h 108"/>
                <a:gd name="T50" fmla="*/ 5 w 128"/>
                <a:gd name="T51" fmla="*/ 74 h 108"/>
                <a:gd name="T52" fmla="*/ 5 w 128"/>
                <a:gd name="T53" fmla="*/ 49 h 108"/>
                <a:gd name="T54" fmla="*/ 123 w 128"/>
                <a:gd name="T55" fmla="*/ 49 h 108"/>
                <a:gd name="T56" fmla="*/ 123 w 128"/>
                <a:gd name="T57" fmla="*/ 74 h 108"/>
                <a:gd name="T58" fmla="*/ 123 w 128"/>
                <a:gd name="T59" fmla="*/ 44 h 108"/>
                <a:gd name="T60" fmla="*/ 5 w 128"/>
                <a:gd name="T61" fmla="*/ 44 h 108"/>
                <a:gd name="T62" fmla="*/ 5 w 128"/>
                <a:gd name="T63" fmla="*/ 19 h 108"/>
                <a:gd name="T64" fmla="*/ 123 w 128"/>
                <a:gd name="T65" fmla="*/ 19 h 108"/>
                <a:gd name="T66" fmla="*/ 123 w 128"/>
                <a:gd name="T67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08">
                  <a:moveTo>
                    <a:pt x="126" y="17"/>
                  </a:moveTo>
                  <a:cubicBezTo>
                    <a:pt x="111" y="1"/>
                    <a:pt x="111" y="1"/>
                    <a:pt x="111" y="1"/>
                  </a:cubicBezTo>
                  <a:cubicBezTo>
                    <a:pt x="111" y="0"/>
                    <a:pt x="110" y="0"/>
                    <a:pt x="1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6"/>
                    <a:pt x="3" y="108"/>
                    <a:pt x="6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5" y="108"/>
                    <a:pt x="128" y="106"/>
                    <a:pt x="128" y="103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8" y="19"/>
                    <a:pt x="127" y="18"/>
                    <a:pt x="126" y="17"/>
                  </a:cubicBezTo>
                  <a:close/>
                  <a:moveTo>
                    <a:pt x="10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0" y="15"/>
                    <a:pt x="10" y="15"/>
                    <a:pt x="10" y="15"/>
                  </a:cubicBezTo>
                  <a:close/>
                  <a:moveTo>
                    <a:pt x="123" y="104"/>
                  </a:moveTo>
                  <a:cubicBezTo>
                    <a:pt x="5" y="104"/>
                    <a:pt x="5" y="104"/>
                    <a:pt x="5" y="10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123" y="79"/>
                    <a:pt x="123" y="79"/>
                    <a:pt x="123" y="79"/>
                  </a:cubicBezTo>
                  <a:lnTo>
                    <a:pt x="123" y="104"/>
                  </a:lnTo>
                  <a:close/>
                  <a:moveTo>
                    <a:pt x="123" y="74"/>
                  </a:moveTo>
                  <a:cubicBezTo>
                    <a:pt x="5" y="74"/>
                    <a:pt x="5" y="74"/>
                    <a:pt x="5" y="74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123" y="49"/>
                    <a:pt x="123" y="49"/>
                    <a:pt x="123" y="49"/>
                  </a:cubicBezTo>
                  <a:lnTo>
                    <a:pt x="123" y="74"/>
                  </a:lnTo>
                  <a:close/>
                  <a:moveTo>
                    <a:pt x="123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23" y="19"/>
                    <a:pt x="123" y="19"/>
                    <a:pt x="123" y="19"/>
                  </a:cubicBezTo>
                  <a:lnTo>
                    <a:pt x="123" y="4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E1B9CA98-5612-46FB-BCF0-130826A80C0B}"/>
              </a:ext>
            </a:extLst>
          </p:cNvPr>
          <p:cNvGrpSpPr/>
          <p:nvPr/>
        </p:nvGrpSpPr>
        <p:grpSpPr>
          <a:xfrm>
            <a:off x="6999250" y="5685718"/>
            <a:ext cx="384658" cy="322302"/>
            <a:chOff x="5717916" y="4694932"/>
            <a:chExt cx="589989" cy="480318"/>
          </a:xfrm>
          <a:solidFill>
            <a:srgbClr val="FF0000"/>
          </a:solidFill>
        </p:grpSpPr>
        <p:sp>
          <p:nvSpPr>
            <p:cNvPr id="182" name="流程图: 磁盘 181">
              <a:extLst>
                <a:ext uri="{FF2B5EF4-FFF2-40B4-BE49-F238E27FC236}">
                  <a16:creationId xmlns:a16="http://schemas.microsoft.com/office/drawing/2014/main" id="{2110113E-D5A9-48BF-B518-01535CBBE1F4}"/>
                </a:ext>
              </a:extLst>
            </p:cNvPr>
            <p:cNvSpPr/>
            <p:nvPr/>
          </p:nvSpPr>
          <p:spPr>
            <a:xfrm>
              <a:off x="5717916" y="4749800"/>
              <a:ext cx="584776" cy="425450"/>
            </a:xfrm>
            <a:prstGeom prst="flowChartMagneticDisk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83" name="流程图: 汇总连接 182">
              <a:extLst>
                <a:ext uri="{FF2B5EF4-FFF2-40B4-BE49-F238E27FC236}">
                  <a16:creationId xmlns:a16="http://schemas.microsoft.com/office/drawing/2014/main" id="{C0F66D3B-8472-4168-AFB0-F0B1DBED7E41}"/>
                </a:ext>
              </a:extLst>
            </p:cNvPr>
            <p:cNvSpPr/>
            <p:nvPr/>
          </p:nvSpPr>
          <p:spPr>
            <a:xfrm>
              <a:off x="5723128" y="4694932"/>
              <a:ext cx="584777" cy="223478"/>
            </a:xfrm>
            <a:prstGeom prst="flowChartSummingJunction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84" name="文本框 183">
            <a:extLst>
              <a:ext uri="{FF2B5EF4-FFF2-40B4-BE49-F238E27FC236}">
                <a16:creationId xmlns:a16="http://schemas.microsoft.com/office/drawing/2014/main" id="{B5DB539A-B96A-425A-8CA3-16E5C0FFDF08}"/>
              </a:ext>
            </a:extLst>
          </p:cNvPr>
          <p:cNvSpPr txBox="1"/>
          <p:nvPr/>
        </p:nvSpPr>
        <p:spPr>
          <a:xfrm>
            <a:off x="6519100" y="5968097"/>
            <a:ext cx="139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/>
              <a:t>External router</a:t>
            </a:r>
          </a:p>
          <a:p>
            <a:pPr algn="ctr"/>
            <a:r>
              <a:rPr lang="en-US" altLang="zh-CN" sz="1200" b="1" dirty="0"/>
              <a:t>DNAI#1</a:t>
            </a:r>
            <a:endParaRPr lang="zh-CN" altLang="en-US" sz="1200" b="1" dirty="0"/>
          </a:p>
        </p:txBody>
      </p:sp>
      <p:cxnSp>
        <p:nvCxnSpPr>
          <p:cNvPr id="185" name="直接连接符 184">
            <a:extLst>
              <a:ext uri="{FF2B5EF4-FFF2-40B4-BE49-F238E27FC236}">
                <a16:creationId xmlns:a16="http://schemas.microsoft.com/office/drawing/2014/main" id="{C6F398D5-9082-422F-B427-8BADF6E69C4F}"/>
              </a:ext>
            </a:extLst>
          </p:cNvPr>
          <p:cNvCxnSpPr>
            <a:cxnSpLocks/>
            <a:stCxn id="146" idx="3"/>
            <a:endCxn id="183" idx="0"/>
          </p:cNvCxnSpPr>
          <p:nvPr/>
        </p:nvCxnSpPr>
        <p:spPr>
          <a:xfrm>
            <a:off x="6962300" y="5468790"/>
            <a:ext cx="230978" cy="21692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>
            <a:extLst>
              <a:ext uri="{FF2B5EF4-FFF2-40B4-BE49-F238E27FC236}">
                <a16:creationId xmlns:a16="http://schemas.microsoft.com/office/drawing/2014/main" id="{72529B43-676D-43A6-9417-F3A717846179}"/>
              </a:ext>
            </a:extLst>
          </p:cNvPr>
          <p:cNvCxnSpPr>
            <a:cxnSpLocks/>
            <a:stCxn id="149" idx="0"/>
            <a:endCxn id="183" idx="0"/>
          </p:cNvCxnSpPr>
          <p:nvPr/>
        </p:nvCxnSpPr>
        <p:spPr>
          <a:xfrm flipH="1">
            <a:off x="7193278" y="5394196"/>
            <a:ext cx="1532231" cy="29152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接连接符 186">
            <a:extLst>
              <a:ext uri="{FF2B5EF4-FFF2-40B4-BE49-F238E27FC236}">
                <a16:creationId xmlns:a16="http://schemas.microsoft.com/office/drawing/2014/main" id="{40F5FD9A-2E23-42A6-9781-54A1E2237A9D}"/>
              </a:ext>
            </a:extLst>
          </p:cNvPr>
          <p:cNvCxnSpPr>
            <a:stCxn id="146" idx="4"/>
            <a:endCxn id="150" idx="3"/>
          </p:cNvCxnSpPr>
          <p:nvPr/>
        </p:nvCxnSpPr>
        <p:spPr>
          <a:xfrm>
            <a:off x="7152929" y="5326048"/>
            <a:ext cx="1441182" cy="64166"/>
          </a:xfrm>
          <a:prstGeom prst="line">
            <a:avLst/>
          </a:prstGeom>
          <a:ln w="63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文本框 187">
            <a:extLst>
              <a:ext uri="{FF2B5EF4-FFF2-40B4-BE49-F238E27FC236}">
                <a16:creationId xmlns:a16="http://schemas.microsoft.com/office/drawing/2014/main" id="{37070607-C71A-4995-912C-BC0C4606C299}"/>
              </a:ext>
            </a:extLst>
          </p:cNvPr>
          <p:cNvSpPr txBox="1"/>
          <p:nvPr/>
        </p:nvSpPr>
        <p:spPr>
          <a:xfrm>
            <a:off x="5125421" y="4970444"/>
            <a:ext cx="7283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Network adapter</a:t>
            </a:r>
            <a:endParaRPr lang="zh-CN" altLang="en-US" sz="1100" b="1" dirty="0"/>
          </a:p>
        </p:txBody>
      </p:sp>
      <p:sp>
        <p:nvSpPr>
          <p:cNvPr id="189" name="任意多边形: 形状 188">
            <a:extLst>
              <a:ext uri="{FF2B5EF4-FFF2-40B4-BE49-F238E27FC236}">
                <a16:creationId xmlns:a16="http://schemas.microsoft.com/office/drawing/2014/main" id="{F9A56ACE-754E-4FF0-869F-128935FC7E21}"/>
              </a:ext>
            </a:extLst>
          </p:cNvPr>
          <p:cNvSpPr/>
          <p:nvPr/>
        </p:nvSpPr>
        <p:spPr>
          <a:xfrm>
            <a:off x="3191002" y="5072968"/>
            <a:ext cx="3873500" cy="905121"/>
          </a:xfrm>
          <a:custGeom>
            <a:avLst/>
            <a:gdLst>
              <a:gd name="connsiteX0" fmla="*/ 0 w 3873500"/>
              <a:gd name="connsiteY0" fmla="*/ 76409 h 905121"/>
              <a:gd name="connsiteX1" fmla="*/ 1181100 w 3873500"/>
              <a:gd name="connsiteY1" fmla="*/ 70059 h 905121"/>
              <a:gd name="connsiteX2" fmla="*/ 2724150 w 3873500"/>
              <a:gd name="connsiteY2" fmla="*/ 819359 h 905121"/>
              <a:gd name="connsiteX3" fmla="*/ 3873500 w 3873500"/>
              <a:gd name="connsiteY3" fmla="*/ 857459 h 90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500" h="905121">
                <a:moveTo>
                  <a:pt x="0" y="76409"/>
                </a:moveTo>
                <a:cubicBezTo>
                  <a:pt x="363537" y="11321"/>
                  <a:pt x="727075" y="-53766"/>
                  <a:pt x="1181100" y="70059"/>
                </a:cubicBezTo>
                <a:cubicBezTo>
                  <a:pt x="1635125" y="193884"/>
                  <a:pt x="2275417" y="688126"/>
                  <a:pt x="2724150" y="819359"/>
                </a:cubicBezTo>
                <a:cubicBezTo>
                  <a:pt x="3172883" y="950592"/>
                  <a:pt x="3523191" y="904025"/>
                  <a:pt x="3873500" y="85745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文本框 189">
            <a:extLst>
              <a:ext uri="{FF2B5EF4-FFF2-40B4-BE49-F238E27FC236}">
                <a16:creationId xmlns:a16="http://schemas.microsoft.com/office/drawing/2014/main" id="{8639181F-5384-4600-9925-09C0DF48C01B}"/>
              </a:ext>
            </a:extLst>
          </p:cNvPr>
          <p:cNvSpPr txBox="1"/>
          <p:nvPr/>
        </p:nvSpPr>
        <p:spPr>
          <a:xfrm>
            <a:off x="8548803" y="4383876"/>
            <a:ext cx="626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UPF#2</a:t>
            </a:r>
            <a:endParaRPr lang="zh-CN" altLang="en-US" sz="1100" b="1" dirty="0"/>
          </a:p>
        </p:txBody>
      </p:sp>
      <p:sp>
        <p:nvSpPr>
          <p:cNvPr id="191" name="任意多边形: 形状 190">
            <a:extLst>
              <a:ext uri="{FF2B5EF4-FFF2-40B4-BE49-F238E27FC236}">
                <a16:creationId xmlns:a16="http://schemas.microsoft.com/office/drawing/2014/main" id="{A31E87D0-72D5-4CB6-B696-D86567C49C6A}"/>
              </a:ext>
            </a:extLst>
          </p:cNvPr>
          <p:cNvSpPr/>
          <p:nvPr/>
        </p:nvSpPr>
        <p:spPr>
          <a:xfrm>
            <a:off x="6068132" y="4710459"/>
            <a:ext cx="974185" cy="1229360"/>
          </a:xfrm>
          <a:custGeom>
            <a:avLst/>
            <a:gdLst>
              <a:gd name="connsiteX0" fmla="*/ 1127760 w 1127760"/>
              <a:gd name="connsiteY0" fmla="*/ 1229360 h 1229360"/>
              <a:gd name="connsiteX1" fmla="*/ 182880 w 1127760"/>
              <a:gd name="connsiteY1" fmla="*/ 594360 h 1229360"/>
              <a:gd name="connsiteX2" fmla="*/ 533400 w 1127760"/>
              <a:gd name="connsiteY2" fmla="*/ 167640 h 1229360"/>
              <a:gd name="connsiteX3" fmla="*/ 0 w 1127760"/>
              <a:gd name="connsiteY3" fmla="*/ 0 h 122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1229360">
                <a:moveTo>
                  <a:pt x="1127760" y="1229360"/>
                </a:moveTo>
                <a:cubicBezTo>
                  <a:pt x="704850" y="1000336"/>
                  <a:pt x="281940" y="771313"/>
                  <a:pt x="182880" y="594360"/>
                </a:cubicBezTo>
                <a:cubicBezTo>
                  <a:pt x="83820" y="417407"/>
                  <a:pt x="563880" y="266700"/>
                  <a:pt x="533400" y="167640"/>
                </a:cubicBezTo>
                <a:cubicBezTo>
                  <a:pt x="502920" y="68580"/>
                  <a:pt x="251460" y="34290"/>
                  <a:pt x="0" y="0"/>
                </a:cubicBezTo>
              </a:path>
            </a:pathLst>
          </a:cu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文本框 191">
            <a:extLst>
              <a:ext uri="{FF2B5EF4-FFF2-40B4-BE49-F238E27FC236}">
                <a16:creationId xmlns:a16="http://schemas.microsoft.com/office/drawing/2014/main" id="{027147DA-D820-4AC2-9F0A-A0B3831CE383}"/>
              </a:ext>
            </a:extLst>
          </p:cNvPr>
          <p:cNvSpPr txBox="1"/>
          <p:nvPr/>
        </p:nvSpPr>
        <p:spPr>
          <a:xfrm>
            <a:off x="5500213" y="4433119"/>
            <a:ext cx="7117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APP </a:t>
            </a:r>
          </a:p>
          <a:p>
            <a:pPr algn="ctr"/>
            <a:r>
              <a:rPr lang="en-US" altLang="zh-CN" sz="1100" b="1" dirty="0"/>
              <a:t>Server#1</a:t>
            </a:r>
            <a:endParaRPr lang="zh-CN" altLang="en-US" sz="1100" b="1" dirty="0"/>
          </a:p>
        </p:txBody>
      </p:sp>
      <p:sp>
        <p:nvSpPr>
          <p:cNvPr id="193" name="任意多边形: 形状 192">
            <a:extLst>
              <a:ext uri="{FF2B5EF4-FFF2-40B4-BE49-F238E27FC236}">
                <a16:creationId xmlns:a16="http://schemas.microsoft.com/office/drawing/2014/main" id="{DE991400-8894-466D-9540-737E374C5E02}"/>
              </a:ext>
            </a:extLst>
          </p:cNvPr>
          <p:cNvSpPr/>
          <p:nvPr/>
        </p:nvSpPr>
        <p:spPr>
          <a:xfrm>
            <a:off x="6474638" y="4781585"/>
            <a:ext cx="3212583" cy="1036320"/>
          </a:xfrm>
          <a:custGeom>
            <a:avLst/>
            <a:gdLst>
              <a:gd name="connsiteX0" fmla="*/ 621106 w 3212583"/>
              <a:gd name="connsiteY0" fmla="*/ 1036320 h 1036320"/>
              <a:gd name="connsiteX1" fmla="*/ 23698 w 3212583"/>
              <a:gd name="connsiteY1" fmla="*/ 481584 h 1036320"/>
              <a:gd name="connsiteX2" fmla="*/ 163906 w 3212583"/>
              <a:gd name="connsiteY2" fmla="*/ 115824 h 1036320"/>
              <a:gd name="connsiteX3" fmla="*/ 578434 w 3212583"/>
              <a:gd name="connsiteY3" fmla="*/ 542544 h 1036320"/>
              <a:gd name="connsiteX4" fmla="*/ 2273122 w 3212583"/>
              <a:gd name="connsiteY4" fmla="*/ 664464 h 1036320"/>
              <a:gd name="connsiteX5" fmla="*/ 3083890 w 3212583"/>
              <a:gd name="connsiteY5" fmla="*/ 438912 h 1036320"/>
              <a:gd name="connsiteX6" fmla="*/ 3199714 w 3212583"/>
              <a:gd name="connsiteY6" fmla="*/ 0 h 103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2583" h="1036320">
                <a:moveTo>
                  <a:pt x="621106" y="1036320"/>
                </a:moveTo>
                <a:cubicBezTo>
                  <a:pt x="360502" y="835660"/>
                  <a:pt x="99898" y="635000"/>
                  <a:pt x="23698" y="481584"/>
                </a:cubicBezTo>
                <a:cubicBezTo>
                  <a:pt x="-52502" y="328168"/>
                  <a:pt x="71450" y="105664"/>
                  <a:pt x="163906" y="115824"/>
                </a:cubicBezTo>
                <a:cubicBezTo>
                  <a:pt x="256362" y="125984"/>
                  <a:pt x="226898" y="451104"/>
                  <a:pt x="578434" y="542544"/>
                </a:cubicBezTo>
                <a:cubicBezTo>
                  <a:pt x="929970" y="633984"/>
                  <a:pt x="1855546" y="681736"/>
                  <a:pt x="2273122" y="664464"/>
                </a:cubicBezTo>
                <a:cubicBezTo>
                  <a:pt x="2690698" y="647192"/>
                  <a:pt x="2929458" y="549656"/>
                  <a:pt x="3083890" y="438912"/>
                </a:cubicBezTo>
                <a:cubicBezTo>
                  <a:pt x="3238322" y="328168"/>
                  <a:pt x="3219018" y="164084"/>
                  <a:pt x="3199714" y="0"/>
                </a:cubicBezTo>
              </a:path>
            </a:pathLst>
          </a:cu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id="{3CFC1C7A-A0D9-477A-A1FA-49925D7AF0AB}"/>
              </a:ext>
            </a:extLst>
          </p:cNvPr>
          <p:cNvCxnSpPr>
            <a:cxnSpLocks/>
          </p:cNvCxnSpPr>
          <p:nvPr/>
        </p:nvCxnSpPr>
        <p:spPr>
          <a:xfrm>
            <a:off x="4343415" y="3574232"/>
            <a:ext cx="0" cy="8613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248D6645-78AC-43C1-9F73-0DA7ADE11BBE}"/>
              </a:ext>
            </a:extLst>
          </p:cNvPr>
          <p:cNvCxnSpPr>
            <a:cxnSpLocks/>
          </p:cNvCxnSpPr>
          <p:nvPr/>
        </p:nvCxnSpPr>
        <p:spPr>
          <a:xfrm>
            <a:off x="6530536" y="3456488"/>
            <a:ext cx="0" cy="8613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5" name="直接连接符 274">
            <a:extLst>
              <a:ext uri="{FF2B5EF4-FFF2-40B4-BE49-F238E27FC236}">
                <a16:creationId xmlns:a16="http://schemas.microsoft.com/office/drawing/2014/main" id="{D044841F-A0CB-4618-B6D1-4016F49818CD}"/>
              </a:ext>
            </a:extLst>
          </p:cNvPr>
          <p:cNvCxnSpPr>
            <a:cxnSpLocks/>
          </p:cNvCxnSpPr>
          <p:nvPr/>
        </p:nvCxnSpPr>
        <p:spPr>
          <a:xfrm>
            <a:off x="9545923" y="3456488"/>
            <a:ext cx="0" cy="8613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直接箭头连接符 275">
            <a:extLst>
              <a:ext uri="{FF2B5EF4-FFF2-40B4-BE49-F238E27FC236}">
                <a16:creationId xmlns:a16="http://schemas.microsoft.com/office/drawing/2014/main" id="{7DC0773E-A11F-4705-A67F-B0780A9E2FD0}"/>
              </a:ext>
            </a:extLst>
          </p:cNvPr>
          <p:cNvCxnSpPr>
            <a:cxnSpLocks/>
          </p:cNvCxnSpPr>
          <p:nvPr/>
        </p:nvCxnSpPr>
        <p:spPr>
          <a:xfrm>
            <a:off x="4320543" y="4246396"/>
            <a:ext cx="2198557" cy="0"/>
          </a:xfrm>
          <a:prstGeom prst="straightConnector1">
            <a:avLst/>
          </a:prstGeom>
          <a:ln w="1905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直接箭头连接符 276">
            <a:extLst>
              <a:ext uri="{FF2B5EF4-FFF2-40B4-BE49-F238E27FC236}">
                <a16:creationId xmlns:a16="http://schemas.microsoft.com/office/drawing/2014/main" id="{39B831DD-FE29-480C-A0B7-58B2265EA20E}"/>
              </a:ext>
            </a:extLst>
          </p:cNvPr>
          <p:cNvCxnSpPr>
            <a:cxnSpLocks/>
          </p:cNvCxnSpPr>
          <p:nvPr/>
        </p:nvCxnSpPr>
        <p:spPr>
          <a:xfrm flipV="1">
            <a:off x="4331979" y="3855291"/>
            <a:ext cx="5263125" cy="1"/>
          </a:xfrm>
          <a:prstGeom prst="straightConnector1">
            <a:avLst/>
          </a:prstGeom>
          <a:ln w="190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8" name="文本框 277">
            <a:extLst>
              <a:ext uri="{FF2B5EF4-FFF2-40B4-BE49-F238E27FC236}">
                <a16:creationId xmlns:a16="http://schemas.microsoft.com/office/drawing/2014/main" id="{51989A12-0210-4986-AB74-123D4F44E39F}"/>
              </a:ext>
            </a:extLst>
          </p:cNvPr>
          <p:cNvSpPr txBox="1"/>
          <p:nvPr/>
        </p:nvSpPr>
        <p:spPr>
          <a:xfrm>
            <a:off x="5354002" y="3496815"/>
            <a:ext cx="2402444" cy="2616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solidFill>
                  <a:srgbClr val="00B050"/>
                </a:solidFill>
              </a:rPr>
              <a:t>RAN –UPF#1– APP server#2</a:t>
            </a:r>
            <a:endParaRPr lang="zh-CN" altLang="en-US" sz="105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385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844F2985-8FAD-4595-B2C3-A540952C68CF}"/>
              </a:ext>
            </a:extLst>
          </p:cNvPr>
          <p:cNvSpPr txBox="1"/>
          <p:nvPr/>
        </p:nvSpPr>
        <p:spPr>
          <a:xfrm>
            <a:off x="311364" y="445767"/>
            <a:ext cx="11163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Issues on UPF and Application co-deployment </a:t>
            </a:r>
            <a:endParaRPr lang="zh-CN" altLang="en-US" sz="2800" dirty="0"/>
          </a:p>
          <a:p>
            <a:endParaRPr lang="zh-CN" altLang="en-US" sz="2800" dirty="0"/>
          </a:p>
        </p:txBody>
      </p:sp>
      <p:sp>
        <p:nvSpPr>
          <p:cNvPr id="27" name="TextBox 112">
            <a:extLst>
              <a:ext uri="{FF2B5EF4-FFF2-40B4-BE49-F238E27FC236}">
                <a16:creationId xmlns:a16="http://schemas.microsoft.com/office/drawing/2014/main" id="{8F8DB59A-18D3-40F6-94C3-3C0E1B3B1C18}"/>
              </a:ext>
            </a:extLst>
          </p:cNvPr>
          <p:cNvSpPr txBox="1"/>
          <p:nvPr/>
        </p:nvSpPr>
        <p:spPr>
          <a:xfrm>
            <a:off x="240022" y="1307430"/>
            <a:ext cx="11234642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2000" b="1" dirty="0"/>
              <a:t>Currently, the UPF and application server selection is based on the DNAI information, which is not optimal mechanism, the reason is as follows: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2000" b="1" dirty="0"/>
              <a:t>Due to one DNAI may be mapped to multiple UPF: 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dirty="0"/>
              <a:t>Only using DNAI for UPF and APP server selection, then the UPF#1 and APP server#2 may be selected for UE, 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dirty="0"/>
              <a:t>In this case, the N6 delay still contains the delay of UPF#1 – APP server#2 (via Router(s)), and the delay may be longer than the delay of UPF#1 – APP server#1 which data transmitted only by network adapter</a:t>
            </a:r>
          </a:p>
        </p:txBody>
      </p:sp>
      <p:sp>
        <p:nvSpPr>
          <p:cNvPr id="129" name="椭圆 128">
            <a:extLst>
              <a:ext uri="{FF2B5EF4-FFF2-40B4-BE49-F238E27FC236}">
                <a16:creationId xmlns:a16="http://schemas.microsoft.com/office/drawing/2014/main" id="{846EFB01-29B6-4E34-B592-6A1CE7575B96}"/>
              </a:ext>
            </a:extLst>
          </p:cNvPr>
          <p:cNvSpPr/>
          <p:nvPr/>
        </p:nvSpPr>
        <p:spPr>
          <a:xfrm>
            <a:off x="5205133" y="4094454"/>
            <a:ext cx="5781598" cy="183807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0" name="立方体 129">
            <a:extLst>
              <a:ext uri="{FF2B5EF4-FFF2-40B4-BE49-F238E27FC236}">
                <a16:creationId xmlns:a16="http://schemas.microsoft.com/office/drawing/2014/main" id="{588AE919-4662-47E2-B9B8-393B2CBBB833}"/>
              </a:ext>
            </a:extLst>
          </p:cNvPr>
          <p:cNvSpPr/>
          <p:nvPr/>
        </p:nvSpPr>
        <p:spPr>
          <a:xfrm>
            <a:off x="9468257" y="4393321"/>
            <a:ext cx="681694" cy="447334"/>
          </a:xfrm>
          <a:prstGeom prst="cube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31" name="组合 1044">
            <a:extLst>
              <a:ext uri="{FF2B5EF4-FFF2-40B4-BE49-F238E27FC236}">
                <a16:creationId xmlns:a16="http://schemas.microsoft.com/office/drawing/2014/main" id="{C1637561-8D18-4FE1-B1F1-EE03571213CF}"/>
              </a:ext>
            </a:extLst>
          </p:cNvPr>
          <p:cNvGrpSpPr>
            <a:grpSpLocks/>
          </p:cNvGrpSpPr>
          <p:nvPr/>
        </p:nvGrpSpPr>
        <p:grpSpPr bwMode="auto">
          <a:xfrm>
            <a:off x="4346550" y="4731507"/>
            <a:ext cx="389359" cy="586157"/>
            <a:chOff x="-972770" y="4285183"/>
            <a:chExt cx="622300" cy="817563"/>
          </a:xfrm>
        </p:grpSpPr>
        <p:sp>
          <p:nvSpPr>
            <p:cNvPr id="132" name="AutoShape 4">
              <a:extLst>
                <a:ext uri="{FF2B5EF4-FFF2-40B4-BE49-F238E27FC236}">
                  <a16:creationId xmlns:a16="http://schemas.microsoft.com/office/drawing/2014/main" id="{FCEF0081-FFEA-4852-A844-C0F0CAA6B3E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-972770" y="4293120"/>
              <a:ext cx="619125" cy="809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6" name="Freeform 6">
              <a:extLst>
                <a:ext uri="{FF2B5EF4-FFF2-40B4-BE49-F238E27FC236}">
                  <a16:creationId xmlns:a16="http://schemas.microsoft.com/office/drawing/2014/main" id="{6656580E-CA37-4381-9FD3-C0C581098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4795" y="4686820"/>
              <a:ext cx="3175" cy="1588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8" name="Freeform 7">
              <a:extLst>
                <a:ext uri="{FF2B5EF4-FFF2-40B4-BE49-F238E27FC236}">
                  <a16:creationId xmlns:a16="http://schemas.microsoft.com/office/drawing/2014/main" id="{7968A26F-6730-4E0C-8CCC-C645AB61C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4795" y="4686820"/>
              <a:ext cx="3175" cy="1588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9" name="Freeform 8">
              <a:extLst>
                <a:ext uri="{FF2B5EF4-FFF2-40B4-BE49-F238E27FC236}">
                  <a16:creationId xmlns:a16="http://schemas.microsoft.com/office/drawing/2014/main" id="{1F48BBDA-9622-40F2-ABDA-605A8FB29D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26720" y="4637608"/>
              <a:ext cx="330200" cy="465138"/>
            </a:xfrm>
            <a:custGeom>
              <a:avLst/>
              <a:gdLst>
                <a:gd name="T0" fmla="*/ 2147483647 w 88"/>
                <a:gd name="T1" fmla="*/ 2147483647 h 124"/>
                <a:gd name="T2" fmla="*/ 2147483647 w 88"/>
                <a:gd name="T3" fmla="*/ 2147483647 h 124"/>
                <a:gd name="T4" fmla="*/ 2147483647 w 88"/>
                <a:gd name="T5" fmla="*/ 2147483647 h 124"/>
                <a:gd name="T6" fmla="*/ 2147483647 w 88"/>
                <a:gd name="T7" fmla="*/ 2147483647 h 124"/>
                <a:gd name="T8" fmla="*/ 2147483647 w 88"/>
                <a:gd name="T9" fmla="*/ 0 h 124"/>
                <a:gd name="T10" fmla="*/ 2147483647 w 88"/>
                <a:gd name="T11" fmla="*/ 0 h 124"/>
                <a:gd name="T12" fmla="*/ 2147483647 w 88"/>
                <a:gd name="T13" fmla="*/ 0 h 124"/>
                <a:gd name="T14" fmla="*/ 2147483647 w 88"/>
                <a:gd name="T15" fmla="*/ 2147483647 h 124"/>
                <a:gd name="T16" fmla="*/ 2147483647 w 88"/>
                <a:gd name="T17" fmla="*/ 2147483647 h 124"/>
                <a:gd name="T18" fmla="*/ 0 w 88"/>
                <a:gd name="T19" fmla="*/ 2147483647 h 124"/>
                <a:gd name="T20" fmla="*/ 2147483647 w 88"/>
                <a:gd name="T21" fmla="*/ 2147483647 h 124"/>
                <a:gd name="T22" fmla="*/ 2147483647 w 88"/>
                <a:gd name="T23" fmla="*/ 2147483647 h 124"/>
                <a:gd name="T24" fmla="*/ 2147483647 w 88"/>
                <a:gd name="T25" fmla="*/ 2147483647 h 124"/>
                <a:gd name="T26" fmla="*/ 2147483647 w 88"/>
                <a:gd name="T27" fmla="*/ 2147483647 h 124"/>
                <a:gd name="T28" fmla="*/ 2147483647 w 88"/>
                <a:gd name="T29" fmla="*/ 2147483647 h 124"/>
                <a:gd name="T30" fmla="*/ 2147483647 w 88"/>
                <a:gd name="T31" fmla="*/ 2147483647 h 124"/>
                <a:gd name="T32" fmla="*/ 2147483647 w 88"/>
                <a:gd name="T33" fmla="*/ 2147483647 h 124"/>
                <a:gd name="T34" fmla="*/ 2147483647 w 88"/>
                <a:gd name="T35" fmla="*/ 2147483647 h 124"/>
                <a:gd name="T36" fmla="*/ 2147483647 w 88"/>
                <a:gd name="T37" fmla="*/ 2147483647 h 124"/>
                <a:gd name="T38" fmla="*/ 2147483647 w 88"/>
                <a:gd name="T39" fmla="*/ 2147483647 h 124"/>
                <a:gd name="T40" fmla="*/ 2147483647 w 88"/>
                <a:gd name="T41" fmla="*/ 2147483647 h 124"/>
                <a:gd name="T42" fmla="*/ 2147483647 w 88"/>
                <a:gd name="T43" fmla="*/ 2147483647 h 124"/>
                <a:gd name="T44" fmla="*/ 2147483647 w 88"/>
                <a:gd name="T45" fmla="*/ 2147483647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124"/>
                <a:gd name="T71" fmla="*/ 88 w 88"/>
                <a:gd name="T72" fmla="*/ 124 h 1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124">
                  <a:moveTo>
                    <a:pt x="69" y="124"/>
                  </a:moveTo>
                  <a:cubicBezTo>
                    <a:pt x="88" y="124"/>
                    <a:pt x="88" y="124"/>
                    <a:pt x="88" y="124"/>
                  </a:cubicBezTo>
                  <a:cubicBezTo>
                    <a:pt x="87" y="123"/>
                    <a:pt x="87" y="121"/>
                    <a:pt x="87" y="12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2"/>
                    <a:pt x="47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7" y="2"/>
                    <a:pt x="36" y="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21"/>
                    <a:pt x="0" y="123"/>
                    <a:pt x="0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64" y="107"/>
                    <a:pt x="64" y="107"/>
                    <a:pt x="64" y="107"/>
                  </a:cubicBezTo>
                  <a:lnTo>
                    <a:pt x="69" y="124"/>
                  </a:lnTo>
                  <a:close/>
                  <a:moveTo>
                    <a:pt x="48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4" y="40"/>
                    <a:pt x="44" y="40"/>
                    <a:pt x="44" y="40"/>
                  </a:cubicBezTo>
                  <a:lnTo>
                    <a:pt x="48" y="55"/>
                  </a:lnTo>
                  <a:close/>
                  <a:moveTo>
                    <a:pt x="29" y="89"/>
                  </a:moveTo>
                  <a:cubicBezTo>
                    <a:pt x="33" y="73"/>
                    <a:pt x="33" y="73"/>
                    <a:pt x="3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29" y="8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66" name="Freeform 9">
              <a:extLst>
                <a:ext uri="{FF2B5EF4-FFF2-40B4-BE49-F238E27FC236}">
                  <a16:creationId xmlns:a16="http://schemas.microsoft.com/office/drawing/2014/main" id="{E8AD30B1-4502-472D-B806-EA555D5C9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2245" y="4372495"/>
              <a:ext cx="115888" cy="295275"/>
            </a:xfrm>
            <a:custGeom>
              <a:avLst/>
              <a:gdLst>
                <a:gd name="T0" fmla="*/ 2147483647 w 31"/>
                <a:gd name="T1" fmla="*/ 2147483647 h 79"/>
                <a:gd name="T2" fmla="*/ 2147483647 w 31"/>
                <a:gd name="T3" fmla="*/ 2147483647 h 79"/>
                <a:gd name="T4" fmla="*/ 2147483647 w 31"/>
                <a:gd name="T5" fmla="*/ 2147483647 h 79"/>
                <a:gd name="T6" fmla="*/ 2147483647 w 31"/>
                <a:gd name="T7" fmla="*/ 2147483647 h 79"/>
                <a:gd name="T8" fmla="*/ 2147483647 w 31"/>
                <a:gd name="T9" fmla="*/ 2147483647 h 79"/>
                <a:gd name="T10" fmla="*/ 2147483647 w 31"/>
                <a:gd name="T11" fmla="*/ 2147483647 h 79"/>
                <a:gd name="T12" fmla="*/ 2147483647 w 31"/>
                <a:gd name="T13" fmla="*/ 2147483647 h 79"/>
                <a:gd name="T14" fmla="*/ 2147483647 w 31"/>
                <a:gd name="T15" fmla="*/ 2147483647 h 79"/>
                <a:gd name="T16" fmla="*/ 2147483647 w 31"/>
                <a:gd name="T17" fmla="*/ 2147483647 h 79"/>
                <a:gd name="T18" fmla="*/ 2147483647 w 31"/>
                <a:gd name="T19" fmla="*/ 2147483647 h 79"/>
                <a:gd name="T20" fmla="*/ 2147483647 w 31"/>
                <a:gd name="T21" fmla="*/ 2147483647 h 79"/>
                <a:gd name="T22" fmla="*/ 2147483647 w 31"/>
                <a:gd name="T23" fmla="*/ 2147483647 h 79"/>
                <a:gd name="T24" fmla="*/ 2147483647 w 31"/>
                <a:gd name="T25" fmla="*/ 2147483647 h 79"/>
                <a:gd name="T26" fmla="*/ 2147483647 w 31"/>
                <a:gd name="T27" fmla="*/ 2147483647 h 79"/>
                <a:gd name="T28" fmla="*/ 2147483647 w 31"/>
                <a:gd name="T29" fmla="*/ 2147483647 h 79"/>
                <a:gd name="T30" fmla="*/ 2147483647 w 31"/>
                <a:gd name="T31" fmla="*/ 2147483647 h 79"/>
                <a:gd name="T32" fmla="*/ 2147483647 w 31"/>
                <a:gd name="T33" fmla="*/ 2147483647 h 79"/>
                <a:gd name="T34" fmla="*/ 2147483647 w 31"/>
                <a:gd name="T35" fmla="*/ 2147483647 h 79"/>
                <a:gd name="T36" fmla="*/ 2147483647 w 31"/>
                <a:gd name="T37" fmla="*/ 2147483647 h 79"/>
                <a:gd name="T38" fmla="*/ 2147483647 w 31"/>
                <a:gd name="T39" fmla="*/ 2147483647 h 79"/>
                <a:gd name="T40" fmla="*/ 2147483647 w 31"/>
                <a:gd name="T41" fmla="*/ 2147483647 h 79"/>
                <a:gd name="T42" fmla="*/ 2147483647 w 31"/>
                <a:gd name="T43" fmla="*/ 2147483647 h 79"/>
                <a:gd name="T44" fmla="*/ 2147483647 w 31"/>
                <a:gd name="T45" fmla="*/ 2147483647 h 79"/>
                <a:gd name="T46" fmla="*/ 2147483647 w 31"/>
                <a:gd name="T47" fmla="*/ 2147483647 h 7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"/>
                <a:gd name="T73" fmla="*/ 0 h 79"/>
                <a:gd name="T74" fmla="*/ 31 w 31"/>
                <a:gd name="T75" fmla="*/ 79 h 7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" h="79">
                  <a:moveTo>
                    <a:pt x="6" y="78"/>
                  </a:moveTo>
                  <a:cubicBezTo>
                    <a:pt x="3" y="75"/>
                    <a:pt x="2" y="70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3" y="56"/>
                    <a:pt x="15" y="47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26"/>
                    <a:pt x="4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31" y="16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51"/>
                    <a:pt x="27" y="64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8"/>
                    <a:pt x="14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9" y="79"/>
                    <a:pt x="8" y="79"/>
                    <a:pt x="6" y="78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67" name="Freeform 10">
              <a:extLst>
                <a:ext uri="{FF2B5EF4-FFF2-40B4-BE49-F238E27FC236}">
                  <a16:creationId xmlns:a16="http://schemas.microsoft.com/office/drawing/2014/main" id="{74055B1B-25C4-4B6A-9325-E723AF49C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7633" y="4285183"/>
              <a:ext cx="157163" cy="461963"/>
            </a:xfrm>
            <a:custGeom>
              <a:avLst/>
              <a:gdLst>
                <a:gd name="T0" fmla="*/ 2147483647 w 42"/>
                <a:gd name="T1" fmla="*/ 2147483647 h 123"/>
                <a:gd name="T2" fmla="*/ 2147483647 w 42"/>
                <a:gd name="T3" fmla="*/ 2147483647 h 123"/>
                <a:gd name="T4" fmla="*/ 2147483647 w 42"/>
                <a:gd name="T5" fmla="*/ 2147483647 h 123"/>
                <a:gd name="T6" fmla="*/ 2147483647 w 42"/>
                <a:gd name="T7" fmla="*/ 2147483647 h 123"/>
                <a:gd name="T8" fmla="*/ 2147483647 w 42"/>
                <a:gd name="T9" fmla="*/ 2147483647 h 123"/>
                <a:gd name="T10" fmla="*/ 2147483647 w 42"/>
                <a:gd name="T11" fmla="*/ 2147483647 h 123"/>
                <a:gd name="T12" fmla="*/ 2147483647 w 42"/>
                <a:gd name="T13" fmla="*/ 2147483647 h 123"/>
                <a:gd name="T14" fmla="*/ 2147483647 w 42"/>
                <a:gd name="T15" fmla="*/ 2147483647 h 123"/>
                <a:gd name="T16" fmla="*/ 2147483647 w 42"/>
                <a:gd name="T17" fmla="*/ 2147483647 h 123"/>
                <a:gd name="T18" fmla="*/ 2147483647 w 42"/>
                <a:gd name="T19" fmla="*/ 2147483647 h 123"/>
                <a:gd name="T20" fmla="*/ 2147483647 w 42"/>
                <a:gd name="T21" fmla="*/ 2147483647 h 123"/>
                <a:gd name="T22" fmla="*/ 2147483647 w 42"/>
                <a:gd name="T23" fmla="*/ 2147483647 h 123"/>
                <a:gd name="T24" fmla="*/ 2147483647 w 42"/>
                <a:gd name="T25" fmla="*/ 2147483647 h 123"/>
                <a:gd name="T26" fmla="*/ 2147483647 w 42"/>
                <a:gd name="T27" fmla="*/ 2147483647 h 123"/>
                <a:gd name="T28" fmla="*/ 2147483647 w 42"/>
                <a:gd name="T29" fmla="*/ 2147483647 h 123"/>
                <a:gd name="T30" fmla="*/ 2147483647 w 42"/>
                <a:gd name="T31" fmla="*/ 2147483647 h 123"/>
                <a:gd name="T32" fmla="*/ 2147483647 w 42"/>
                <a:gd name="T33" fmla="*/ 2147483647 h 123"/>
                <a:gd name="T34" fmla="*/ 2147483647 w 42"/>
                <a:gd name="T35" fmla="*/ 2147483647 h 123"/>
                <a:gd name="T36" fmla="*/ 2147483647 w 42"/>
                <a:gd name="T37" fmla="*/ 2147483647 h 123"/>
                <a:gd name="T38" fmla="*/ 2147483647 w 42"/>
                <a:gd name="T39" fmla="*/ 2147483647 h 123"/>
                <a:gd name="T40" fmla="*/ 2147483647 w 42"/>
                <a:gd name="T41" fmla="*/ 2147483647 h 1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2"/>
                <a:gd name="T64" fmla="*/ 0 h 123"/>
                <a:gd name="T65" fmla="*/ 42 w 42"/>
                <a:gd name="T66" fmla="*/ 123 h 1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2" h="123">
                  <a:moveTo>
                    <a:pt x="10" y="121"/>
                  </a:moveTo>
                  <a:cubicBezTo>
                    <a:pt x="7" y="119"/>
                    <a:pt x="6" y="114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22" y="92"/>
                    <a:pt x="26" y="77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38"/>
                    <a:pt x="9" y="1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2"/>
                    <a:pt x="0" y="7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41" y="26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80"/>
                    <a:pt x="36" y="10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9" y="122"/>
                    <a:pt x="17" y="123"/>
                    <a:pt x="15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3" y="123"/>
                    <a:pt x="11" y="122"/>
                    <a:pt x="10" y="121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74" name="Freeform 11">
              <a:extLst>
                <a:ext uri="{FF2B5EF4-FFF2-40B4-BE49-F238E27FC236}">
                  <a16:creationId xmlns:a16="http://schemas.microsoft.com/office/drawing/2014/main" id="{97C7EACD-C17F-444B-9F00-114CB3958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0058" y="4372495"/>
              <a:ext cx="120650" cy="295275"/>
            </a:xfrm>
            <a:custGeom>
              <a:avLst/>
              <a:gdLst>
                <a:gd name="T0" fmla="*/ 2147483647 w 32"/>
                <a:gd name="T1" fmla="*/ 2147483647 h 79"/>
                <a:gd name="T2" fmla="*/ 0 w 32"/>
                <a:gd name="T3" fmla="*/ 2147483647 h 79"/>
                <a:gd name="T4" fmla="*/ 0 w 32"/>
                <a:gd name="T5" fmla="*/ 2147483647 h 79"/>
                <a:gd name="T6" fmla="*/ 0 w 32"/>
                <a:gd name="T7" fmla="*/ 2147483647 h 79"/>
                <a:gd name="T8" fmla="*/ 0 w 32"/>
                <a:gd name="T9" fmla="*/ 2147483647 h 79"/>
                <a:gd name="T10" fmla="*/ 2147483647 w 32"/>
                <a:gd name="T11" fmla="*/ 2147483647 h 79"/>
                <a:gd name="T12" fmla="*/ 2147483647 w 32"/>
                <a:gd name="T13" fmla="*/ 2147483647 h 79"/>
                <a:gd name="T14" fmla="*/ 2147483647 w 32"/>
                <a:gd name="T15" fmla="*/ 2147483647 h 79"/>
                <a:gd name="T16" fmla="*/ 2147483647 w 32"/>
                <a:gd name="T17" fmla="*/ 2147483647 h 79"/>
                <a:gd name="T18" fmla="*/ 2147483647 w 32"/>
                <a:gd name="T19" fmla="*/ 2147483647 h 79"/>
                <a:gd name="T20" fmla="*/ 2147483647 w 32"/>
                <a:gd name="T21" fmla="*/ 2147483647 h 79"/>
                <a:gd name="T22" fmla="*/ 2147483647 w 32"/>
                <a:gd name="T23" fmla="*/ 2147483647 h 79"/>
                <a:gd name="T24" fmla="*/ 2147483647 w 32"/>
                <a:gd name="T25" fmla="*/ 2147483647 h 79"/>
                <a:gd name="T26" fmla="*/ 2147483647 w 32"/>
                <a:gd name="T27" fmla="*/ 2147483647 h 79"/>
                <a:gd name="T28" fmla="*/ 2147483647 w 32"/>
                <a:gd name="T29" fmla="*/ 2147483647 h 79"/>
                <a:gd name="T30" fmla="*/ 2147483647 w 32"/>
                <a:gd name="T31" fmla="*/ 2147483647 h 79"/>
                <a:gd name="T32" fmla="*/ 2147483647 w 32"/>
                <a:gd name="T33" fmla="*/ 2147483647 h 79"/>
                <a:gd name="T34" fmla="*/ 2147483647 w 32"/>
                <a:gd name="T35" fmla="*/ 2147483647 h 79"/>
                <a:gd name="T36" fmla="*/ 2147483647 w 32"/>
                <a:gd name="T37" fmla="*/ 2147483647 h 79"/>
                <a:gd name="T38" fmla="*/ 2147483647 w 32"/>
                <a:gd name="T39" fmla="*/ 2147483647 h 79"/>
                <a:gd name="T40" fmla="*/ 2147483647 w 32"/>
                <a:gd name="T41" fmla="*/ 2147483647 h 79"/>
                <a:gd name="T42" fmla="*/ 2147483647 w 32"/>
                <a:gd name="T43" fmla="*/ 2147483647 h 79"/>
                <a:gd name="T44" fmla="*/ 2147483647 w 32"/>
                <a:gd name="T45" fmla="*/ 2147483647 h 79"/>
                <a:gd name="T46" fmla="*/ 2147483647 w 32"/>
                <a:gd name="T47" fmla="*/ 2147483647 h 79"/>
                <a:gd name="T48" fmla="*/ 2147483647 w 32"/>
                <a:gd name="T49" fmla="*/ 2147483647 h 79"/>
                <a:gd name="T50" fmla="*/ 2147483647 w 32"/>
                <a:gd name="T51" fmla="*/ 2147483647 h 79"/>
                <a:gd name="T52" fmla="*/ 2147483647 w 32"/>
                <a:gd name="T53" fmla="*/ 2147483647 h 79"/>
                <a:gd name="T54" fmla="*/ 2147483647 w 32"/>
                <a:gd name="T55" fmla="*/ 2147483647 h 79"/>
                <a:gd name="T56" fmla="*/ 2147483647 w 32"/>
                <a:gd name="T57" fmla="*/ 2147483647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79"/>
                <a:gd name="T89" fmla="*/ 32 w 32"/>
                <a:gd name="T90" fmla="*/ 79 h 7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79">
                  <a:moveTo>
                    <a:pt x="14" y="76"/>
                  </a:moveTo>
                  <a:cubicBezTo>
                    <a:pt x="4" y="64"/>
                    <a:pt x="0" y="5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16"/>
                    <a:pt x="17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1" y="0"/>
                    <a:pt x="26" y="0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1" y="12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8"/>
                    <a:pt x="24" y="19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9" y="26"/>
                    <a:pt x="16" y="32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7"/>
                    <a:pt x="18" y="56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9" y="70"/>
                    <a:pt x="28" y="75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3" y="79"/>
                    <a:pt x="22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8" y="79"/>
                    <a:pt x="15" y="78"/>
                    <a:pt x="14" y="76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75" name="Freeform 12">
              <a:extLst>
                <a:ext uri="{FF2B5EF4-FFF2-40B4-BE49-F238E27FC236}">
                  <a16:creationId xmlns:a16="http://schemas.microsoft.com/office/drawing/2014/main" id="{CC0FC9D3-B9AF-49D0-9197-95F5678D4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-972770" y="4285183"/>
              <a:ext cx="153988" cy="461963"/>
            </a:xfrm>
            <a:custGeom>
              <a:avLst/>
              <a:gdLst>
                <a:gd name="T0" fmla="*/ 2147483647 w 41"/>
                <a:gd name="T1" fmla="*/ 2147483647 h 123"/>
                <a:gd name="T2" fmla="*/ 0 w 41"/>
                <a:gd name="T3" fmla="*/ 2147483647 h 123"/>
                <a:gd name="T4" fmla="*/ 0 w 41"/>
                <a:gd name="T5" fmla="*/ 2147483647 h 123"/>
                <a:gd name="T6" fmla="*/ 2147483647 w 41"/>
                <a:gd name="T7" fmla="*/ 2147483647 h 123"/>
                <a:gd name="T8" fmla="*/ 2147483647 w 41"/>
                <a:gd name="T9" fmla="*/ 2147483647 h 123"/>
                <a:gd name="T10" fmla="*/ 2147483647 w 41"/>
                <a:gd name="T11" fmla="*/ 2147483647 h 123"/>
                <a:gd name="T12" fmla="*/ 2147483647 w 41"/>
                <a:gd name="T13" fmla="*/ 2147483647 h 123"/>
                <a:gd name="T14" fmla="*/ 2147483647 w 41"/>
                <a:gd name="T15" fmla="*/ 2147483647 h 123"/>
                <a:gd name="T16" fmla="*/ 2147483647 w 41"/>
                <a:gd name="T17" fmla="*/ 2147483647 h 123"/>
                <a:gd name="T18" fmla="*/ 2147483647 w 41"/>
                <a:gd name="T19" fmla="*/ 2147483647 h 123"/>
                <a:gd name="T20" fmla="*/ 2147483647 w 41"/>
                <a:gd name="T21" fmla="*/ 2147483647 h 123"/>
                <a:gd name="T22" fmla="*/ 2147483647 w 41"/>
                <a:gd name="T23" fmla="*/ 2147483647 h 123"/>
                <a:gd name="T24" fmla="*/ 2147483647 w 41"/>
                <a:gd name="T25" fmla="*/ 2147483647 h 123"/>
                <a:gd name="T26" fmla="*/ 2147483647 w 41"/>
                <a:gd name="T27" fmla="*/ 2147483647 h 123"/>
                <a:gd name="T28" fmla="*/ 2147483647 w 41"/>
                <a:gd name="T29" fmla="*/ 2147483647 h 123"/>
                <a:gd name="T30" fmla="*/ 2147483647 w 41"/>
                <a:gd name="T31" fmla="*/ 2147483647 h 123"/>
                <a:gd name="T32" fmla="*/ 2147483647 w 41"/>
                <a:gd name="T33" fmla="*/ 2147483647 h 123"/>
                <a:gd name="T34" fmla="*/ 2147483647 w 41"/>
                <a:gd name="T35" fmla="*/ 2147483647 h 123"/>
                <a:gd name="T36" fmla="*/ 2147483647 w 41"/>
                <a:gd name="T37" fmla="*/ 2147483647 h 123"/>
                <a:gd name="T38" fmla="*/ 2147483647 w 41"/>
                <a:gd name="T39" fmla="*/ 2147483647 h 123"/>
                <a:gd name="T40" fmla="*/ 2147483647 w 41"/>
                <a:gd name="T41" fmla="*/ 2147483647 h 123"/>
                <a:gd name="T42" fmla="*/ 2147483647 w 41"/>
                <a:gd name="T43" fmla="*/ 2147483647 h 123"/>
                <a:gd name="T44" fmla="*/ 2147483647 w 41"/>
                <a:gd name="T45" fmla="*/ 2147483647 h 123"/>
                <a:gd name="T46" fmla="*/ 2147483647 w 41"/>
                <a:gd name="T47" fmla="*/ 2147483647 h 123"/>
                <a:gd name="T48" fmla="*/ 2147483647 w 41"/>
                <a:gd name="T49" fmla="*/ 2147483647 h 1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"/>
                <a:gd name="T76" fmla="*/ 0 h 123"/>
                <a:gd name="T77" fmla="*/ 41 w 41"/>
                <a:gd name="T78" fmla="*/ 123 h 1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" h="123">
                  <a:moveTo>
                    <a:pt x="20" y="120"/>
                  </a:moveTo>
                  <a:cubicBezTo>
                    <a:pt x="5" y="100"/>
                    <a:pt x="0" y="80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6"/>
                    <a:pt x="26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0"/>
                    <a:pt x="35" y="0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1" y="7"/>
                    <a:pt x="41" y="12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6" y="16"/>
                    <a:pt x="35" y="17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20"/>
                    <a:pt x="29" y="23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1" y="37"/>
                    <a:pt x="15" y="49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77"/>
                    <a:pt x="20" y="92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5" y="114"/>
                    <a:pt x="35" y="119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0" y="122"/>
                    <a:pt x="28" y="123"/>
                    <a:pt x="27" y="123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4" y="123"/>
                    <a:pt x="22" y="122"/>
                    <a:pt x="20" y="120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76" name="Oval 13">
              <a:extLst>
                <a:ext uri="{FF2B5EF4-FFF2-40B4-BE49-F238E27FC236}">
                  <a16:creationId xmlns:a16="http://schemas.microsoft.com/office/drawing/2014/main" id="{8CE69B5D-F3B2-4395-AC48-13142CBF85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17183" y="4469333"/>
              <a:ext cx="107950" cy="109538"/>
            </a:xfrm>
            <a:prstGeom prst="ellipse">
              <a:avLst/>
            </a:pr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100"/>
            </a:p>
          </p:txBody>
        </p:sp>
      </p:grpSp>
      <p:grpSp>
        <p:nvGrpSpPr>
          <p:cNvPr id="177" name="组合 1744">
            <a:extLst>
              <a:ext uri="{FF2B5EF4-FFF2-40B4-BE49-F238E27FC236}">
                <a16:creationId xmlns:a16="http://schemas.microsoft.com/office/drawing/2014/main" id="{0C3FAADC-CCDA-4B3A-A7AE-C34D08AB0B0B}"/>
              </a:ext>
            </a:extLst>
          </p:cNvPr>
          <p:cNvGrpSpPr>
            <a:grpSpLocks/>
          </p:cNvGrpSpPr>
          <p:nvPr/>
        </p:nvGrpSpPr>
        <p:grpSpPr bwMode="auto">
          <a:xfrm>
            <a:off x="3174838" y="4754344"/>
            <a:ext cx="324930" cy="530464"/>
            <a:chOff x="7464425" y="27031950"/>
            <a:chExt cx="460375" cy="742951"/>
          </a:xfrm>
        </p:grpSpPr>
        <p:sp>
          <p:nvSpPr>
            <p:cNvPr id="178" name="Freeform 10">
              <a:extLst>
                <a:ext uri="{FF2B5EF4-FFF2-40B4-BE49-F238E27FC236}">
                  <a16:creationId xmlns:a16="http://schemas.microsoft.com/office/drawing/2014/main" id="{B2587863-627B-4432-B8FE-A8BF625473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4425" y="27144663"/>
              <a:ext cx="341312" cy="630238"/>
            </a:xfrm>
            <a:custGeom>
              <a:avLst/>
              <a:gdLst>
                <a:gd name="T0" fmla="*/ 2147483647 w 91"/>
                <a:gd name="T1" fmla="*/ 2147483647 h 168"/>
                <a:gd name="T2" fmla="*/ 2147483647 w 91"/>
                <a:gd name="T3" fmla="*/ 2147483647 h 168"/>
                <a:gd name="T4" fmla="*/ 2147483647 w 91"/>
                <a:gd name="T5" fmla="*/ 2147483647 h 168"/>
                <a:gd name="T6" fmla="*/ 2147483647 w 91"/>
                <a:gd name="T7" fmla="*/ 2147483647 h 168"/>
                <a:gd name="T8" fmla="*/ 2147483647 w 91"/>
                <a:gd name="T9" fmla="*/ 2147483647 h 168"/>
                <a:gd name="T10" fmla="*/ 2147483647 w 91"/>
                <a:gd name="T11" fmla="*/ 2147483647 h 168"/>
                <a:gd name="T12" fmla="*/ 2147483647 w 91"/>
                <a:gd name="T13" fmla="*/ 2147483647 h 168"/>
                <a:gd name="T14" fmla="*/ 2147483647 w 91"/>
                <a:gd name="T15" fmla="*/ 2147483647 h 168"/>
                <a:gd name="T16" fmla="*/ 2147483647 w 91"/>
                <a:gd name="T17" fmla="*/ 2147483647 h 168"/>
                <a:gd name="T18" fmla="*/ 2147483647 w 91"/>
                <a:gd name="T19" fmla="*/ 2147483647 h 168"/>
                <a:gd name="T20" fmla="*/ 2147483647 w 91"/>
                <a:gd name="T21" fmla="*/ 0 h 168"/>
                <a:gd name="T22" fmla="*/ 2147483647 w 91"/>
                <a:gd name="T23" fmla="*/ 0 h 168"/>
                <a:gd name="T24" fmla="*/ 2147483647 w 91"/>
                <a:gd name="T25" fmla="*/ 2147483647 h 168"/>
                <a:gd name="T26" fmla="*/ 2147483647 w 91"/>
                <a:gd name="T27" fmla="*/ 2147483647 h 168"/>
                <a:gd name="T28" fmla="*/ 2147483647 w 91"/>
                <a:gd name="T29" fmla="*/ 2147483647 h 168"/>
                <a:gd name="T30" fmla="*/ 2147483647 w 91"/>
                <a:gd name="T31" fmla="*/ 2147483647 h 168"/>
                <a:gd name="T32" fmla="*/ 0 w 91"/>
                <a:gd name="T33" fmla="*/ 2147483647 h 168"/>
                <a:gd name="T34" fmla="*/ 0 w 91"/>
                <a:gd name="T35" fmla="*/ 2147483647 h 168"/>
                <a:gd name="T36" fmla="*/ 2147483647 w 91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1"/>
                <a:gd name="T58" fmla="*/ 0 h 168"/>
                <a:gd name="T59" fmla="*/ 91 w 91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1" h="168">
                  <a:moveTo>
                    <a:pt x="84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84" y="147"/>
                    <a:pt x="84" y="147"/>
                    <a:pt x="84" y="147"/>
                  </a:cubicBezTo>
                  <a:lnTo>
                    <a:pt x="84" y="22"/>
                  </a:lnTo>
                  <a:close/>
                  <a:moveTo>
                    <a:pt x="51" y="157"/>
                  </a:moveTo>
                  <a:cubicBezTo>
                    <a:pt x="51" y="154"/>
                    <a:pt x="49" y="151"/>
                    <a:pt x="45" y="151"/>
                  </a:cubicBezTo>
                  <a:cubicBezTo>
                    <a:pt x="42" y="151"/>
                    <a:pt x="40" y="154"/>
                    <a:pt x="40" y="157"/>
                  </a:cubicBezTo>
                  <a:cubicBezTo>
                    <a:pt x="40" y="160"/>
                    <a:pt x="42" y="163"/>
                    <a:pt x="45" y="163"/>
                  </a:cubicBezTo>
                  <a:cubicBezTo>
                    <a:pt x="49" y="163"/>
                    <a:pt x="51" y="160"/>
                    <a:pt x="51" y="157"/>
                  </a:cubicBezTo>
                  <a:close/>
                  <a:moveTo>
                    <a:pt x="1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84" y="0"/>
                    <a:pt x="91" y="7"/>
                    <a:pt x="91" y="16"/>
                  </a:cubicBezTo>
                  <a:cubicBezTo>
                    <a:pt x="91" y="152"/>
                    <a:pt x="91" y="152"/>
                    <a:pt x="91" y="152"/>
                  </a:cubicBezTo>
                  <a:cubicBezTo>
                    <a:pt x="91" y="161"/>
                    <a:pt x="84" y="168"/>
                    <a:pt x="75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7" y="168"/>
                    <a:pt x="0" y="161"/>
                    <a:pt x="0" y="15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79" name="Freeform 11">
              <a:extLst>
                <a:ext uri="{FF2B5EF4-FFF2-40B4-BE49-F238E27FC236}">
                  <a16:creationId xmlns:a16="http://schemas.microsoft.com/office/drawing/2014/main" id="{9F0DECF5-E2D0-4916-ACE8-9E14B74E2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5575" y="27031950"/>
              <a:ext cx="149225" cy="150813"/>
            </a:xfrm>
            <a:custGeom>
              <a:avLst/>
              <a:gdLst>
                <a:gd name="T0" fmla="*/ 2147483647 w 94"/>
                <a:gd name="T1" fmla="*/ 2147483647 h 95"/>
                <a:gd name="T2" fmla="*/ 2147483647 w 94"/>
                <a:gd name="T3" fmla="*/ 2147483647 h 95"/>
                <a:gd name="T4" fmla="*/ 2147483647 w 94"/>
                <a:gd name="T5" fmla="*/ 2147483647 h 95"/>
                <a:gd name="T6" fmla="*/ 2147483647 w 94"/>
                <a:gd name="T7" fmla="*/ 2147483647 h 95"/>
                <a:gd name="T8" fmla="*/ 2147483647 w 94"/>
                <a:gd name="T9" fmla="*/ 2147483647 h 95"/>
                <a:gd name="T10" fmla="*/ 2147483647 w 94"/>
                <a:gd name="T11" fmla="*/ 2147483647 h 95"/>
                <a:gd name="T12" fmla="*/ 2147483647 w 94"/>
                <a:gd name="T13" fmla="*/ 2147483647 h 95"/>
                <a:gd name="T14" fmla="*/ 2147483647 w 94"/>
                <a:gd name="T15" fmla="*/ 2147483647 h 95"/>
                <a:gd name="T16" fmla="*/ 2147483647 w 94"/>
                <a:gd name="T17" fmla="*/ 2147483647 h 95"/>
                <a:gd name="T18" fmla="*/ 2147483647 w 94"/>
                <a:gd name="T19" fmla="*/ 2147483647 h 95"/>
                <a:gd name="T20" fmla="*/ 2147483647 w 94"/>
                <a:gd name="T21" fmla="*/ 2147483647 h 95"/>
                <a:gd name="T22" fmla="*/ 2147483647 w 94"/>
                <a:gd name="T23" fmla="*/ 2147483647 h 95"/>
                <a:gd name="T24" fmla="*/ 2147483647 w 94"/>
                <a:gd name="T25" fmla="*/ 2147483647 h 95"/>
                <a:gd name="T26" fmla="*/ 2147483647 w 94"/>
                <a:gd name="T27" fmla="*/ 2147483647 h 95"/>
                <a:gd name="T28" fmla="*/ 2147483647 w 94"/>
                <a:gd name="T29" fmla="*/ 2147483647 h 95"/>
                <a:gd name="T30" fmla="*/ 2147483647 w 94"/>
                <a:gd name="T31" fmla="*/ 2147483647 h 95"/>
                <a:gd name="T32" fmla="*/ 2147483647 w 94"/>
                <a:gd name="T33" fmla="*/ 2147483647 h 95"/>
                <a:gd name="T34" fmla="*/ 2147483647 w 94"/>
                <a:gd name="T35" fmla="*/ 2147483647 h 95"/>
                <a:gd name="T36" fmla="*/ 2147483647 w 94"/>
                <a:gd name="T37" fmla="*/ 2147483647 h 95"/>
                <a:gd name="T38" fmla="*/ 2147483647 w 94"/>
                <a:gd name="T39" fmla="*/ 2147483647 h 95"/>
                <a:gd name="T40" fmla="*/ 2147483647 w 94"/>
                <a:gd name="T41" fmla="*/ 2147483647 h 95"/>
                <a:gd name="T42" fmla="*/ 2147483647 w 94"/>
                <a:gd name="T43" fmla="*/ 2147483647 h 95"/>
                <a:gd name="T44" fmla="*/ 2147483647 w 94"/>
                <a:gd name="T45" fmla="*/ 2147483647 h 95"/>
                <a:gd name="T46" fmla="*/ 2147483647 w 94"/>
                <a:gd name="T47" fmla="*/ 2147483647 h 95"/>
                <a:gd name="T48" fmla="*/ 2147483647 w 94"/>
                <a:gd name="T49" fmla="*/ 2147483647 h 95"/>
                <a:gd name="T50" fmla="*/ 2147483647 w 94"/>
                <a:gd name="T51" fmla="*/ 2147483647 h 95"/>
                <a:gd name="T52" fmla="*/ 2147483647 w 94"/>
                <a:gd name="T53" fmla="*/ 2147483647 h 95"/>
                <a:gd name="T54" fmla="*/ 2147483647 w 94"/>
                <a:gd name="T55" fmla="*/ 2147483647 h 95"/>
                <a:gd name="T56" fmla="*/ 2147483647 w 94"/>
                <a:gd name="T57" fmla="*/ 2147483647 h 95"/>
                <a:gd name="T58" fmla="*/ 2147483647 w 94"/>
                <a:gd name="T59" fmla="*/ 2147483647 h 95"/>
                <a:gd name="T60" fmla="*/ 2147483647 w 94"/>
                <a:gd name="T61" fmla="*/ 2147483647 h 95"/>
                <a:gd name="T62" fmla="*/ 2147483647 w 94"/>
                <a:gd name="T63" fmla="*/ 2147483647 h 95"/>
                <a:gd name="T64" fmla="*/ 2147483647 w 94"/>
                <a:gd name="T65" fmla="*/ 2147483647 h 95"/>
                <a:gd name="T66" fmla="*/ 2147483647 w 94"/>
                <a:gd name="T67" fmla="*/ 2147483647 h 95"/>
                <a:gd name="T68" fmla="*/ 2147483647 w 94"/>
                <a:gd name="T69" fmla="*/ 2147483647 h 95"/>
                <a:gd name="T70" fmla="*/ 2147483647 w 94"/>
                <a:gd name="T71" fmla="*/ 2147483647 h 95"/>
                <a:gd name="T72" fmla="*/ 2147483647 w 94"/>
                <a:gd name="T73" fmla="*/ 2147483647 h 95"/>
                <a:gd name="T74" fmla="*/ 2147483647 w 94"/>
                <a:gd name="T75" fmla="*/ 2147483647 h 95"/>
                <a:gd name="T76" fmla="*/ 2147483647 w 94"/>
                <a:gd name="T77" fmla="*/ 2147483647 h 95"/>
                <a:gd name="T78" fmla="*/ 2147483647 w 94"/>
                <a:gd name="T79" fmla="*/ 2147483647 h 95"/>
                <a:gd name="T80" fmla="*/ 2147483647 w 94"/>
                <a:gd name="T81" fmla="*/ 2147483647 h 95"/>
                <a:gd name="T82" fmla="*/ 2147483647 w 94"/>
                <a:gd name="T83" fmla="*/ 2147483647 h 95"/>
                <a:gd name="T84" fmla="*/ 2147483647 w 94"/>
                <a:gd name="T85" fmla="*/ 2147483647 h 95"/>
                <a:gd name="T86" fmla="*/ 2147483647 w 94"/>
                <a:gd name="T87" fmla="*/ 0 h 95"/>
                <a:gd name="T88" fmla="*/ 2147483647 w 94"/>
                <a:gd name="T89" fmla="*/ 0 h 95"/>
                <a:gd name="T90" fmla="*/ 2147483647 w 94"/>
                <a:gd name="T91" fmla="*/ 0 h 95"/>
                <a:gd name="T92" fmla="*/ 2147483647 w 94"/>
                <a:gd name="T93" fmla="*/ 2147483647 h 95"/>
                <a:gd name="T94" fmla="*/ 2147483647 w 94"/>
                <a:gd name="T95" fmla="*/ 2147483647 h 95"/>
                <a:gd name="T96" fmla="*/ 2147483647 w 94"/>
                <a:gd name="T97" fmla="*/ 2147483647 h 95"/>
                <a:gd name="T98" fmla="*/ 0 w 94"/>
                <a:gd name="T99" fmla="*/ 2147483647 h 95"/>
                <a:gd name="T100" fmla="*/ 2147483647 w 94"/>
                <a:gd name="T101" fmla="*/ 2147483647 h 95"/>
                <a:gd name="T102" fmla="*/ 2147483647 w 94"/>
                <a:gd name="T103" fmla="*/ 2147483647 h 95"/>
                <a:gd name="T104" fmla="*/ 2147483647 w 94"/>
                <a:gd name="T105" fmla="*/ 2147483647 h 95"/>
                <a:gd name="T106" fmla="*/ 2147483647 w 94"/>
                <a:gd name="T107" fmla="*/ 2147483647 h 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4"/>
                <a:gd name="T163" fmla="*/ 0 h 95"/>
                <a:gd name="T164" fmla="*/ 94 w 94"/>
                <a:gd name="T165" fmla="*/ 95 h 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4" h="95">
                  <a:moveTo>
                    <a:pt x="4" y="22"/>
                  </a:moveTo>
                  <a:lnTo>
                    <a:pt x="4" y="22"/>
                  </a:lnTo>
                  <a:lnTo>
                    <a:pt x="12" y="22"/>
                  </a:lnTo>
                  <a:lnTo>
                    <a:pt x="19" y="22"/>
                  </a:lnTo>
                  <a:lnTo>
                    <a:pt x="23" y="24"/>
                  </a:lnTo>
                  <a:lnTo>
                    <a:pt x="30" y="26"/>
                  </a:lnTo>
                  <a:lnTo>
                    <a:pt x="35" y="29"/>
                  </a:lnTo>
                  <a:lnTo>
                    <a:pt x="42" y="33"/>
                  </a:lnTo>
                  <a:lnTo>
                    <a:pt x="47" y="36"/>
                  </a:lnTo>
                  <a:lnTo>
                    <a:pt x="52" y="40"/>
                  </a:lnTo>
                  <a:lnTo>
                    <a:pt x="54" y="43"/>
                  </a:lnTo>
                  <a:lnTo>
                    <a:pt x="59" y="48"/>
                  </a:lnTo>
                  <a:lnTo>
                    <a:pt x="64" y="52"/>
                  </a:lnTo>
                  <a:lnTo>
                    <a:pt x="66" y="59"/>
                  </a:lnTo>
                  <a:lnTo>
                    <a:pt x="68" y="64"/>
                  </a:lnTo>
                  <a:lnTo>
                    <a:pt x="71" y="71"/>
                  </a:lnTo>
                  <a:lnTo>
                    <a:pt x="73" y="76"/>
                  </a:lnTo>
                  <a:lnTo>
                    <a:pt x="73" y="83"/>
                  </a:lnTo>
                  <a:lnTo>
                    <a:pt x="73" y="90"/>
                  </a:lnTo>
                  <a:lnTo>
                    <a:pt x="73" y="92"/>
                  </a:lnTo>
                  <a:lnTo>
                    <a:pt x="75" y="95"/>
                  </a:lnTo>
                  <a:lnTo>
                    <a:pt x="78" y="95"/>
                  </a:lnTo>
                  <a:lnTo>
                    <a:pt x="90" y="95"/>
                  </a:lnTo>
                  <a:lnTo>
                    <a:pt x="92" y="95"/>
                  </a:lnTo>
                  <a:lnTo>
                    <a:pt x="94" y="92"/>
                  </a:lnTo>
                  <a:lnTo>
                    <a:pt x="94" y="83"/>
                  </a:lnTo>
                  <a:lnTo>
                    <a:pt x="94" y="73"/>
                  </a:lnTo>
                  <a:lnTo>
                    <a:pt x="92" y="66"/>
                  </a:lnTo>
                  <a:lnTo>
                    <a:pt x="90" y="57"/>
                  </a:lnTo>
                  <a:lnTo>
                    <a:pt x="87" y="50"/>
                  </a:lnTo>
                  <a:lnTo>
                    <a:pt x="82" y="43"/>
                  </a:lnTo>
                  <a:lnTo>
                    <a:pt x="78" y="36"/>
                  </a:lnTo>
                  <a:lnTo>
                    <a:pt x="71" y="29"/>
                  </a:lnTo>
                  <a:lnTo>
                    <a:pt x="68" y="26"/>
                  </a:lnTo>
                  <a:lnTo>
                    <a:pt x="61" y="19"/>
                  </a:lnTo>
                  <a:lnTo>
                    <a:pt x="54" y="17"/>
                  </a:lnTo>
                  <a:lnTo>
                    <a:pt x="47" y="12"/>
                  </a:lnTo>
                  <a:lnTo>
                    <a:pt x="40" y="7"/>
                  </a:lnTo>
                  <a:lnTo>
                    <a:pt x="30" y="5"/>
                  </a:lnTo>
                  <a:lnTo>
                    <a:pt x="23" y="3"/>
                  </a:lnTo>
                  <a:lnTo>
                    <a:pt x="1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4" y="22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80" name="Freeform 12">
              <a:extLst>
                <a:ext uri="{FF2B5EF4-FFF2-40B4-BE49-F238E27FC236}">
                  <a16:creationId xmlns:a16="http://schemas.microsoft.com/office/drawing/2014/main" id="{B93CD591-BF8C-4073-882F-1A8A559F21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6688" y="27092275"/>
              <a:ext cx="82550" cy="90488"/>
            </a:xfrm>
            <a:custGeom>
              <a:avLst/>
              <a:gdLst>
                <a:gd name="T0" fmla="*/ 2147483647 w 52"/>
                <a:gd name="T1" fmla="*/ 2147483647 h 57"/>
                <a:gd name="T2" fmla="*/ 2147483647 w 52"/>
                <a:gd name="T3" fmla="*/ 2147483647 h 57"/>
                <a:gd name="T4" fmla="*/ 2147483647 w 52"/>
                <a:gd name="T5" fmla="*/ 2147483647 h 57"/>
                <a:gd name="T6" fmla="*/ 2147483647 w 52"/>
                <a:gd name="T7" fmla="*/ 2147483647 h 57"/>
                <a:gd name="T8" fmla="*/ 2147483647 w 52"/>
                <a:gd name="T9" fmla="*/ 2147483647 h 57"/>
                <a:gd name="T10" fmla="*/ 2147483647 w 52"/>
                <a:gd name="T11" fmla="*/ 2147483647 h 57"/>
                <a:gd name="T12" fmla="*/ 2147483647 w 52"/>
                <a:gd name="T13" fmla="*/ 2147483647 h 57"/>
                <a:gd name="T14" fmla="*/ 2147483647 w 52"/>
                <a:gd name="T15" fmla="*/ 2147483647 h 57"/>
                <a:gd name="T16" fmla="*/ 2147483647 w 52"/>
                <a:gd name="T17" fmla="*/ 2147483647 h 57"/>
                <a:gd name="T18" fmla="*/ 2147483647 w 52"/>
                <a:gd name="T19" fmla="*/ 2147483647 h 57"/>
                <a:gd name="T20" fmla="*/ 2147483647 w 52"/>
                <a:gd name="T21" fmla="*/ 2147483647 h 57"/>
                <a:gd name="T22" fmla="*/ 2147483647 w 52"/>
                <a:gd name="T23" fmla="*/ 2147483647 h 57"/>
                <a:gd name="T24" fmla="*/ 2147483647 w 52"/>
                <a:gd name="T25" fmla="*/ 2147483647 h 57"/>
                <a:gd name="T26" fmla="*/ 2147483647 w 52"/>
                <a:gd name="T27" fmla="*/ 2147483647 h 57"/>
                <a:gd name="T28" fmla="*/ 2147483647 w 52"/>
                <a:gd name="T29" fmla="*/ 2147483647 h 57"/>
                <a:gd name="T30" fmla="*/ 2147483647 w 52"/>
                <a:gd name="T31" fmla="*/ 2147483647 h 57"/>
                <a:gd name="T32" fmla="*/ 2147483647 w 52"/>
                <a:gd name="T33" fmla="*/ 2147483647 h 57"/>
                <a:gd name="T34" fmla="*/ 2147483647 w 52"/>
                <a:gd name="T35" fmla="*/ 2147483647 h 57"/>
                <a:gd name="T36" fmla="*/ 2147483647 w 52"/>
                <a:gd name="T37" fmla="*/ 2147483647 h 57"/>
                <a:gd name="T38" fmla="*/ 2147483647 w 52"/>
                <a:gd name="T39" fmla="*/ 2147483647 h 57"/>
                <a:gd name="T40" fmla="*/ 2147483647 w 52"/>
                <a:gd name="T41" fmla="*/ 2147483647 h 57"/>
                <a:gd name="T42" fmla="*/ 2147483647 w 52"/>
                <a:gd name="T43" fmla="*/ 2147483647 h 57"/>
                <a:gd name="T44" fmla="*/ 2147483647 w 52"/>
                <a:gd name="T45" fmla="*/ 2147483647 h 57"/>
                <a:gd name="T46" fmla="*/ 2147483647 w 52"/>
                <a:gd name="T47" fmla="*/ 0 h 57"/>
                <a:gd name="T48" fmla="*/ 2147483647 w 52"/>
                <a:gd name="T49" fmla="*/ 0 h 57"/>
                <a:gd name="T50" fmla="*/ 2147483647 w 52"/>
                <a:gd name="T51" fmla="*/ 0 h 57"/>
                <a:gd name="T52" fmla="*/ 2147483647 w 52"/>
                <a:gd name="T53" fmla="*/ 0 h 57"/>
                <a:gd name="T54" fmla="*/ 2147483647 w 52"/>
                <a:gd name="T55" fmla="*/ 0 h 57"/>
                <a:gd name="T56" fmla="*/ 2147483647 w 52"/>
                <a:gd name="T57" fmla="*/ 2147483647 h 57"/>
                <a:gd name="T58" fmla="*/ 2147483647 w 52"/>
                <a:gd name="T59" fmla="*/ 2147483647 h 57"/>
                <a:gd name="T60" fmla="*/ 0 w 52"/>
                <a:gd name="T61" fmla="*/ 2147483647 h 57"/>
                <a:gd name="T62" fmla="*/ 0 w 52"/>
                <a:gd name="T63" fmla="*/ 2147483647 h 57"/>
                <a:gd name="T64" fmla="*/ 2147483647 w 52"/>
                <a:gd name="T65" fmla="*/ 2147483647 h 57"/>
                <a:gd name="T66" fmla="*/ 2147483647 w 52"/>
                <a:gd name="T67" fmla="*/ 2147483647 h 57"/>
                <a:gd name="T68" fmla="*/ 2147483647 w 52"/>
                <a:gd name="T69" fmla="*/ 2147483647 h 57"/>
                <a:gd name="T70" fmla="*/ 2147483647 w 52"/>
                <a:gd name="T71" fmla="*/ 2147483647 h 57"/>
                <a:gd name="T72" fmla="*/ 2147483647 w 52"/>
                <a:gd name="T73" fmla="*/ 2147483647 h 57"/>
                <a:gd name="T74" fmla="*/ 2147483647 w 52"/>
                <a:gd name="T75" fmla="*/ 2147483647 h 57"/>
                <a:gd name="T76" fmla="*/ 2147483647 w 52"/>
                <a:gd name="T77" fmla="*/ 2147483647 h 57"/>
                <a:gd name="T78" fmla="*/ 2147483647 w 52"/>
                <a:gd name="T79" fmla="*/ 2147483647 h 57"/>
                <a:gd name="T80" fmla="*/ 2147483647 w 52"/>
                <a:gd name="T81" fmla="*/ 2147483647 h 57"/>
                <a:gd name="T82" fmla="*/ 2147483647 w 52"/>
                <a:gd name="T83" fmla="*/ 2147483647 h 57"/>
                <a:gd name="T84" fmla="*/ 2147483647 w 52"/>
                <a:gd name="T85" fmla="*/ 2147483647 h 57"/>
                <a:gd name="T86" fmla="*/ 2147483647 w 52"/>
                <a:gd name="T87" fmla="*/ 2147483647 h 57"/>
                <a:gd name="T88" fmla="*/ 2147483647 w 52"/>
                <a:gd name="T89" fmla="*/ 2147483647 h 57"/>
                <a:gd name="T90" fmla="*/ 2147483647 w 52"/>
                <a:gd name="T91" fmla="*/ 2147483647 h 5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2"/>
                <a:gd name="T139" fmla="*/ 0 h 57"/>
                <a:gd name="T140" fmla="*/ 52 w 52"/>
                <a:gd name="T141" fmla="*/ 57 h 5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2" h="57">
                  <a:moveTo>
                    <a:pt x="33" y="54"/>
                  </a:moveTo>
                  <a:lnTo>
                    <a:pt x="33" y="54"/>
                  </a:lnTo>
                  <a:lnTo>
                    <a:pt x="33" y="57"/>
                  </a:lnTo>
                  <a:lnTo>
                    <a:pt x="35" y="57"/>
                  </a:lnTo>
                  <a:lnTo>
                    <a:pt x="47" y="57"/>
                  </a:lnTo>
                  <a:lnTo>
                    <a:pt x="49" y="57"/>
                  </a:lnTo>
                  <a:lnTo>
                    <a:pt x="49" y="54"/>
                  </a:lnTo>
                  <a:lnTo>
                    <a:pt x="52" y="52"/>
                  </a:lnTo>
                  <a:lnTo>
                    <a:pt x="52" y="47"/>
                  </a:lnTo>
                  <a:lnTo>
                    <a:pt x="49" y="43"/>
                  </a:lnTo>
                  <a:lnTo>
                    <a:pt x="49" y="38"/>
                  </a:lnTo>
                  <a:lnTo>
                    <a:pt x="49" y="33"/>
                  </a:lnTo>
                  <a:lnTo>
                    <a:pt x="47" y="28"/>
                  </a:lnTo>
                  <a:lnTo>
                    <a:pt x="45" y="24"/>
                  </a:lnTo>
                  <a:lnTo>
                    <a:pt x="42" y="19"/>
                  </a:lnTo>
                  <a:lnTo>
                    <a:pt x="38" y="17"/>
                  </a:lnTo>
                  <a:lnTo>
                    <a:pt x="38" y="14"/>
                  </a:lnTo>
                  <a:lnTo>
                    <a:pt x="33" y="10"/>
                  </a:lnTo>
                  <a:lnTo>
                    <a:pt x="31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19" y="2"/>
                  </a:lnTo>
                  <a:lnTo>
                    <a:pt x="14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21"/>
                  </a:lnTo>
                  <a:lnTo>
                    <a:pt x="5" y="21"/>
                  </a:lnTo>
                  <a:lnTo>
                    <a:pt x="9" y="21"/>
                  </a:lnTo>
                  <a:lnTo>
                    <a:pt x="14" y="24"/>
                  </a:lnTo>
                  <a:lnTo>
                    <a:pt x="19" y="26"/>
                  </a:lnTo>
                  <a:lnTo>
                    <a:pt x="23" y="28"/>
                  </a:lnTo>
                  <a:lnTo>
                    <a:pt x="23" y="31"/>
                  </a:lnTo>
                  <a:lnTo>
                    <a:pt x="28" y="35"/>
                  </a:lnTo>
                  <a:lnTo>
                    <a:pt x="28" y="40"/>
                  </a:lnTo>
                  <a:lnTo>
                    <a:pt x="31" y="45"/>
                  </a:lnTo>
                  <a:lnTo>
                    <a:pt x="31" y="52"/>
                  </a:lnTo>
                  <a:lnTo>
                    <a:pt x="33" y="54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4371189B-9BC3-4295-9EFE-BF23D8EE986E}"/>
              </a:ext>
            </a:extLst>
          </p:cNvPr>
          <p:cNvGrpSpPr/>
          <p:nvPr/>
        </p:nvGrpSpPr>
        <p:grpSpPr>
          <a:xfrm>
            <a:off x="6017830" y="4943092"/>
            <a:ext cx="550453" cy="497215"/>
            <a:chOff x="2274888" y="2271713"/>
            <a:chExt cx="479425" cy="4048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2" name="Oval 20">
              <a:extLst>
                <a:ext uri="{FF2B5EF4-FFF2-40B4-BE49-F238E27FC236}">
                  <a16:creationId xmlns:a16="http://schemas.microsoft.com/office/drawing/2014/main" id="{A6C598C7-8AE4-45D1-A7B4-421905ED6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489200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83" name="Freeform 21">
              <a:extLst>
                <a:ext uri="{FF2B5EF4-FFF2-40B4-BE49-F238E27FC236}">
                  <a16:creationId xmlns:a16="http://schemas.microsoft.com/office/drawing/2014/main" id="{4ADC00AE-7F92-4F09-947E-436212179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275" y="2486025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10 w 10"/>
                <a:gd name="T3" fmla="*/ 4 h 10"/>
                <a:gd name="T4" fmla="*/ 10 w 10"/>
                <a:gd name="T5" fmla="*/ 1 h 10"/>
                <a:gd name="T6" fmla="*/ 8 w 10"/>
                <a:gd name="T7" fmla="*/ 0 h 10"/>
                <a:gd name="T8" fmla="*/ 6 w 10"/>
                <a:gd name="T9" fmla="*/ 1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1"/>
                    <a:pt x="10" y="1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84" name="Freeform 22">
              <a:extLst>
                <a:ext uri="{FF2B5EF4-FFF2-40B4-BE49-F238E27FC236}">
                  <a16:creationId xmlns:a16="http://schemas.microsoft.com/office/drawing/2014/main" id="{34A6712D-8A75-47B7-AD1B-8BF14BF91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950" y="2486025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9 w 10"/>
                <a:gd name="T5" fmla="*/ 1 h 10"/>
                <a:gd name="T6" fmla="*/ 8 w 10"/>
                <a:gd name="T7" fmla="*/ 0 h 10"/>
                <a:gd name="T8" fmla="*/ 6 w 10"/>
                <a:gd name="T9" fmla="*/ 1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85" name="Oval 23">
              <a:extLst>
                <a:ext uri="{FF2B5EF4-FFF2-40B4-BE49-F238E27FC236}">
                  <a16:creationId xmlns:a16="http://schemas.microsoft.com/office/drawing/2014/main" id="{5B028AD4-308B-4F00-9C72-642CFCB6C3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601913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86" name="Freeform 24">
              <a:extLst>
                <a:ext uri="{FF2B5EF4-FFF2-40B4-BE49-F238E27FC236}">
                  <a16:creationId xmlns:a16="http://schemas.microsoft.com/office/drawing/2014/main" id="{67115624-FF4A-429D-BD41-F9C6CB117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275" y="2598738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10 w 10"/>
                <a:gd name="T3" fmla="*/ 3 h 10"/>
                <a:gd name="T4" fmla="*/ 10 w 10"/>
                <a:gd name="T5" fmla="*/ 0 h 10"/>
                <a:gd name="T6" fmla="*/ 8 w 10"/>
                <a:gd name="T7" fmla="*/ 0 h 10"/>
                <a:gd name="T8" fmla="*/ 6 w 10"/>
                <a:gd name="T9" fmla="*/ 0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87" name="Freeform 25">
              <a:extLst>
                <a:ext uri="{FF2B5EF4-FFF2-40B4-BE49-F238E27FC236}">
                  <a16:creationId xmlns:a16="http://schemas.microsoft.com/office/drawing/2014/main" id="{51A362C1-8900-4373-AD4A-1A69EE86C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950" y="2598738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3 h 10"/>
                <a:gd name="T4" fmla="*/ 9 w 10"/>
                <a:gd name="T5" fmla="*/ 0 h 10"/>
                <a:gd name="T6" fmla="*/ 8 w 10"/>
                <a:gd name="T7" fmla="*/ 0 h 10"/>
                <a:gd name="T8" fmla="*/ 6 w 10"/>
                <a:gd name="T9" fmla="*/ 0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88" name="Oval 26">
              <a:extLst>
                <a:ext uri="{FF2B5EF4-FFF2-40B4-BE49-F238E27FC236}">
                  <a16:creationId xmlns:a16="http://schemas.microsoft.com/office/drawing/2014/main" id="{21305C81-5B19-48A7-A803-97EB4576F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376488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89" name="Freeform 27">
              <a:extLst>
                <a:ext uri="{FF2B5EF4-FFF2-40B4-BE49-F238E27FC236}">
                  <a16:creationId xmlns:a16="http://schemas.microsoft.com/office/drawing/2014/main" id="{10A60433-A5BE-4974-8C5D-B242BB597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450" y="2373313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10 w 10"/>
                <a:gd name="T5" fmla="*/ 2 h 10"/>
                <a:gd name="T6" fmla="*/ 9 w 10"/>
                <a:gd name="T7" fmla="*/ 1 h 10"/>
                <a:gd name="T8" fmla="*/ 7 w 10"/>
                <a:gd name="T9" fmla="*/ 0 h 10"/>
                <a:gd name="T10" fmla="*/ 6 w 10"/>
                <a:gd name="T11" fmla="*/ 0 h 10"/>
                <a:gd name="T12" fmla="*/ 0 w 10"/>
                <a:gd name="T13" fmla="*/ 6 h 10"/>
                <a:gd name="T14" fmla="*/ 0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90" name="Freeform 28">
              <a:extLst>
                <a:ext uri="{FF2B5EF4-FFF2-40B4-BE49-F238E27FC236}">
                  <a16:creationId xmlns:a16="http://schemas.microsoft.com/office/drawing/2014/main" id="{AA1797AE-1BDF-4A22-AB4E-DE6B5C9F5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13" y="2373313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10 w 10"/>
                <a:gd name="T5" fmla="*/ 2 h 10"/>
                <a:gd name="T6" fmla="*/ 9 w 10"/>
                <a:gd name="T7" fmla="*/ 1 h 10"/>
                <a:gd name="T8" fmla="*/ 7 w 10"/>
                <a:gd name="T9" fmla="*/ 0 h 10"/>
                <a:gd name="T10" fmla="*/ 6 w 10"/>
                <a:gd name="T11" fmla="*/ 0 h 10"/>
                <a:gd name="T12" fmla="*/ 0 w 10"/>
                <a:gd name="T13" fmla="*/ 6 h 10"/>
                <a:gd name="T14" fmla="*/ 0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2"/>
                    <a:pt x="9" y="1"/>
                    <a:pt x="9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91" name="Freeform 29">
              <a:extLst>
                <a:ext uri="{FF2B5EF4-FFF2-40B4-BE49-F238E27FC236}">
                  <a16:creationId xmlns:a16="http://schemas.microsoft.com/office/drawing/2014/main" id="{43DAE6AE-D495-4D98-AC91-8F714818E8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4888" y="2271713"/>
              <a:ext cx="479425" cy="404813"/>
            </a:xfrm>
            <a:custGeom>
              <a:avLst/>
              <a:gdLst>
                <a:gd name="T0" fmla="*/ 126 w 128"/>
                <a:gd name="T1" fmla="*/ 17 h 108"/>
                <a:gd name="T2" fmla="*/ 111 w 128"/>
                <a:gd name="T3" fmla="*/ 1 h 108"/>
                <a:gd name="T4" fmla="*/ 110 w 128"/>
                <a:gd name="T5" fmla="*/ 0 h 108"/>
                <a:gd name="T6" fmla="*/ 18 w 128"/>
                <a:gd name="T7" fmla="*/ 0 h 108"/>
                <a:gd name="T8" fmla="*/ 17 w 128"/>
                <a:gd name="T9" fmla="*/ 1 h 108"/>
                <a:gd name="T10" fmla="*/ 2 w 128"/>
                <a:gd name="T11" fmla="*/ 17 h 108"/>
                <a:gd name="T12" fmla="*/ 0 w 128"/>
                <a:gd name="T13" fmla="*/ 21 h 108"/>
                <a:gd name="T14" fmla="*/ 0 w 128"/>
                <a:gd name="T15" fmla="*/ 102 h 108"/>
                <a:gd name="T16" fmla="*/ 6 w 128"/>
                <a:gd name="T17" fmla="*/ 108 h 108"/>
                <a:gd name="T18" fmla="*/ 122 w 128"/>
                <a:gd name="T19" fmla="*/ 108 h 108"/>
                <a:gd name="T20" fmla="*/ 128 w 128"/>
                <a:gd name="T21" fmla="*/ 103 h 108"/>
                <a:gd name="T22" fmla="*/ 128 w 128"/>
                <a:gd name="T23" fmla="*/ 102 h 108"/>
                <a:gd name="T24" fmla="*/ 128 w 128"/>
                <a:gd name="T25" fmla="*/ 21 h 108"/>
                <a:gd name="T26" fmla="*/ 126 w 128"/>
                <a:gd name="T27" fmla="*/ 17 h 108"/>
                <a:gd name="T28" fmla="*/ 10 w 128"/>
                <a:gd name="T29" fmla="*/ 15 h 108"/>
                <a:gd name="T30" fmla="*/ 19 w 128"/>
                <a:gd name="T31" fmla="*/ 4 h 108"/>
                <a:gd name="T32" fmla="*/ 109 w 128"/>
                <a:gd name="T33" fmla="*/ 4 h 108"/>
                <a:gd name="T34" fmla="*/ 118 w 128"/>
                <a:gd name="T35" fmla="*/ 15 h 108"/>
                <a:gd name="T36" fmla="*/ 10 w 128"/>
                <a:gd name="T37" fmla="*/ 15 h 108"/>
                <a:gd name="T38" fmla="*/ 123 w 128"/>
                <a:gd name="T39" fmla="*/ 104 h 108"/>
                <a:gd name="T40" fmla="*/ 5 w 128"/>
                <a:gd name="T41" fmla="*/ 104 h 108"/>
                <a:gd name="T42" fmla="*/ 5 w 128"/>
                <a:gd name="T43" fmla="*/ 79 h 108"/>
                <a:gd name="T44" fmla="*/ 123 w 128"/>
                <a:gd name="T45" fmla="*/ 79 h 108"/>
                <a:gd name="T46" fmla="*/ 123 w 128"/>
                <a:gd name="T47" fmla="*/ 104 h 108"/>
                <a:gd name="T48" fmla="*/ 123 w 128"/>
                <a:gd name="T49" fmla="*/ 74 h 108"/>
                <a:gd name="T50" fmla="*/ 5 w 128"/>
                <a:gd name="T51" fmla="*/ 74 h 108"/>
                <a:gd name="T52" fmla="*/ 5 w 128"/>
                <a:gd name="T53" fmla="*/ 49 h 108"/>
                <a:gd name="T54" fmla="*/ 123 w 128"/>
                <a:gd name="T55" fmla="*/ 49 h 108"/>
                <a:gd name="T56" fmla="*/ 123 w 128"/>
                <a:gd name="T57" fmla="*/ 74 h 108"/>
                <a:gd name="T58" fmla="*/ 123 w 128"/>
                <a:gd name="T59" fmla="*/ 44 h 108"/>
                <a:gd name="T60" fmla="*/ 5 w 128"/>
                <a:gd name="T61" fmla="*/ 44 h 108"/>
                <a:gd name="T62" fmla="*/ 5 w 128"/>
                <a:gd name="T63" fmla="*/ 19 h 108"/>
                <a:gd name="T64" fmla="*/ 123 w 128"/>
                <a:gd name="T65" fmla="*/ 19 h 108"/>
                <a:gd name="T66" fmla="*/ 123 w 128"/>
                <a:gd name="T67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08">
                  <a:moveTo>
                    <a:pt x="126" y="17"/>
                  </a:moveTo>
                  <a:cubicBezTo>
                    <a:pt x="111" y="1"/>
                    <a:pt x="111" y="1"/>
                    <a:pt x="111" y="1"/>
                  </a:cubicBezTo>
                  <a:cubicBezTo>
                    <a:pt x="111" y="0"/>
                    <a:pt x="110" y="0"/>
                    <a:pt x="1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6"/>
                    <a:pt x="3" y="108"/>
                    <a:pt x="6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5" y="108"/>
                    <a:pt x="128" y="106"/>
                    <a:pt x="128" y="103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8" y="19"/>
                    <a:pt x="127" y="18"/>
                    <a:pt x="126" y="17"/>
                  </a:cubicBezTo>
                  <a:close/>
                  <a:moveTo>
                    <a:pt x="10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0" y="15"/>
                    <a:pt x="10" y="15"/>
                    <a:pt x="10" y="15"/>
                  </a:cubicBezTo>
                  <a:close/>
                  <a:moveTo>
                    <a:pt x="123" y="104"/>
                  </a:moveTo>
                  <a:cubicBezTo>
                    <a:pt x="5" y="104"/>
                    <a:pt x="5" y="104"/>
                    <a:pt x="5" y="10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123" y="79"/>
                    <a:pt x="123" y="79"/>
                    <a:pt x="123" y="79"/>
                  </a:cubicBezTo>
                  <a:lnTo>
                    <a:pt x="123" y="104"/>
                  </a:lnTo>
                  <a:close/>
                  <a:moveTo>
                    <a:pt x="123" y="74"/>
                  </a:moveTo>
                  <a:cubicBezTo>
                    <a:pt x="5" y="74"/>
                    <a:pt x="5" y="74"/>
                    <a:pt x="5" y="74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123" y="49"/>
                    <a:pt x="123" y="49"/>
                    <a:pt x="123" y="49"/>
                  </a:cubicBezTo>
                  <a:lnTo>
                    <a:pt x="123" y="74"/>
                  </a:lnTo>
                  <a:close/>
                  <a:moveTo>
                    <a:pt x="123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23" y="19"/>
                    <a:pt x="123" y="19"/>
                    <a:pt x="123" y="19"/>
                  </a:cubicBezTo>
                  <a:lnTo>
                    <a:pt x="123" y="4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192" name="等腰三角形 191">
            <a:extLst>
              <a:ext uri="{FF2B5EF4-FFF2-40B4-BE49-F238E27FC236}">
                <a16:creationId xmlns:a16="http://schemas.microsoft.com/office/drawing/2014/main" id="{FA31F4E9-7348-40D7-80EF-1F0E1BC12943}"/>
              </a:ext>
            </a:extLst>
          </p:cNvPr>
          <p:cNvSpPr/>
          <p:nvPr/>
        </p:nvSpPr>
        <p:spPr>
          <a:xfrm>
            <a:off x="6599267" y="4541263"/>
            <a:ext cx="306213" cy="442917"/>
          </a:xfrm>
          <a:prstGeom prst="triangle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id="{88570302-705D-42EE-9FF6-AC5B8292226F}"/>
              </a:ext>
            </a:extLst>
          </p:cNvPr>
          <p:cNvSpPr txBox="1"/>
          <p:nvPr/>
        </p:nvSpPr>
        <p:spPr>
          <a:xfrm>
            <a:off x="6546649" y="4333534"/>
            <a:ext cx="604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UPF#1</a:t>
            </a:r>
            <a:endParaRPr lang="zh-CN" altLang="en-US" sz="1100" b="1" dirty="0"/>
          </a:p>
        </p:txBody>
      </p: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id="{FFF6C024-4737-4645-9FAA-704E381931F9}"/>
              </a:ext>
            </a:extLst>
          </p:cNvPr>
          <p:cNvCxnSpPr>
            <a:cxnSpLocks/>
            <a:stCxn id="130" idx="3"/>
          </p:cNvCxnSpPr>
          <p:nvPr/>
        </p:nvCxnSpPr>
        <p:spPr>
          <a:xfrm flipH="1">
            <a:off x="9656851" y="4840655"/>
            <a:ext cx="96336" cy="225527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9754EC1B-3161-4C60-848B-E97803ABF519}"/>
              </a:ext>
            </a:extLst>
          </p:cNvPr>
          <p:cNvCxnSpPr>
            <a:cxnSpLocks/>
          </p:cNvCxnSpPr>
          <p:nvPr/>
        </p:nvCxnSpPr>
        <p:spPr>
          <a:xfrm flipH="1">
            <a:off x="6288553" y="4751649"/>
            <a:ext cx="344505" cy="18212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1D642977-008B-4B2F-9C8F-E3E8905A16AC}"/>
              </a:ext>
            </a:extLst>
          </p:cNvPr>
          <p:cNvGrpSpPr/>
          <p:nvPr/>
        </p:nvGrpSpPr>
        <p:grpSpPr>
          <a:xfrm>
            <a:off x="6978934" y="5183823"/>
            <a:ext cx="384658" cy="322302"/>
            <a:chOff x="5717916" y="4694932"/>
            <a:chExt cx="589989" cy="480318"/>
          </a:xfrm>
        </p:grpSpPr>
        <p:sp>
          <p:nvSpPr>
            <p:cNvPr id="197" name="流程图: 磁盘 196">
              <a:extLst>
                <a:ext uri="{FF2B5EF4-FFF2-40B4-BE49-F238E27FC236}">
                  <a16:creationId xmlns:a16="http://schemas.microsoft.com/office/drawing/2014/main" id="{FC1F2DFB-6D22-4DCD-A2D6-1E00E22F7A70}"/>
                </a:ext>
              </a:extLst>
            </p:cNvPr>
            <p:cNvSpPr/>
            <p:nvPr/>
          </p:nvSpPr>
          <p:spPr>
            <a:xfrm>
              <a:off x="5717916" y="4749800"/>
              <a:ext cx="584776" cy="425450"/>
            </a:xfrm>
            <a:prstGeom prst="flowChartMagneticDisk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98" name="流程图: 汇总连接 197">
              <a:extLst>
                <a:ext uri="{FF2B5EF4-FFF2-40B4-BE49-F238E27FC236}">
                  <a16:creationId xmlns:a16="http://schemas.microsoft.com/office/drawing/2014/main" id="{447EA3E9-13D0-40F5-92D3-E53E68FC07E1}"/>
                </a:ext>
              </a:extLst>
            </p:cNvPr>
            <p:cNvSpPr/>
            <p:nvPr/>
          </p:nvSpPr>
          <p:spPr>
            <a:xfrm>
              <a:off x="5723128" y="4694932"/>
              <a:ext cx="584777" cy="223478"/>
            </a:xfrm>
            <a:prstGeom prst="flowChartSummingJunction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F528A2DD-9661-48C2-878B-AFA501918C55}"/>
              </a:ext>
            </a:extLst>
          </p:cNvPr>
          <p:cNvGrpSpPr/>
          <p:nvPr/>
        </p:nvGrpSpPr>
        <p:grpSpPr>
          <a:xfrm>
            <a:off x="8742143" y="5299552"/>
            <a:ext cx="384658" cy="322302"/>
            <a:chOff x="5717916" y="4694932"/>
            <a:chExt cx="589989" cy="480318"/>
          </a:xfrm>
        </p:grpSpPr>
        <p:sp>
          <p:nvSpPr>
            <p:cNvPr id="200" name="流程图: 磁盘 199">
              <a:extLst>
                <a:ext uri="{FF2B5EF4-FFF2-40B4-BE49-F238E27FC236}">
                  <a16:creationId xmlns:a16="http://schemas.microsoft.com/office/drawing/2014/main" id="{C603AA75-1FD9-453F-82F4-68E95C2EBFA4}"/>
                </a:ext>
              </a:extLst>
            </p:cNvPr>
            <p:cNvSpPr/>
            <p:nvPr/>
          </p:nvSpPr>
          <p:spPr>
            <a:xfrm>
              <a:off x="5717916" y="4749800"/>
              <a:ext cx="584776" cy="425450"/>
            </a:xfrm>
            <a:prstGeom prst="flowChartMagneticDisk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01" name="流程图: 汇总连接 200">
              <a:extLst>
                <a:ext uri="{FF2B5EF4-FFF2-40B4-BE49-F238E27FC236}">
                  <a16:creationId xmlns:a16="http://schemas.microsoft.com/office/drawing/2014/main" id="{4DED3D2E-BB90-4453-A75D-1DE1580C05FE}"/>
                </a:ext>
              </a:extLst>
            </p:cNvPr>
            <p:cNvSpPr/>
            <p:nvPr/>
          </p:nvSpPr>
          <p:spPr>
            <a:xfrm>
              <a:off x="5723128" y="4694932"/>
              <a:ext cx="584777" cy="223478"/>
            </a:xfrm>
            <a:prstGeom prst="flowChartSummingJunction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cxnSp>
        <p:nvCxnSpPr>
          <p:cNvPr id="202" name="直接连接符 201">
            <a:extLst>
              <a:ext uri="{FF2B5EF4-FFF2-40B4-BE49-F238E27FC236}">
                <a16:creationId xmlns:a16="http://schemas.microsoft.com/office/drawing/2014/main" id="{B4A0E7C1-EFEF-44D3-BEC7-23EC82E77CA5}"/>
              </a:ext>
            </a:extLst>
          </p:cNvPr>
          <p:cNvCxnSpPr>
            <a:cxnSpLocks/>
            <a:stCxn id="191" idx="27"/>
            <a:endCxn id="197" idx="2"/>
          </p:cNvCxnSpPr>
          <p:nvPr/>
        </p:nvCxnSpPr>
        <p:spPr>
          <a:xfrm>
            <a:off x="6546781" y="5168680"/>
            <a:ext cx="432153" cy="19470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直接连接符 202">
            <a:extLst>
              <a:ext uri="{FF2B5EF4-FFF2-40B4-BE49-F238E27FC236}">
                <a16:creationId xmlns:a16="http://schemas.microsoft.com/office/drawing/2014/main" id="{D68A1D01-D561-4B2F-BFB8-96A79B745F97}"/>
              </a:ext>
            </a:extLst>
          </p:cNvPr>
          <p:cNvCxnSpPr>
            <a:cxnSpLocks/>
            <a:stCxn id="200" idx="4"/>
            <a:endCxn id="231" idx="25"/>
          </p:cNvCxnSpPr>
          <p:nvPr/>
        </p:nvCxnSpPr>
        <p:spPr>
          <a:xfrm flipV="1">
            <a:off x="9123402" y="5362336"/>
            <a:ext cx="334077" cy="11677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文本框 203">
            <a:extLst>
              <a:ext uri="{FF2B5EF4-FFF2-40B4-BE49-F238E27FC236}">
                <a16:creationId xmlns:a16="http://schemas.microsoft.com/office/drawing/2014/main" id="{C8B603B2-36C5-4F69-B41E-A75A9259F32F}"/>
              </a:ext>
            </a:extLst>
          </p:cNvPr>
          <p:cNvSpPr txBox="1"/>
          <p:nvPr/>
        </p:nvSpPr>
        <p:spPr>
          <a:xfrm>
            <a:off x="7268975" y="5058005"/>
            <a:ext cx="11034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Internal router</a:t>
            </a:r>
            <a:endParaRPr lang="zh-CN" altLang="en-US" sz="1100" b="1" dirty="0"/>
          </a:p>
        </p:txBody>
      </p:sp>
      <p:sp>
        <p:nvSpPr>
          <p:cNvPr id="205" name="Freeform 139">
            <a:extLst>
              <a:ext uri="{FF2B5EF4-FFF2-40B4-BE49-F238E27FC236}">
                <a16:creationId xmlns:a16="http://schemas.microsoft.com/office/drawing/2014/main" id="{1251DA82-03B4-4C02-B890-54E3911D9AA1}"/>
              </a:ext>
            </a:extLst>
          </p:cNvPr>
          <p:cNvSpPr>
            <a:spLocks noEditPoints="1"/>
          </p:cNvSpPr>
          <p:nvPr/>
        </p:nvSpPr>
        <p:spPr bwMode="auto">
          <a:xfrm>
            <a:off x="1937786" y="5178843"/>
            <a:ext cx="479425" cy="346075"/>
          </a:xfrm>
          <a:custGeom>
            <a:avLst/>
            <a:gdLst>
              <a:gd name="T0" fmla="*/ 123 w 128"/>
              <a:gd name="T1" fmla="*/ 28 h 92"/>
              <a:gd name="T2" fmla="*/ 113 w 128"/>
              <a:gd name="T3" fmla="*/ 8 h 92"/>
              <a:gd name="T4" fmla="*/ 92 w 128"/>
              <a:gd name="T5" fmla="*/ 0 h 92"/>
              <a:gd name="T6" fmla="*/ 36 w 128"/>
              <a:gd name="T7" fmla="*/ 0 h 92"/>
              <a:gd name="T8" fmla="*/ 15 w 128"/>
              <a:gd name="T9" fmla="*/ 8 h 92"/>
              <a:gd name="T10" fmla="*/ 5 w 128"/>
              <a:gd name="T11" fmla="*/ 28 h 92"/>
              <a:gd name="T12" fmla="*/ 0 w 128"/>
              <a:gd name="T13" fmla="*/ 75 h 92"/>
              <a:gd name="T14" fmla="*/ 17 w 128"/>
              <a:gd name="T15" fmla="*/ 92 h 92"/>
              <a:gd name="T16" fmla="*/ 32 w 128"/>
              <a:gd name="T17" fmla="*/ 82 h 92"/>
              <a:gd name="T18" fmla="*/ 45 w 128"/>
              <a:gd name="T19" fmla="*/ 62 h 92"/>
              <a:gd name="T20" fmla="*/ 83 w 128"/>
              <a:gd name="T21" fmla="*/ 62 h 92"/>
              <a:gd name="T22" fmla="*/ 96 w 128"/>
              <a:gd name="T23" fmla="*/ 82 h 92"/>
              <a:gd name="T24" fmla="*/ 111 w 128"/>
              <a:gd name="T25" fmla="*/ 92 h 92"/>
              <a:gd name="T26" fmla="*/ 128 w 128"/>
              <a:gd name="T27" fmla="*/ 75 h 92"/>
              <a:gd name="T28" fmla="*/ 123 w 128"/>
              <a:gd name="T29" fmla="*/ 28 h 92"/>
              <a:gd name="T30" fmla="*/ 111 w 128"/>
              <a:gd name="T31" fmla="*/ 87 h 92"/>
              <a:gd name="T32" fmla="*/ 100 w 128"/>
              <a:gd name="T33" fmla="*/ 80 h 92"/>
              <a:gd name="T34" fmla="*/ 86 w 128"/>
              <a:gd name="T35" fmla="*/ 58 h 92"/>
              <a:gd name="T36" fmla="*/ 42 w 128"/>
              <a:gd name="T37" fmla="*/ 58 h 92"/>
              <a:gd name="T38" fmla="*/ 28 w 128"/>
              <a:gd name="T39" fmla="*/ 80 h 92"/>
              <a:gd name="T40" fmla="*/ 17 w 128"/>
              <a:gd name="T41" fmla="*/ 87 h 92"/>
              <a:gd name="T42" fmla="*/ 5 w 128"/>
              <a:gd name="T43" fmla="*/ 75 h 92"/>
              <a:gd name="T44" fmla="*/ 10 w 128"/>
              <a:gd name="T45" fmla="*/ 29 h 92"/>
              <a:gd name="T46" fmla="*/ 18 w 128"/>
              <a:gd name="T47" fmla="*/ 12 h 92"/>
              <a:gd name="T48" fmla="*/ 36 w 128"/>
              <a:gd name="T49" fmla="*/ 5 h 92"/>
              <a:gd name="T50" fmla="*/ 92 w 128"/>
              <a:gd name="T51" fmla="*/ 5 h 92"/>
              <a:gd name="T52" fmla="*/ 110 w 128"/>
              <a:gd name="T53" fmla="*/ 12 h 92"/>
              <a:gd name="T54" fmla="*/ 118 w 128"/>
              <a:gd name="T55" fmla="*/ 29 h 92"/>
              <a:gd name="T56" fmla="*/ 123 w 128"/>
              <a:gd name="T57" fmla="*/ 75 h 92"/>
              <a:gd name="T58" fmla="*/ 111 w 128"/>
              <a:gd name="T59" fmla="*/ 8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92">
                <a:moveTo>
                  <a:pt x="123" y="28"/>
                </a:moveTo>
                <a:cubicBezTo>
                  <a:pt x="122" y="21"/>
                  <a:pt x="119" y="14"/>
                  <a:pt x="113" y="8"/>
                </a:cubicBezTo>
                <a:cubicBezTo>
                  <a:pt x="107" y="3"/>
                  <a:pt x="100" y="0"/>
                  <a:pt x="9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8" y="0"/>
                  <a:pt x="21" y="3"/>
                  <a:pt x="15" y="8"/>
                </a:cubicBezTo>
                <a:cubicBezTo>
                  <a:pt x="9" y="14"/>
                  <a:pt x="6" y="21"/>
                  <a:pt x="5" y="28"/>
                </a:cubicBezTo>
                <a:cubicBezTo>
                  <a:pt x="2" y="57"/>
                  <a:pt x="0" y="74"/>
                  <a:pt x="0" y="75"/>
                </a:cubicBezTo>
                <a:cubicBezTo>
                  <a:pt x="0" y="84"/>
                  <a:pt x="7" y="92"/>
                  <a:pt x="17" y="92"/>
                </a:cubicBezTo>
                <a:cubicBezTo>
                  <a:pt x="23" y="92"/>
                  <a:pt x="29" y="88"/>
                  <a:pt x="32" y="82"/>
                </a:cubicBezTo>
                <a:cubicBezTo>
                  <a:pt x="45" y="62"/>
                  <a:pt x="45" y="62"/>
                  <a:pt x="45" y="62"/>
                </a:cubicBezTo>
                <a:cubicBezTo>
                  <a:pt x="83" y="62"/>
                  <a:pt x="83" y="62"/>
                  <a:pt x="83" y="62"/>
                </a:cubicBezTo>
                <a:cubicBezTo>
                  <a:pt x="96" y="82"/>
                  <a:pt x="96" y="82"/>
                  <a:pt x="96" y="82"/>
                </a:cubicBezTo>
                <a:cubicBezTo>
                  <a:pt x="99" y="88"/>
                  <a:pt x="105" y="92"/>
                  <a:pt x="111" y="92"/>
                </a:cubicBezTo>
                <a:cubicBezTo>
                  <a:pt x="121" y="92"/>
                  <a:pt x="128" y="84"/>
                  <a:pt x="128" y="75"/>
                </a:cubicBezTo>
                <a:cubicBezTo>
                  <a:pt x="128" y="74"/>
                  <a:pt x="126" y="57"/>
                  <a:pt x="123" y="28"/>
                </a:cubicBezTo>
                <a:close/>
                <a:moveTo>
                  <a:pt x="111" y="87"/>
                </a:moveTo>
                <a:cubicBezTo>
                  <a:pt x="107" y="87"/>
                  <a:pt x="102" y="84"/>
                  <a:pt x="100" y="80"/>
                </a:cubicBezTo>
                <a:cubicBezTo>
                  <a:pt x="86" y="58"/>
                  <a:pt x="86" y="58"/>
                  <a:pt x="86" y="58"/>
                </a:cubicBezTo>
                <a:cubicBezTo>
                  <a:pt x="42" y="58"/>
                  <a:pt x="42" y="58"/>
                  <a:pt x="42" y="58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4"/>
                  <a:pt x="21" y="87"/>
                  <a:pt x="17" y="87"/>
                </a:cubicBezTo>
                <a:cubicBezTo>
                  <a:pt x="10" y="87"/>
                  <a:pt x="5" y="82"/>
                  <a:pt x="5" y="75"/>
                </a:cubicBezTo>
                <a:cubicBezTo>
                  <a:pt x="5" y="73"/>
                  <a:pt x="8" y="44"/>
                  <a:pt x="10" y="29"/>
                </a:cubicBezTo>
                <a:cubicBezTo>
                  <a:pt x="10" y="22"/>
                  <a:pt x="13" y="16"/>
                  <a:pt x="18" y="12"/>
                </a:cubicBezTo>
                <a:cubicBezTo>
                  <a:pt x="23" y="7"/>
                  <a:pt x="29" y="5"/>
                  <a:pt x="36" y="5"/>
                </a:cubicBezTo>
                <a:cubicBezTo>
                  <a:pt x="92" y="5"/>
                  <a:pt x="92" y="5"/>
                  <a:pt x="92" y="5"/>
                </a:cubicBezTo>
                <a:cubicBezTo>
                  <a:pt x="99" y="5"/>
                  <a:pt x="105" y="7"/>
                  <a:pt x="110" y="12"/>
                </a:cubicBezTo>
                <a:cubicBezTo>
                  <a:pt x="115" y="16"/>
                  <a:pt x="118" y="22"/>
                  <a:pt x="118" y="29"/>
                </a:cubicBezTo>
                <a:cubicBezTo>
                  <a:pt x="120" y="46"/>
                  <a:pt x="123" y="73"/>
                  <a:pt x="123" y="75"/>
                </a:cubicBezTo>
                <a:cubicBezTo>
                  <a:pt x="123" y="82"/>
                  <a:pt x="118" y="87"/>
                  <a:pt x="111" y="87"/>
                </a:cubicBezTo>
                <a:close/>
              </a:path>
            </a:pathLst>
          </a:cu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40">
            <a:extLst>
              <a:ext uri="{FF2B5EF4-FFF2-40B4-BE49-F238E27FC236}">
                <a16:creationId xmlns:a16="http://schemas.microsoft.com/office/drawing/2014/main" id="{1F176A82-E247-4A13-AD08-38DA0B139E2E}"/>
              </a:ext>
            </a:extLst>
          </p:cNvPr>
          <p:cNvSpPr>
            <a:spLocks/>
          </p:cNvSpPr>
          <p:nvPr/>
        </p:nvSpPr>
        <p:spPr bwMode="auto">
          <a:xfrm>
            <a:off x="2072700" y="5210523"/>
            <a:ext cx="101600" cy="101600"/>
          </a:xfrm>
          <a:custGeom>
            <a:avLst/>
            <a:gdLst>
              <a:gd name="T0" fmla="*/ 24 w 27"/>
              <a:gd name="T1" fmla="*/ 11 h 27"/>
              <a:gd name="T2" fmla="*/ 15 w 27"/>
              <a:gd name="T3" fmla="*/ 11 h 27"/>
              <a:gd name="T4" fmla="*/ 15 w 27"/>
              <a:gd name="T5" fmla="*/ 2 h 27"/>
              <a:gd name="T6" fmla="*/ 13 w 27"/>
              <a:gd name="T7" fmla="*/ 0 h 27"/>
              <a:gd name="T8" fmla="*/ 11 w 27"/>
              <a:gd name="T9" fmla="*/ 2 h 27"/>
              <a:gd name="T10" fmla="*/ 11 w 27"/>
              <a:gd name="T11" fmla="*/ 11 h 27"/>
              <a:gd name="T12" fmla="*/ 2 w 27"/>
              <a:gd name="T13" fmla="*/ 11 h 27"/>
              <a:gd name="T14" fmla="*/ 0 w 27"/>
              <a:gd name="T15" fmla="*/ 13 h 27"/>
              <a:gd name="T16" fmla="*/ 2 w 27"/>
              <a:gd name="T17" fmla="*/ 15 h 27"/>
              <a:gd name="T18" fmla="*/ 11 w 27"/>
              <a:gd name="T19" fmla="*/ 15 h 27"/>
              <a:gd name="T20" fmla="*/ 11 w 27"/>
              <a:gd name="T21" fmla="*/ 24 h 27"/>
              <a:gd name="T22" fmla="*/ 13 w 27"/>
              <a:gd name="T23" fmla="*/ 27 h 27"/>
              <a:gd name="T24" fmla="*/ 15 w 27"/>
              <a:gd name="T25" fmla="*/ 24 h 27"/>
              <a:gd name="T26" fmla="*/ 15 w 27"/>
              <a:gd name="T27" fmla="*/ 15 h 27"/>
              <a:gd name="T28" fmla="*/ 24 w 27"/>
              <a:gd name="T29" fmla="*/ 15 h 27"/>
              <a:gd name="T30" fmla="*/ 27 w 27"/>
              <a:gd name="T31" fmla="*/ 13 h 27"/>
              <a:gd name="T32" fmla="*/ 24 w 27"/>
              <a:gd name="T33" fmla="*/ 1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" h="27">
                <a:moveTo>
                  <a:pt x="24" y="11"/>
                </a:moveTo>
                <a:cubicBezTo>
                  <a:pt x="15" y="11"/>
                  <a:pt x="15" y="11"/>
                  <a:pt x="15" y="11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4" y="0"/>
                  <a:pt x="13" y="0"/>
                </a:cubicBezTo>
                <a:cubicBezTo>
                  <a:pt x="12" y="0"/>
                  <a:pt x="11" y="1"/>
                  <a:pt x="11" y="2"/>
                </a:cubicBezTo>
                <a:cubicBezTo>
                  <a:pt x="11" y="11"/>
                  <a:pt x="11" y="11"/>
                  <a:pt x="11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2"/>
                  <a:pt x="0" y="13"/>
                </a:cubicBezTo>
                <a:cubicBezTo>
                  <a:pt x="0" y="14"/>
                  <a:pt x="1" y="15"/>
                  <a:pt x="2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6"/>
                  <a:pt x="12" y="27"/>
                  <a:pt x="13" y="27"/>
                </a:cubicBezTo>
                <a:cubicBezTo>
                  <a:pt x="14" y="27"/>
                  <a:pt x="15" y="26"/>
                  <a:pt x="15" y="24"/>
                </a:cubicBezTo>
                <a:cubicBezTo>
                  <a:pt x="15" y="15"/>
                  <a:pt x="15" y="15"/>
                  <a:pt x="15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6" y="15"/>
                  <a:pt x="27" y="14"/>
                  <a:pt x="27" y="13"/>
                </a:cubicBezTo>
                <a:cubicBezTo>
                  <a:pt x="27" y="12"/>
                  <a:pt x="26" y="11"/>
                  <a:pt x="24" y="11"/>
                </a:cubicBezTo>
                <a:close/>
              </a:path>
            </a:pathLst>
          </a:cu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Oval 141">
            <a:extLst>
              <a:ext uri="{FF2B5EF4-FFF2-40B4-BE49-F238E27FC236}">
                <a16:creationId xmlns:a16="http://schemas.microsoft.com/office/drawing/2014/main" id="{9D1CD2AF-BD0D-4902-9638-70DBB9E918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300" y="5210523"/>
            <a:ext cx="26988" cy="25400"/>
          </a:xfrm>
          <a:prstGeom prst="ellipse">
            <a:avLst/>
          </a:pr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Oval 142">
            <a:extLst>
              <a:ext uri="{FF2B5EF4-FFF2-40B4-BE49-F238E27FC236}">
                <a16:creationId xmlns:a16="http://schemas.microsoft.com/office/drawing/2014/main" id="{287304A1-145C-4267-B86A-B76D5CB7F7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300" y="5281961"/>
            <a:ext cx="26988" cy="30163"/>
          </a:xfrm>
          <a:prstGeom prst="ellipse">
            <a:avLst/>
          </a:pr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Oval 143">
            <a:extLst>
              <a:ext uri="{FF2B5EF4-FFF2-40B4-BE49-F238E27FC236}">
                <a16:creationId xmlns:a16="http://schemas.microsoft.com/office/drawing/2014/main" id="{DDEF6B61-19B5-4725-9CF8-73707D8E92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400" y="5247036"/>
            <a:ext cx="25400" cy="26988"/>
          </a:xfrm>
          <a:prstGeom prst="ellipse">
            <a:avLst/>
          </a:pr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Oval 144">
            <a:extLst>
              <a:ext uri="{FF2B5EF4-FFF2-40B4-BE49-F238E27FC236}">
                <a16:creationId xmlns:a16="http://schemas.microsoft.com/office/drawing/2014/main" id="{E3FECDA0-88A1-4DA7-A9ED-9DD8F132F1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3200" y="5247036"/>
            <a:ext cx="30163" cy="26988"/>
          </a:xfrm>
          <a:prstGeom prst="ellipse">
            <a:avLst/>
          </a:pr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11" name="图片 210">
            <a:extLst>
              <a:ext uri="{FF2B5EF4-FFF2-40B4-BE49-F238E27FC236}">
                <a16:creationId xmlns:a16="http://schemas.microsoft.com/office/drawing/2014/main" id="{B4320286-9C03-4E0A-815F-8502F57C8A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2602" y="4449918"/>
            <a:ext cx="613728" cy="432839"/>
          </a:xfrm>
          <a:prstGeom prst="rect">
            <a:avLst/>
          </a:prstGeom>
        </p:spPr>
      </p:pic>
      <p:cxnSp>
        <p:nvCxnSpPr>
          <p:cNvPr id="212" name="直接连接符 211">
            <a:extLst>
              <a:ext uri="{FF2B5EF4-FFF2-40B4-BE49-F238E27FC236}">
                <a16:creationId xmlns:a16="http://schemas.microsoft.com/office/drawing/2014/main" id="{1597537C-B75C-410B-84BA-DB3F69E4600D}"/>
              </a:ext>
            </a:extLst>
          </p:cNvPr>
          <p:cNvCxnSpPr>
            <a:cxnSpLocks/>
          </p:cNvCxnSpPr>
          <p:nvPr/>
        </p:nvCxnSpPr>
        <p:spPr>
          <a:xfrm>
            <a:off x="2399833" y="4844218"/>
            <a:ext cx="811790" cy="255381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>
            <a:extLst>
              <a:ext uri="{FF2B5EF4-FFF2-40B4-BE49-F238E27FC236}">
                <a16:creationId xmlns:a16="http://schemas.microsoft.com/office/drawing/2014/main" id="{D870B7A0-B9AB-4F48-B442-708745AA3DC3}"/>
              </a:ext>
            </a:extLst>
          </p:cNvPr>
          <p:cNvCxnSpPr>
            <a:cxnSpLocks/>
            <a:stCxn id="205" idx="27"/>
          </p:cNvCxnSpPr>
          <p:nvPr/>
        </p:nvCxnSpPr>
        <p:spPr>
          <a:xfrm flipV="1">
            <a:off x="2379756" y="5135465"/>
            <a:ext cx="787676" cy="152467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立方体 213">
            <a:extLst>
              <a:ext uri="{FF2B5EF4-FFF2-40B4-BE49-F238E27FC236}">
                <a16:creationId xmlns:a16="http://schemas.microsoft.com/office/drawing/2014/main" id="{B5A88D52-3321-4798-B6A7-444A2DF9064A}"/>
              </a:ext>
            </a:extLst>
          </p:cNvPr>
          <p:cNvSpPr/>
          <p:nvPr/>
        </p:nvSpPr>
        <p:spPr>
          <a:xfrm>
            <a:off x="5779601" y="4405791"/>
            <a:ext cx="681694" cy="456615"/>
          </a:xfrm>
          <a:prstGeom prst="cube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215" name="直接连接符 214">
            <a:extLst>
              <a:ext uri="{FF2B5EF4-FFF2-40B4-BE49-F238E27FC236}">
                <a16:creationId xmlns:a16="http://schemas.microsoft.com/office/drawing/2014/main" id="{E27C6928-2C8D-4CB5-8DD1-57FF22F3D919}"/>
              </a:ext>
            </a:extLst>
          </p:cNvPr>
          <p:cNvCxnSpPr>
            <a:cxnSpLocks/>
            <a:stCxn id="214" idx="3"/>
          </p:cNvCxnSpPr>
          <p:nvPr/>
        </p:nvCxnSpPr>
        <p:spPr>
          <a:xfrm>
            <a:off x="6063371" y="4862406"/>
            <a:ext cx="201453" cy="7966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>
            <a:extLst>
              <a:ext uri="{FF2B5EF4-FFF2-40B4-BE49-F238E27FC236}">
                <a16:creationId xmlns:a16="http://schemas.microsoft.com/office/drawing/2014/main" id="{FF6D5E92-6D91-4E8B-86EA-3D53FE58161A}"/>
              </a:ext>
            </a:extLst>
          </p:cNvPr>
          <p:cNvCxnSpPr>
            <a:cxnSpLocks/>
          </p:cNvCxnSpPr>
          <p:nvPr/>
        </p:nvCxnSpPr>
        <p:spPr>
          <a:xfrm>
            <a:off x="9176268" y="4884296"/>
            <a:ext cx="480479" cy="14453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文本框 216">
            <a:extLst>
              <a:ext uri="{FF2B5EF4-FFF2-40B4-BE49-F238E27FC236}">
                <a16:creationId xmlns:a16="http://schemas.microsoft.com/office/drawing/2014/main" id="{C775FE0E-15E4-48CD-869D-4C8C277DAA0E}"/>
              </a:ext>
            </a:extLst>
          </p:cNvPr>
          <p:cNvSpPr txBox="1"/>
          <p:nvPr/>
        </p:nvSpPr>
        <p:spPr>
          <a:xfrm>
            <a:off x="9296245" y="4466223"/>
            <a:ext cx="8840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APP </a:t>
            </a:r>
          </a:p>
          <a:p>
            <a:pPr algn="ctr"/>
            <a:r>
              <a:rPr lang="en-US" altLang="zh-CN" sz="1100" b="1" dirty="0"/>
              <a:t>Server#2</a:t>
            </a:r>
            <a:endParaRPr lang="zh-CN" altLang="en-US" sz="1100" b="1" dirty="0"/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39995B30-F737-4C6A-9403-EE6B22A46AE9}"/>
              </a:ext>
            </a:extLst>
          </p:cNvPr>
          <p:cNvSpPr txBox="1"/>
          <p:nvPr/>
        </p:nvSpPr>
        <p:spPr>
          <a:xfrm>
            <a:off x="1584370" y="5830436"/>
            <a:ext cx="384602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C00000"/>
                </a:solidFill>
              </a:rPr>
              <a:t>User plane path#1 between UPF#1 and APP server#1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00B050"/>
                </a:solidFill>
              </a:rPr>
              <a:t>User plane path#2 between UPF#1 and APP server#2</a:t>
            </a: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5DB15843-07C4-42D5-A3E5-8E1706AFAD2B}"/>
              </a:ext>
            </a:extLst>
          </p:cNvPr>
          <p:cNvSpPr txBox="1"/>
          <p:nvPr/>
        </p:nvSpPr>
        <p:spPr>
          <a:xfrm>
            <a:off x="4742327" y="3978040"/>
            <a:ext cx="18569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solidFill>
                  <a:srgbClr val="C00000"/>
                </a:solidFill>
              </a:rPr>
              <a:t>RAN –UPF#1– APP server#1</a:t>
            </a:r>
            <a:endParaRPr lang="zh-CN" altLang="en-US" sz="1050" b="1" dirty="0">
              <a:solidFill>
                <a:srgbClr val="C00000"/>
              </a:solidFill>
            </a:endParaRPr>
          </a:p>
        </p:txBody>
      </p:sp>
      <p:sp>
        <p:nvSpPr>
          <p:cNvPr id="220" name="等腰三角形 219">
            <a:extLst>
              <a:ext uri="{FF2B5EF4-FFF2-40B4-BE49-F238E27FC236}">
                <a16:creationId xmlns:a16="http://schemas.microsoft.com/office/drawing/2014/main" id="{F57030EE-8269-4E06-8349-5F9C0B44FC46}"/>
              </a:ext>
            </a:extLst>
          </p:cNvPr>
          <p:cNvSpPr/>
          <p:nvPr/>
        </p:nvSpPr>
        <p:spPr>
          <a:xfrm>
            <a:off x="8898502" y="4623265"/>
            <a:ext cx="306213" cy="442917"/>
          </a:xfrm>
          <a:prstGeom prst="triangle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221" name="组合 220">
            <a:extLst>
              <a:ext uri="{FF2B5EF4-FFF2-40B4-BE49-F238E27FC236}">
                <a16:creationId xmlns:a16="http://schemas.microsoft.com/office/drawing/2014/main" id="{7E8B424D-6C9E-41D4-AF2D-6D3CED1EF038}"/>
              </a:ext>
            </a:extLst>
          </p:cNvPr>
          <p:cNvGrpSpPr/>
          <p:nvPr/>
        </p:nvGrpSpPr>
        <p:grpSpPr>
          <a:xfrm>
            <a:off x="9435977" y="5021652"/>
            <a:ext cx="550453" cy="497215"/>
            <a:chOff x="2274888" y="2271713"/>
            <a:chExt cx="479425" cy="4048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2" name="Oval 20">
              <a:extLst>
                <a:ext uri="{FF2B5EF4-FFF2-40B4-BE49-F238E27FC236}">
                  <a16:creationId xmlns:a16="http://schemas.microsoft.com/office/drawing/2014/main" id="{DF22FF99-02FB-4852-92FB-B6056BFCBE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489200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23" name="Freeform 21">
              <a:extLst>
                <a:ext uri="{FF2B5EF4-FFF2-40B4-BE49-F238E27FC236}">
                  <a16:creationId xmlns:a16="http://schemas.microsoft.com/office/drawing/2014/main" id="{00441239-F247-49EC-AB93-CB81823507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275" y="2486025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10 w 10"/>
                <a:gd name="T3" fmla="*/ 4 h 10"/>
                <a:gd name="T4" fmla="*/ 10 w 10"/>
                <a:gd name="T5" fmla="*/ 1 h 10"/>
                <a:gd name="T6" fmla="*/ 8 w 10"/>
                <a:gd name="T7" fmla="*/ 0 h 10"/>
                <a:gd name="T8" fmla="*/ 6 w 10"/>
                <a:gd name="T9" fmla="*/ 1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1"/>
                    <a:pt x="10" y="1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24" name="Freeform 22">
              <a:extLst>
                <a:ext uri="{FF2B5EF4-FFF2-40B4-BE49-F238E27FC236}">
                  <a16:creationId xmlns:a16="http://schemas.microsoft.com/office/drawing/2014/main" id="{8A035EDC-300D-4DF5-A9A1-916FFDBC8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950" y="2486025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9 w 10"/>
                <a:gd name="T5" fmla="*/ 1 h 10"/>
                <a:gd name="T6" fmla="*/ 8 w 10"/>
                <a:gd name="T7" fmla="*/ 0 h 10"/>
                <a:gd name="T8" fmla="*/ 6 w 10"/>
                <a:gd name="T9" fmla="*/ 1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25" name="Oval 23">
              <a:extLst>
                <a:ext uri="{FF2B5EF4-FFF2-40B4-BE49-F238E27FC236}">
                  <a16:creationId xmlns:a16="http://schemas.microsoft.com/office/drawing/2014/main" id="{4687603B-745F-4CDA-B1A6-459B4164A5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601913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26" name="Freeform 24">
              <a:extLst>
                <a:ext uri="{FF2B5EF4-FFF2-40B4-BE49-F238E27FC236}">
                  <a16:creationId xmlns:a16="http://schemas.microsoft.com/office/drawing/2014/main" id="{E185478C-2729-4F7E-B74A-850C13094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275" y="2598738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10 w 10"/>
                <a:gd name="T3" fmla="*/ 3 h 10"/>
                <a:gd name="T4" fmla="*/ 10 w 10"/>
                <a:gd name="T5" fmla="*/ 0 h 10"/>
                <a:gd name="T6" fmla="*/ 8 w 10"/>
                <a:gd name="T7" fmla="*/ 0 h 10"/>
                <a:gd name="T8" fmla="*/ 6 w 10"/>
                <a:gd name="T9" fmla="*/ 0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27" name="Freeform 25">
              <a:extLst>
                <a:ext uri="{FF2B5EF4-FFF2-40B4-BE49-F238E27FC236}">
                  <a16:creationId xmlns:a16="http://schemas.microsoft.com/office/drawing/2014/main" id="{43221DBD-B3BB-49C8-A504-0064AE3A6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950" y="2598738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3 h 10"/>
                <a:gd name="T4" fmla="*/ 9 w 10"/>
                <a:gd name="T5" fmla="*/ 0 h 10"/>
                <a:gd name="T6" fmla="*/ 8 w 10"/>
                <a:gd name="T7" fmla="*/ 0 h 10"/>
                <a:gd name="T8" fmla="*/ 6 w 10"/>
                <a:gd name="T9" fmla="*/ 0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28" name="Oval 26">
              <a:extLst>
                <a:ext uri="{FF2B5EF4-FFF2-40B4-BE49-F238E27FC236}">
                  <a16:creationId xmlns:a16="http://schemas.microsoft.com/office/drawing/2014/main" id="{01D969AC-BB02-4F91-8998-966C50B5B6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376488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29" name="Freeform 27">
              <a:extLst>
                <a:ext uri="{FF2B5EF4-FFF2-40B4-BE49-F238E27FC236}">
                  <a16:creationId xmlns:a16="http://schemas.microsoft.com/office/drawing/2014/main" id="{21713325-730C-4A3F-BDA2-285DED4E8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450" y="2373313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10 w 10"/>
                <a:gd name="T5" fmla="*/ 2 h 10"/>
                <a:gd name="T6" fmla="*/ 9 w 10"/>
                <a:gd name="T7" fmla="*/ 1 h 10"/>
                <a:gd name="T8" fmla="*/ 7 w 10"/>
                <a:gd name="T9" fmla="*/ 0 h 10"/>
                <a:gd name="T10" fmla="*/ 6 w 10"/>
                <a:gd name="T11" fmla="*/ 0 h 10"/>
                <a:gd name="T12" fmla="*/ 0 w 10"/>
                <a:gd name="T13" fmla="*/ 6 h 10"/>
                <a:gd name="T14" fmla="*/ 0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30" name="Freeform 28">
              <a:extLst>
                <a:ext uri="{FF2B5EF4-FFF2-40B4-BE49-F238E27FC236}">
                  <a16:creationId xmlns:a16="http://schemas.microsoft.com/office/drawing/2014/main" id="{5088CE54-3083-4E34-A2A9-585FC0EE4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13" y="2373313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10 w 10"/>
                <a:gd name="T5" fmla="*/ 2 h 10"/>
                <a:gd name="T6" fmla="*/ 9 w 10"/>
                <a:gd name="T7" fmla="*/ 1 h 10"/>
                <a:gd name="T8" fmla="*/ 7 w 10"/>
                <a:gd name="T9" fmla="*/ 0 h 10"/>
                <a:gd name="T10" fmla="*/ 6 w 10"/>
                <a:gd name="T11" fmla="*/ 0 h 10"/>
                <a:gd name="T12" fmla="*/ 0 w 10"/>
                <a:gd name="T13" fmla="*/ 6 h 10"/>
                <a:gd name="T14" fmla="*/ 0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2"/>
                    <a:pt x="9" y="1"/>
                    <a:pt x="9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31" name="Freeform 29">
              <a:extLst>
                <a:ext uri="{FF2B5EF4-FFF2-40B4-BE49-F238E27FC236}">
                  <a16:creationId xmlns:a16="http://schemas.microsoft.com/office/drawing/2014/main" id="{BDF6934A-B7F4-4F4C-B415-87F105F4D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4888" y="2271713"/>
              <a:ext cx="479425" cy="404813"/>
            </a:xfrm>
            <a:custGeom>
              <a:avLst/>
              <a:gdLst>
                <a:gd name="T0" fmla="*/ 126 w 128"/>
                <a:gd name="T1" fmla="*/ 17 h 108"/>
                <a:gd name="T2" fmla="*/ 111 w 128"/>
                <a:gd name="T3" fmla="*/ 1 h 108"/>
                <a:gd name="T4" fmla="*/ 110 w 128"/>
                <a:gd name="T5" fmla="*/ 0 h 108"/>
                <a:gd name="T6" fmla="*/ 18 w 128"/>
                <a:gd name="T7" fmla="*/ 0 h 108"/>
                <a:gd name="T8" fmla="*/ 17 w 128"/>
                <a:gd name="T9" fmla="*/ 1 h 108"/>
                <a:gd name="T10" fmla="*/ 2 w 128"/>
                <a:gd name="T11" fmla="*/ 17 h 108"/>
                <a:gd name="T12" fmla="*/ 0 w 128"/>
                <a:gd name="T13" fmla="*/ 21 h 108"/>
                <a:gd name="T14" fmla="*/ 0 w 128"/>
                <a:gd name="T15" fmla="*/ 102 h 108"/>
                <a:gd name="T16" fmla="*/ 6 w 128"/>
                <a:gd name="T17" fmla="*/ 108 h 108"/>
                <a:gd name="T18" fmla="*/ 122 w 128"/>
                <a:gd name="T19" fmla="*/ 108 h 108"/>
                <a:gd name="T20" fmla="*/ 128 w 128"/>
                <a:gd name="T21" fmla="*/ 103 h 108"/>
                <a:gd name="T22" fmla="*/ 128 w 128"/>
                <a:gd name="T23" fmla="*/ 102 h 108"/>
                <a:gd name="T24" fmla="*/ 128 w 128"/>
                <a:gd name="T25" fmla="*/ 21 h 108"/>
                <a:gd name="T26" fmla="*/ 126 w 128"/>
                <a:gd name="T27" fmla="*/ 17 h 108"/>
                <a:gd name="T28" fmla="*/ 10 w 128"/>
                <a:gd name="T29" fmla="*/ 15 h 108"/>
                <a:gd name="T30" fmla="*/ 19 w 128"/>
                <a:gd name="T31" fmla="*/ 4 h 108"/>
                <a:gd name="T32" fmla="*/ 109 w 128"/>
                <a:gd name="T33" fmla="*/ 4 h 108"/>
                <a:gd name="T34" fmla="*/ 118 w 128"/>
                <a:gd name="T35" fmla="*/ 15 h 108"/>
                <a:gd name="T36" fmla="*/ 10 w 128"/>
                <a:gd name="T37" fmla="*/ 15 h 108"/>
                <a:gd name="T38" fmla="*/ 123 w 128"/>
                <a:gd name="T39" fmla="*/ 104 h 108"/>
                <a:gd name="T40" fmla="*/ 5 w 128"/>
                <a:gd name="T41" fmla="*/ 104 h 108"/>
                <a:gd name="T42" fmla="*/ 5 w 128"/>
                <a:gd name="T43" fmla="*/ 79 h 108"/>
                <a:gd name="T44" fmla="*/ 123 w 128"/>
                <a:gd name="T45" fmla="*/ 79 h 108"/>
                <a:gd name="T46" fmla="*/ 123 w 128"/>
                <a:gd name="T47" fmla="*/ 104 h 108"/>
                <a:gd name="T48" fmla="*/ 123 w 128"/>
                <a:gd name="T49" fmla="*/ 74 h 108"/>
                <a:gd name="T50" fmla="*/ 5 w 128"/>
                <a:gd name="T51" fmla="*/ 74 h 108"/>
                <a:gd name="T52" fmla="*/ 5 w 128"/>
                <a:gd name="T53" fmla="*/ 49 h 108"/>
                <a:gd name="T54" fmla="*/ 123 w 128"/>
                <a:gd name="T55" fmla="*/ 49 h 108"/>
                <a:gd name="T56" fmla="*/ 123 w 128"/>
                <a:gd name="T57" fmla="*/ 74 h 108"/>
                <a:gd name="T58" fmla="*/ 123 w 128"/>
                <a:gd name="T59" fmla="*/ 44 h 108"/>
                <a:gd name="T60" fmla="*/ 5 w 128"/>
                <a:gd name="T61" fmla="*/ 44 h 108"/>
                <a:gd name="T62" fmla="*/ 5 w 128"/>
                <a:gd name="T63" fmla="*/ 19 h 108"/>
                <a:gd name="T64" fmla="*/ 123 w 128"/>
                <a:gd name="T65" fmla="*/ 19 h 108"/>
                <a:gd name="T66" fmla="*/ 123 w 128"/>
                <a:gd name="T67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08">
                  <a:moveTo>
                    <a:pt x="126" y="17"/>
                  </a:moveTo>
                  <a:cubicBezTo>
                    <a:pt x="111" y="1"/>
                    <a:pt x="111" y="1"/>
                    <a:pt x="111" y="1"/>
                  </a:cubicBezTo>
                  <a:cubicBezTo>
                    <a:pt x="111" y="0"/>
                    <a:pt x="110" y="0"/>
                    <a:pt x="1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6"/>
                    <a:pt x="3" y="108"/>
                    <a:pt x="6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5" y="108"/>
                    <a:pt x="128" y="106"/>
                    <a:pt x="128" y="103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8" y="19"/>
                    <a:pt x="127" y="18"/>
                    <a:pt x="126" y="17"/>
                  </a:cubicBezTo>
                  <a:close/>
                  <a:moveTo>
                    <a:pt x="10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0" y="15"/>
                    <a:pt x="10" y="15"/>
                    <a:pt x="10" y="15"/>
                  </a:cubicBezTo>
                  <a:close/>
                  <a:moveTo>
                    <a:pt x="123" y="104"/>
                  </a:moveTo>
                  <a:cubicBezTo>
                    <a:pt x="5" y="104"/>
                    <a:pt x="5" y="104"/>
                    <a:pt x="5" y="10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123" y="79"/>
                    <a:pt x="123" y="79"/>
                    <a:pt x="123" y="79"/>
                  </a:cubicBezTo>
                  <a:lnTo>
                    <a:pt x="123" y="104"/>
                  </a:lnTo>
                  <a:close/>
                  <a:moveTo>
                    <a:pt x="123" y="74"/>
                  </a:moveTo>
                  <a:cubicBezTo>
                    <a:pt x="5" y="74"/>
                    <a:pt x="5" y="74"/>
                    <a:pt x="5" y="74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123" y="49"/>
                    <a:pt x="123" y="49"/>
                    <a:pt x="123" y="49"/>
                  </a:cubicBezTo>
                  <a:lnTo>
                    <a:pt x="123" y="74"/>
                  </a:lnTo>
                  <a:close/>
                  <a:moveTo>
                    <a:pt x="123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23" y="19"/>
                    <a:pt x="123" y="19"/>
                    <a:pt x="123" y="19"/>
                  </a:cubicBezTo>
                  <a:lnTo>
                    <a:pt x="123" y="4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2880B5A2-07B6-48B7-8110-AC475D39B0EE}"/>
              </a:ext>
            </a:extLst>
          </p:cNvPr>
          <p:cNvGrpSpPr/>
          <p:nvPr/>
        </p:nvGrpSpPr>
        <p:grpSpPr>
          <a:xfrm>
            <a:off x="7206514" y="5723053"/>
            <a:ext cx="384658" cy="322302"/>
            <a:chOff x="5717916" y="4694932"/>
            <a:chExt cx="589989" cy="480318"/>
          </a:xfrm>
          <a:solidFill>
            <a:srgbClr val="FF0000"/>
          </a:solidFill>
        </p:grpSpPr>
        <p:sp>
          <p:nvSpPr>
            <p:cNvPr id="233" name="流程图: 磁盘 232">
              <a:extLst>
                <a:ext uri="{FF2B5EF4-FFF2-40B4-BE49-F238E27FC236}">
                  <a16:creationId xmlns:a16="http://schemas.microsoft.com/office/drawing/2014/main" id="{D924D784-360B-433D-949C-853CFEA5BDD6}"/>
                </a:ext>
              </a:extLst>
            </p:cNvPr>
            <p:cNvSpPr/>
            <p:nvPr/>
          </p:nvSpPr>
          <p:spPr>
            <a:xfrm>
              <a:off x="5717916" y="4749800"/>
              <a:ext cx="584776" cy="425450"/>
            </a:xfrm>
            <a:prstGeom prst="flowChartMagneticDisk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4" name="流程图: 汇总连接 233">
              <a:extLst>
                <a:ext uri="{FF2B5EF4-FFF2-40B4-BE49-F238E27FC236}">
                  <a16:creationId xmlns:a16="http://schemas.microsoft.com/office/drawing/2014/main" id="{469DC994-E908-47A3-ADBE-303A80A4652A}"/>
                </a:ext>
              </a:extLst>
            </p:cNvPr>
            <p:cNvSpPr/>
            <p:nvPr/>
          </p:nvSpPr>
          <p:spPr>
            <a:xfrm>
              <a:off x="5723128" y="4694932"/>
              <a:ext cx="584777" cy="223478"/>
            </a:xfrm>
            <a:prstGeom prst="flowChartSummingJunction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235" name="文本框 234">
            <a:extLst>
              <a:ext uri="{FF2B5EF4-FFF2-40B4-BE49-F238E27FC236}">
                <a16:creationId xmlns:a16="http://schemas.microsoft.com/office/drawing/2014/main" id="{6C86B273-5DB4-4EAC-B2BD-A28F83502AE6}"/>
              </a:ext>
            </a:extLst>
          </p:cNvPr>
          <p:cNvSpPr txBox="1"/>
          <p:nvPr/>
        </p:nvSpPr>
        <p:spPr>
          <a:xfrm>
            <a:off x="6726364" y="6005432"/>
            <a:ext cx="139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/>
              <a:t>External router</a:t>
            </a:r>
          </a:p>
          <a:p>
            <a:pPr algn="ctr"/>
            <a:r>
              <a:rPr lang="en-US" altLang="zh-CN" sz="1200" b="1" dirty="0"/>
              <a:t>DNAI#1</a:t>
            </a:r>
            <a:endParaRPr lang="zh-CN" altLang="en-US" sz="1200" b="1" dirty="0"/>
          </a:p>
        </p:txBody>
      </p:sp>
      <p:cxnSp>
        <p:nvCxnSpPr>
          <p:cNvPr id="236" name="直接连接符 235">
            <a:extLst>
              <a:ext uri="{FF2B5EF4-FFF2-40B4-BE49-F238E27FC236}">
                <a16:creationId xmlns:a16="http://schemas.microsoft.com/office/drawing/2014/main" id="{0376FD23-660F-48E8-A712-4BC651A23937}"/>
              </a:ext>
            </a:extLst>
          </p:cNvPr>
          <p:cNvCxnSpPr>
            <a:cxnSpLocks/>
            <a:stCxn id="197" idx="3"/>
            <a:endCxn id="234" idx="0"/>
          </p:cNvCxnSpPr>
          <p:nvPr/>
        </p:nvCxnSpPr>
        <p:spPr>
          <a:xfrm>
            <a:off x="7169564" y="5506125"/>
            <a:ext cx="230978" cy="21692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直接连接符 236">
            <a:extLst>
              <a:ext uri="{FF2B5EF4-FFF2-40B4-BE49-F238E27FC236}">
                <a16:creationId xmlns:a16="http://schemas.microsoft.com/office/drawing/2014/main" id="{D0472CB5-28DF-412C-B3F6-9E01F5B34F26}"/>
              </a:ext>
            </a:extLst>
          </p:cNvPr>
          <p:cNvCxnSpPr>
            <a:cxnSpLocks/>
            <a:stCxn id="200" idx="0"/>
            <a:endCxn id="234" idx="0"/>
          </p:cNvCxnSpPr>
          <p:nvPr/>
        </p:nvCxnSpPr>
        <p:spPr>
          <a:xfrm flipH="1">
            <a:off x="7400542" y="5431531"/>
            <a:ext cx="1532231" cy="29152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直接连接符 237">
            <a:extLst>
              <a:ext uri="{FF2B5EF4-FFF2-40B4-BE49-F238E27FC236}">
                <a16:creationId xmlns:a16="http://schemas.microsoft.com/office/drawing/2014/main" id="{4385DB2A-26D6-48B3-8A43-493A1E50AE20}"/>
              </a:ext>
            </a:extLst>
          </p:cNvPr>
          <p:cNvCxnSpPr>
            <a:stCxn id="197" idx="4"/>
            <a:endCxn id="201" idx="3"/>
          </p:cNvCxnSpPr>
          <p:nvPr/>
        </p:nvCxnSpPr>
        <p:spPr>
          <a:xfrm>
            <a:off x="7360193" y="5363383"/>
            <a:ext cx="1441182" cy="64166"/>
          </a:xfrm>
          <a:prstGeom prst="line">
            <a:avLst/>
          </a:prstGeom>
          <a:ln w="63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文本框 238">
            <a:extLst>
              <a:ext uri="{FF2B5EF4-FFF2-40B4-BE49-F238E27FC236}">
                <a16:creationId xmlns:a16="http://schemas.microsoft.com/office/drawing/2014/main" id="{8451B623-99E7-41EA-9EAC-E4120BD92ED5}"/>
              </a:ext>
            </a:extLst>
          </p:cNvPr>
          <p:cNvSpPr txBox="1"/>
          <p:nvPr/>
        </p:nvSpPr>
        <p:spPr>
          <a:xfrm>
            <a:off x="5332685" y="5007779"/>
            <a:ext cx="7283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Network adapter</a:t>
            </a:r>
            <a:endParaRPr lang="zh-CN" altLang="en-US" sz="1100" b="1" dirty="0"/>
          </a:p>
        </p:txBody>
      </p: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1CE60E4E-ADFC-4F66-8EDB-44A23483C1E2}"/>
              </a:ext>
            </a:extLst>
          </p:cNvPr>
          <p:cNvSpPr/>
          <p:nvPr/>
        </p:nvSpPr>
        <p:spPr>
          <a:xfrm>
            <a:off x="3398266" y="5110303"/>
            <a:ext cx="3873500" cy="905121"/>
          </a:xfrm>
          <a:custGeom>
            <a:avLst/>
            <a:gdLst>
              <a:gd name="connsiteX0" fmla="*/ 0 w 3873500"/>
              <a:gd name="connsiteY0" fmla="*/ 76409 h 905121"/>
              <a:gd name="connsiteX1" fmla="*/ 1181100 w 3873500"/>
              <a:gd name="connsiteY1" fmla="*/ 70059 h 905121"/>
              <a:gd name="connsiteX2" fmla="*/ 2724150 w 3873500"/>
              <a:gd name="connsiteY2" fmla="*/ 819359 h 905121"/>
              <a:gd name="connsiteX3" fmla="*/ 3873500 w 3873500"/>
              <a:gd name="connsiteY3" fmla="*/ 857459 h 90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500" h="905121">
                <a:moveTo>
                  <a:pt x="0" y="76409"/>
                </a:moveTo>
                <a:cubicBezTo>
                  <a:pt x="363537" y="11321"/>
                  <a:pt x="727075" y="-53766"/>
                  <a:pt x="1181100" y="70059"/>
                </a:cubicBezTo>
                <a:cubicBezTo>
                  <a:pt x="1635125" y="193884"/>
                  <a:pt x="2275417" y="688126"/>
                  <a:pt x="2724150" y="819359"/>
                </a:cubicBezTo>
                <a:cubicBezTo>
                  <a:pt x="3172883" y="950592"/>
                  <a:pt x="3523191" y="904025"/>
                  <a:pt x="3873500" y="85745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文本框 240">
            <a:extLst>
              <a:ext uri="{FF2B5EF4-FFF2-40B4-BE49-F238E27FC236}">
                <a16:creationId xmlns:a16="http://schemas.microsoft.com/office/drawing/2014/main" id="{F5A4CC08-EAE3-4732-9C4E-6080D5A10C2D}"/>
              </a:ext>
            </a:extLst>
          </p:cNvPr>
          <p:cNvSpPr txBox="1"/>
          <p:nvPr/>
        </p:nvSpPr>
        <p:spPr>
          <a:xfrm>
            <a:off x="8756067" y="4421211"/>
            <a:ext cx="626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UPF#2</a:t>
            </a:r>
            <a:endParaRPr lang="zh-CN" altLang="en-US" sz="1100" b="1" dirty="0"/>
          </a:p>
        </p:txBody>
      </p:sp>
      <p:sp>
        <p:nvSpPr>
          <p:cNvPr id="242" name="任意多边形: 形状 241">
            <a:extLst>
              <a:ext uri="{FF2B5EF4-FFF2-40B4-BE49-F238E27FC236}">
                <a16:creationId xmlns:a16="http://schemas.microsoft.com/office/drawing/2014/main" id="{18E679A6-C191-4705-9234-AE8650FDC9CB}"/>
              </a:ext>
            </a:extLst>
          </p:cNvPr>
          <p:cNvSpPr/>
          <p:nvPr/>
        </p:nvSpPr>
        <p:spPr>
          <a:xfrm>
            <a:off x="6275396" y="4747794"/>
            <a:ext cx="974185" cy="1229360"/>
          </a:xfrm>
          <a:custGeom>
            <a:avLst/>
            <a:gdLst>
              <a:gd name="connsiteX0" fmla="*/ 1127760 w 1127760"/>
              <a:gd name="connsiteY0" fmla="*/ 1229360 h 1229360"/>
              <a:gd name="connsiteX1" fmla="*/ 182880 w 1127760"/>
              <a:gd name="connsiteY1" fmla="*/ 594360 h 1229360"/>
              <a:gd name="connsiteX2" fmla="*/ 533400 w 1127760"/>
              <a:gd name="connsiteY2" fmla="*/ 167640 h 1229360"/>
              <a:gd name="connsiteX3" fmla="*/ 0 w 1127760"/>
              <a:gd name="connsiteY3" fmla="*/ 0 h 122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1229360">
                <a:moveTo>
                  <a:pt x="1127760" y="1229360"/>
                </a:moveTo>
                <a:cubicBezTo>
                  <a:pt x="704850" y="1000336"/>
                  <a:pt x="281940" y="771313"/>
                  <a:pt x="182880" y="594360"/>
                </a:cubicBezTo>
                <a:cubicBezTo>
                  <a:pt x="83820" y="417407"/>
                  <a:pt x="563880" y="266700"/>
                  <a:pt x="533400" y="167640"/>
                </a:cubicBezTo>
                <a:cubicBezTo>
                  <a:pt x="502920" y="68580"/>
                  <a:pt x="251460" y="34290"/>
                  <a:pt x="0" y="0"/>
                </a:cubicBez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文本框 242">
            <a:extLst>
              <a:ext uri="{FF2B5EF4-FFF2-40B4-BE49-F238E27FC236}">
                <a16:creationId xmlns:a16="http://schemas.microsoft.com/office/drawing/2014/main" id="{12142D31-3304-4B39-8315-54BB999B463D}"/>
              </a:ext>
            </a:extLst>
          </p:cNvPr>
          <p:cNvSpPr txBox="1"/>
          <p:nvPr/>
        </p:nvSpPr>
        <p:spPr>
          <a:xfrm>
            <a:off x="5707477" y="4470454"/>
            <a:ext cx="7117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APP </a:t>
            </a:r>
          </a:p>
          <a:p>
            <a:pPr algn="ctr"/>
            <a:r>
              <a:rPr lang="en-US" altLang="zh-CN" sz="1100" b="1" dirty="0"/>
              <a:t>Server#1</a:t>
            </a:r>
            <a:endParaRPr lang="zh-CN" altLang="en-US" sz="1100" b="1" dirty="0"/>
          </a:p>
        </p:txBody>
      </p:sp>
      <p:sp>
        <p:nvSpPr>
          <p:cNvPr id="244" name="任意多边形: 形状 243">
            <a:extLst>
              <a:ext uri="{FF2B5EF4-FFF2-40B4-BE49-F238E27FC236}">
                <a16:creationId xmlns:a16="http://schemas.microsoft.com/office/drawing/2014/main" id="{43D30BCD-F460-491F-8898-7BFB1B640252}"/>
              </a:ext>
            </a:extLst>
          </p:cNvPr>
          <p:cNvSpPr/>
          <p:nvPr/>
        </p:nvSpPr>
        <p:spPr>
          <a:xfrm>
            <a:off x="6681902" y="4818920"/>
            <a:ext cx="3212583" cy="1036320"/>
          </a:xfrm>
          <a:custGeom>
            <a:avLst/>
            <a:gdLst>
              <a:gd name="connsiteX0" fmla="*/ 621106 w 3212583"/>
              <a:gd name="connsiteY0" fmla="*/ 1036320 h 1036320"/>
              <a:gd name="connsiteX1" fmla="*/ 23698 w 3212583"/>
              <a:gd name="connsiteY1" fmla="*/ 481584 h 1036320"/>
              <a:gd name="connsiteX2" fmla="*/ 163906 w 3212583"/>
              <a:gd name="connsiteY2" fmla="*/ 115824 h 1036320"/>
              <a:gd name="connsiteX3" fmla="*/ 578434 w 3212583"/>
              <a:gd name="connsiteY3" fmla="*/ 542544 h 1036320"/>
              <a:gd name="connsiteX4" fmla="*/ 2273122 w 3212583"/>
              <a:gd name="connsiteY4" fmla="*/ 664464 h 1036320"/>
              <a:gd name="connsiteX5" fmla="*/ 3083890 w 3212583"/>
              <a:gd name="connsiteY5" fmla="*/ 438912 h 1036320"/>
              <a:gd name="connsiteX6" fmla="*/ 3199714 w 3212583"/>
              <a:gd name="connsiteY6" fmla="*/ 0 h 103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2583" h="1036320">
                <a:moveTo>
                  <a:pt x="621106" y="1036320"/>
                </a:moveTo>
                <a:cubicBezTo>
                  <a:pt x="360502" y="835660"/>
                  <a:pt x="99898" y="635000"/>
                  <a:pt x="23698" y="481584"/>
                </a:cubicBezTo>
                <a:cubicBezTo>
                  <a:pt x="-52502" y="328168"/>
                  <a:pt x="71450" y="105664"/>
                  <a:pt x="163906" y="115824"/>
                </a:cubicBezTo>
                <a:cubicBezTo>
                  <a:pt x="256362" y="125984"/>
                  <a:pt x="226898" y="451104"/>
                  <a:pt x="578434" y="542544"/>
                </a:cubicBezTo>
                <a:cubicBezTo>
                  <a:pt x="929970" y="633984"/>
                  <a:pt x="1855546" y="681736"/>
                  <a:pt x="2273122" y="664464"/>
                </a:cubicBezTo>
                <a:cubicBezTo>
                  <a:pt x="2690698" y="647192"/>
                  <a:pt x="2929458" y="549656"/>
                  <a:pt x="3083890" y="438912"/>
                </a:cubicBezTo>
                <a:cubicBezTo>
                  <a:pt x="3238322" y="328168"/>
                  <a:pt x="3219018" y="164084"/>
                  <a:pt x="3199714" y="0"/>
                </a:cubicBezTo>
              </a:path>
            </a:pathLst>
          </a:cu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5" name="直接连接符 244">
            <a:extLst>
              <a:ext uri="{FF2B5EF4-FFF2-40B4-BE49-F238E27FC236}">
                <a16:creationId xmlns:a16="http://schemas.microsoft.com/office/drawing/2014/main" id="{D728A3D0-1ED3-4E92-9055-DC6CA1B49C2A}"/>
              </a:ext>
            </a:extLst>
          </p:cNvPr>
          <p:cNvCxnSpPr>
            <a:cxnSpLocks/>
          </p:cNvCxnSpPr>
          <p:nvPr/>
        </p:nvCxnSpPr>
        <p:spPr>
          <a:xfrm>
            <a:off x="4550679" y="3611567"/>
            <a:ext cx="0" cy="8613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>
            <a:extLst>
              <a:ext uri="{FF2B5EF4-FFF2-40B4-BE49-F238E27FC236}">
                <a16:creationId xmlns:a16="http://schemas.microsoft.com/office/drawing/2014/main" id="{55446795-CB7C-46BA-80B0-88AAB1FE1BAC}"/>
              </a:ext>
            </a:extLst>
          </p:cNvPr>
          <p:cNvCxnSpPr>
            <a:cxnSpLocks/>
          </p:cNvCxnSpPr>
          <p:nvPr/>
        </p:nvCxnSpPr>
        <p:spPr>
          <a:xfrm>
            <a:off x="6737800" y="3493823"/>
            <a:ext cx="0" cy="8613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直接连接符 246">
            <a:extLst>
              <a:ext uri="{FF2B5EF4-FFF2-40B4-BE49-F238E27FC236}">
                <a16:creationId xmlns:a16="http://schemas.microsoft.com/office/drawing/2014/main" id="{64EB8FCE-6F5B-4739-965F-E63771A9A3DB}"/>
              </a:ext>
            </a:extLst>
          </p:cNvPr>
          <p:cNvCxnSpPr>
            <a:cxnSpLocks/>
          </p:cNvCxnSpPr>
          <p:nvPr/>
        </p:nvCxnSpPr>
        <p:spPr>
          <a:xfrm>
            <a:off x="9753187" y="3493823"/>
            <a:ext cx="0" cy="8613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直接箭头连接符 247">
            <a:extLst>
              <a:ext uri="{FF2B5EF4-FFF2-40B4-BE49-F238E27FC236}">
                <a16:creationId xmlns:a16="http://schemas.microsoft.com/office/drawing/2014/main" id="{04837A6B-D19B-43AC-9E2C-2FB590B5E49C}"/>
              </a:ext>
            </a:extLst>
          </p:cNvPr>
          <p:cNvCxnSpPr>
            <a:cxnSpLocks/>
          </p:cNvCxnSpPr>
          <p:nvPr/>
        </p:nvCxnSpPr>
        <p:spPr>
          <a:xfrm>
            <a:off x="4527807" y="4283731"/>
            <a:ext cx="2198557" cy="0"/>
          </a:xfrm>
          <a:prstGeom prst="straightConnector1">
            <a:avLst/>
          </a:prstGeom>
          <a:ln w="1905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直接箭头连接符 248">
            <a:extLst>
              <a:ext uri="{FF2B5EF4-FFF2-40B4-BE49-F238E27FC236}">
                <a16:creationId xmlns:a16="http://schemas.microsoft.com/office/drawing/2014/main" id="{BC69C2D3-4134-4F23-9A4F-3C57C9A21319}"/>
              </a:ext>
            </a:extLst>
          </p:cNvPr>
          <p:cNvCxnSpPr>
            <a:cxnSpLocks/>
          </p:cNvCxnSpPr>
          <p:nvPr/>
        </p:nvCxnSpPr>
        <p:spPr>
          <a:xfrm flipV="1">
            <a:off x="4539243" y="3892626"/>
            <a:ext cx="5213944" cy="1"/>
          </a:xfrm>
          <a:prstGeom prst="straightConnector1">
            <a:avLst/>
          </a:prstGeom>
          <a:ln w="190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文本框 249">
            <a:extLst>
              <a:ext uri="{FF2B5EF4-FFF2-40B4-BE49-F238E27FC236}">
                <a16:creationId xmlns:a16="http://schemas.microsoft.com/office/drawing/2014/main" id="{34A08C0B-461E-4168-89AF-3E8303BCDD12}"/>
              </a:ext>
            </a:extLst>
          </p:cNvPr>
          <p:cNvSpPr txBox="1"/>
          <p:nvPr/>
        </p:nvSpPr>
        <p:spPr>
          <a:xfrm>
            <a:off x="5561266" y="3534150"/>
            <a:ext cx="2402444" cy="2616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solidFill>
                  <a:srgbClr val="00B050"/>
                </a:solidFill>
              </a:rPr>
              <a:t>RAN –UPF#1– APP server#2</a:t>
            </a:r>
            <a:endParaRPr lang="zh-CN" altLang="en-US" sz="105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701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844F2985-8FAD-4595-B2C3-A540952C68CF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Potential way forward</a:t>
            </a:r>
            <a:endParaRPr lang="zh-CN" altLang="en-US" sz="2800" dirty="0"/>
          </a:p>
        </p:txBody>
      </p:sp>
      <p:sp>
        <p:nvSpPr>
          <p:cNvPr id="27" name="TextBox 112">
            <a:extLst>
              <a:ext uri="{FF2B5EF4-FFF2-40B4-BE49-F238E27FC236}">
                <a16:creationId xmlns:a16="http://schemas.microsoft.com/office/drawing/2014/main" id="{8F8DB59A-18D3-40F6-94C3-3C0E1B3B1C18}"/>
              </a:ext>
            </a:extLst>
          </p:cNvPr>
          <p:cNvSpPr txBox="1"/>
          <p:nvPr/>
        </p:nvSpPr>
        <p:spPr>
          <a:xfrm>
            <a:off x="240022" y="1307430"/>
            <a:ext cx="112346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2000" b="1" dirty="0"/>
              <a:t>Need to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provide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a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mechanism to ensure the co-deployed UPF and APP server could be selected to further shorten the N6 delay </a:t>
            </a: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9ACFBBB9-5FD0-4D7C-9A40-04832F58B232}"/>
              </a:ext>
            </a:extLst>
          </p:cNvPr>
          <p:cNvSpPr/>
          <p:nvPr/>
        </p:nvSpPr>
        <p:spPr>
          <a:xfrm>
            <a:off x="5168557" y="3606774"/>
            <a:ext cx="5781598" cy="183807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1" name="立方体 80">
            <a:extLst>
              <a:ext uri="{FF2B5EF4-FFF2-40B4-BE49-F238E27FC236}">
                <a16:creationId xmlns:a16="http://schemas.microsoft.com/office/drawing/2014/main" id="{EC836A85-82A9-4AD6-9FED-51E49DEC6FD7}"/>
              </a:ext>
            </a:extLst>
          </p:cNvPr>
          <p:cNvSpPr/>
          <p:nvPr/>
        </p:nvSpPr>
        <p:spPr>
          <a:xfrm>
            <a:off x="9431681" y="3905641"/>
            <a:ext cx="681694" cy="447334"/>
          </a:xfrm>
          <a:prstGeom prst="cube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82" name="组合 1044">
            <a:extLst>
              <a:ext uri="{FF2B5EF4-FFF2-40B4-BE49-F238E27FC236}">
                <a16:creationId xmlns:a16="http://schemas.microsoft.com/office/drawing/2014/main" id="{9D06BB8C-F476-4721-9452-5099BFFB68C5}"/>
              </a:ext>
            </a:extLst>
          </p:cNvPr>
          <p:cNvGrpSpPr>
            <a:grpSpLocks/>
          </p:cNvGrpSpPr>
          <p:nvPr/>
        </p:nvGrpSpPr>
        <p:grpSpPr bwMode="auto">
          <a:xfrm>
            <a:off x="4309974" y="4243827"/>
            <a:ext cx="389359" cy="586157"/>
            <a:chOff x="-972770" y="4285183"/>
            <a:chExt cx="622300" cy="817563"/>
          </a:xfrm>
        </p:grpSpPr>
        <p:sp>
          <p:nvSpPr>
            <p:cNvPr id="83" name="AutoShape 4">
              <a:extLst>
                <a:ext uri="{FF2B5EF4-FFF2-40B4-BE49-F238E27FC236}">
                  <a16:creationId xmlns:a16="http://schemas.microsoft.com/office/drawing/2014/main" id="{CD34BCD8-E877-4325-9B52-6E62DF230656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-972770" y="4293120"/>
              <a:ext cx="619125" cy="809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84" name="Freeform 6">
              <a:extLst>
                <a:ext uri="{FF2B5EF4-FFF2-40B4-BE49-F238E27FC236}">
                  <a16:creationId xmlns:a16="http://schemas.microsoft.com/office/drawing/2014/main" id="{E650BF57-A6B3-4475-B391-15EF4A8F0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4795" y="4686820"/>
              <a:ext cx="3175" cy="1588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85" name="Freeform 7">
              <a:extLst>
                <a:ext uri="{FF2B5EF4-FFF2-40B4-BE49-F238E27FC236}">
                  <a16:creationId xmlns:a16="http://schemas.microsoft.com/office/drawing/2014/main" id="{08835767-A47E-473F-A84A-29886C2CF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4795" y="4686820"/>
              <a:ext cx="3175" cy="1588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86" name="Freeform 8">
              <a:extLst>
                <a:ext uri="{FF2B5EF4-FFF2-40B4-BE49-F238E27FC236}">
                  <a16:creationId xmlns:a16="http://schemas.microsoft.com/office/drawing/2014/main" id="{39FE8ED1-61A7-4B63-A874-F1FC3417B8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26720" y="4637608"/>
              <a:ext cx="330200" cy="465138"/>
            </a:xfrm>
            <a:custGeom>
              <a:avLst/>
              <a:gdLst>
                <a:gd name="T0" fmla="*/ 2147483647 w 88"/>
                <a:gd name="T1" fmla="*/ 2147483647 h 124"/>
                <a:gd name="T2" fmla="*/ 2147483647 w 88"/>
                <a:gd name="T3" fmla="*/ 2147483647 h 124"/>
                <a:gd name="T4" fmla="*/ 2147483647 w 88"/>
                <a:gd name="T5" fmla="*/ 2147483647 h 124"/>
                <a:gd name="T6" fmla="*/ 2147483647 w 88"/>
                <a:gd name="T7" fmla="*/ 2147483647 h 124"/>
                <a:gd name="T8" fmla="*/ 2147483647 w 88"/>
                <a:gd name="T9" fmla="*/ 0 h 124"/>
                <a:gd name="T10" fmla="*/ 2147483647 w 88"/>
                <a:gd name="T11" fmla="*/ 0 h 124"/>
                <a:gd name="T12" fmla="*/ 2147483647 w 88"/>
                <a:gd name="T13" fmla="*/ 0 h 124"/>
                <a:gd name="T14" fmla="*/ 2147483647 w 88"/>
                <a:gd name="T15" fmla="*/ 2147483647 h 124"/>
                <a:gd name="T16" fmla="*/ 2147483647 w 88"/>
                <a:gd name="T17" fmla="*/ 2147483647 h 124"/>
                <a:gd name="T18" fmla="*/ 0 w 88"/>
                <a:gd name="T19" fmla="*/ 2147483647 h 124"/>
                <a:gd name="T20" fmla="*/ 2147483647 w 88"/>
                <a:gd name="T21" fmla="*/ 2147483647 h 124"/>
                <a:gd name="T22" fmla="*/ 2147483647 w 88"/>
                <a:gd name="T23" fmla="*/ 2147483647 h 124"/>
                <a:gd name="T24" fmla="*/ 2147483647 w 88"/>
                <a:gd name="T25" fmla="*/ 2147483647 h 124"/>
                <a:gd name="T26" fmla="*/ 2147483647 w 88"/>
                <a:gd name="T27" fmla="*/ 2147483647 h 124"/>
                <a:gd name="T28" fmla="*/ 2147483647 w 88"/>
                <a:gd name="T29" fmla="*/ 2147483647 h 124"/>
                <a:gd name="T30" fmla="*/ 2147483647 w 88"/>
                <a:gd name="T31" fmla="*/ 2147483647 h 124"/>
                <a:gd name="T32" fmla="*/ 2147483647 w 88"/>
                <a:gd name="T33" fmla="*/ 2147483647 h 124"/>
                <a:gd name="T34" fmla="*/ 2147483647 w 88"/>
                <a:gd name="T35" fmla="*/ 2147483647 h 124"/>
                <a:gd name="T36" fmla="*/ 2147483647 w 88"/>
                <a:gd name="T37" fmla="*/ 2147483647 h 124"/>
                <a:gd name="T38" fmla="*/ 2147483647 w 88"/>
                <a:gd name="T39" fmla="*/ 2147483647 h 124"/>
                <a:gd name="T40" fmla="*/ 2147483647 w 88"/>
                <a:gd name="T41" fmla="*/ 2147483647 h 124"/>
                <a:gd name="T42" fmla="*/ 2147483647 w 88"/>
                <a:gd name="T43" fmla="*/ 2147483647 h 124"/>
                <a:gd name="T44" fmla="*/ 2147483647 w 88"/>
                <a:gd name="T45" fmla="*/ 2147483647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124"/>
                <a:gd name="T71" fmla="*/ 88 w 88"/>
                <a:gd name="T72" fmla="*/ 124 h 1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124">
                  <a:moveTo>
                    <a:pt x="69" y="124"/>
                  </a:moveTo>
                  <a:cubicBezTo>
                    <a:pt x="88" y="124"/>
                    <a:pt x="88" y="124"/>
                    <a:pt x="88" y="124"/>
                  </a:cubicBezTo>
                  <a:cubicBezTo>
                    <a:pt x="87" y="123"/>
                    <a:pt x="87" y="121"/>
                    <a:pt x="87" y="12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2"/>
                    <a:pt x="47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7" y="2"/>
                    <a:pt x="36" y="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21"/>
                    <a:pt x="0" y="123"/>
                    <a:pt x="0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64" y="107"/>
                    <a:pt x="64" y="107"/>
                    <a:pt x="64" y="107"/>
                  </a:cubicBezTo>
                  <a:lnTo>
                    <a:pt x="69" y="124"/>
                  </a:lnTo>
                  <a:close/>
                  <a:moveTo>
                    <a:pt x="48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4" y="40"/>
                    <a:pt x="44" y="40"/>
                    <a:pt x="44" y="40"/>
                  </a:cubicBezTo>
                  <a:lnTo>
                    <a:pt x="48" y="55"/>
                  </a:lnTo>
                  <a:close/>
                  <a:moveTo>
                    <a:pt x="29" y="89"/>
                  </a:moveTo>
                  <a:cubicBezTo>
                    <a:pt x="33" y="73"/>
                    <a:pt x="33" y="73"/>
                    <a:pt x="3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29" y="89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87" name="Freeform 9">
              <a:extLst>
                <a:ext uri="{FF2B5EF4-FFF2-40B4-BE49-F238E27FC236}">
                  <a16:creationId xmlns:a16="http://schemas.microsoft.com/office/drawing/2014/main" id="{4A44DB4D-7E55-4BCC-A537-8ECC90259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2245" y="4372495"/>
              <a:ext cx="115888" cy="295275"/>
            </a:xfrm>
            <a:custGeom>
              <a:avLst/>
              <a:gdLst>
                <a:gd name="T0" fmla="*/ 2147483647 w 31"/>
                <a:gd name="T1" fmla="*/ 2147483647 h 79"/>
                <a:gd name="T2" fmla="*/ 2147483647 w 31"/>
                <a:gd name="T3" fmla="*/ 2147483647 h 79"/>
                <a:gd name="T4" fmla="*/ 2147483647 w 31"/>
                <a:gd name="T5" fmla="*/ 2147483647 h 79"/>
                <a:gd name="T6" fmla="*/ 2147483647 w 31"/>
                <a:gd name="T7" fmla="*/ 2147483647 h 79"/>
                <a:gd name="T8" fmla="*/ 2147483647 w 31"/>
                <a:gd name="T9" fmla="*/ 2147483647 h 79"/>
                <a:gd name="T10" fmla="*/ 2147483647 w 31"/>
                <a:gd name="T11" fmla="*/ 2147483647 h 79"/>
                <a:gd name="T12" fmla="*/ 2147483647 w 31"/>
                <a:gd name="T13" fmla="*/ 2147483647 h 79"/>
                <a:gd name="T14" fmla="*/ 2147483647 w 31"/>
                <a:gd name="T15" fmla="*/ 2147483647 h 79"/>
                <a:gd name="T16" fmla="*/ 2147483647 w 31"/>
                <a:gd name="T17" fmla="*/ 2147483647 h 79"/>
                <a:gd name="T18" fmla="*/ 2147483647 w 31"/>
                <a:gd name="T19" fmla="*/ 2147483647 h 79"/>
                <a:gd name="T20" fmla="*/ 2147483647 w 31"/>
                <a:gd name="T21" fmla="*/ 2147483647 h 79"/>
                <a:gd name="T22" fmla="*/ 2147483647 w 31"/>
                <a:gd name="T23" fmla="*/ 2147483647 h 79"/>
                <a:gd name="T24" fmla="*/ 2147483647 w 31"/>
                <a:gd name="T25" fmla="*/ 2147483647 h 79"/>
                <a:gd name="T26" fmla="*/ 2147483647 w 31"/>
                <a:gd name="T27" fmla="*/ 2147483647 h 79"/>
                <a:gd name="T28" fmla="*/ 2147483647 w 31"/>
                <a:gd name="T29" fmla="*/ 2147483647 h 79"/>
                <a:gd name="T30" fmla="*/ 2147483647 w 31"/>
                <a:gd name="T31" fmla="*/ 2147483647 h 79"/>
                <a:gd name="T32" fmla="*/ 2147483647 w 31"/>
                <a:gd name="T33" fmla="*/ 2147483647 h 79"/>
                <a:gd name="T34" fmla="*/ 2147483647 w 31"/>
                <a:gd name="T35" fmla="*/ 2147483647 h 79"/>
                <a:gd name="T36" fmla="*/ 2147483647 w 31"/>
                <a:gd name="T37" fmla="*/ 2147483647 h 79"/>
                <a:gd name="T38" fmla="*/ 2147483647 w 31"/>
                <a:gd name="T39" fmla="*/ 2147483647 h 79"/>
                <a:gd name="T40" fmla="*/ 2147483647 w 31"/>
                <a:gd name="T41" fmla="*/ 2147483647 h 79"/>
                <a:gd name="T42" fmla="*/ 2147483647 w 31"/>
                <a:gd name="T43" fmla="*/ 2147483647 h 79"/>
                <a:gd name="T44" fmla="*/ 2147483647 w 31"/>
                <a:gd name="T45" fmla="*/ 2147483647 h 79"/>
                <a:gd name="T46" fmla="*/ 2147483647 w 31"/>
                <a:gd name="T47" fmla="*/ 2147483647 h 7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"/>
                <a:gd name="T73" fmla="*/ 0 h 79"/>
                <a:gd name="T74" fmla="*/ 31 w 31"/>
                <a:gd name="T75" fmla="*/ 79 h 7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" h="79">
                  <a:moveTo>
                    <a:pt x="6" y="78"/>
                  </a:moveTo>
                  <a:cubicBezTo>
                    <a:pt x="3" y="75"/>
                    <a:pt x="2" y="70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3" y="56"/>
                    <a:pt x="15" y="47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26"/>
                    <a:pt x="4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31" y="16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51"/>
                    <a:pt x="27" y="64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8"/>
                    <a:pt x="14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9" y="79"/>
                    <a:pt x="8" y="79"/>
                    <a:pt x="6" y="78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88" name="Freeform 10">
              <a:extLst>
                <a:ext uri="{FF2B5EF4-FFF2-40B4-BE49-F238E27FC236}">
                  <a16:creationId xmlns:a16="http://schemas.microsoft.com/office/drawing/2014/main" id="{B0CE1691-FD48-413A-A859-83EE93104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7633" y="4285183"/>
              <a:ext cx="157163" cy="461963"/>
            </a:xfrm>
            <a:custGeom>
              <a:avLst/>
              <a:gdLst>
                <a:gd name="T0" fmla="*/ 2147483647 w 42"/>
                <a:gd name="T1" fmla="*/ 2147483647 h 123"/>
                <a:gd name="T2" fmla="*/ 2147483647 w 42"/>
                <a:gd name="T3" fmla="*/ 2147483647 h 123"/>
                <a:gd name="T4" fmla="*/ 2147483647 w 42"/>
                <a:gd name="T5" fmla="*/ 2147483647 h 123"/>
                <a:gd name="T6" fmla="*/ 2147483647 w 42"/>
                <a:gd name="T7" fmla="*/ 2147483647 h 123"/>
                <a:gd name="T8" fmla="*/ 2147483647 w 42"/>
                <a:gd name="T9" fmla="*/ 2147483647 h 123"/>
                <a:gd name="T10" fmla="*/ 2147483647 w 42"/>
                <a:gd name="T11" fmla="*/ 2147483647 h 123"/>
                <a:gd name="T12" fmla="*/ 2147483647 w 42"/>
                <a:gd name="T13" fmla="*/ 2147483647 h 123"/>
                <a:gd name="T14" fmla="*/ 2147483647 w 42"/>
                <a:gd name="T15" fmla="*/ 2147483647 h 123"/>
                <a:gd name="T16" fmla="*/ 2147483647 w 42"/>
                <a:gd name="T17" fmla="*/ 2147483647 h 123"/>
                <a:gd name="T18" fmla="*/ 2147483647 w 42"/>
                <a:gd name="T19" fmla="*/ 2147483647 h 123"/>
                <a:gd name="T20" fmla="*/ 2147483647 w 42"/>
                <a:gd name="T21" fmla="*/ 2147483647 h 123"/>
                <a:gd name="T22" fmla="*/ 2147483647 w 42"/>
                <a:gd name="T23" fmla="*/ 2147483647 h 123"/>
                <a:gd name="T24" fmla="*/ 2147483647 w 42"/>
                <a:gd name="T25" fmla="*/ 2147483647 h 123"/>
                <a:gd name="T26" fmla="*/ 2147483647 w 42"/>
                <a:gd name="T27" fmla="*/ 2147483647 h 123"/>
                <a:gd name="T28" fmla="*/ 2147483647 w 42"/>
                <a:gd name="T29" fmla="*/ 2147483647 h 123"/>
                <a:gd name="T30" fmla="*/ 2147483647 w 42"/>
                <a:gd name="T31" fmla="*/ 2147483647 h 123"/>
                <a:gd name="T32" fmla="*/ 2147483647 w 42"/>
                <a:gd name="T33" fmla="*/ 2147483647 h 123"/>
                <a:gd name="T34" fmla="*/ 2147483647 w 42"/>
                <a:gd name="T35" fmla="*/ 2147483647 h 123"/>
                <a:gd name="T36" fmla="*/ 2147483647 w 42"/>
                <a:gd name="T37" fmla="*/ 2147483647 h 123"/>
                <a:gd name="T38" fmla="*/ 2147483647 w 42"/>
                <a:gd name="T39" fmla="*/ 2147483647 h 123"/>
                <a:gd name="T40" fmla="*/ 2147483647 w 42"/>
                <a:gd name="T41" fmla="*/ 2147483647 h 1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2"/>
                <a:gd name="T64" fmla="*/ 0 h 123"/>
                <a:gd name="T65" fmla="*/ 42 w 42"/>
                <a:gd name="T66" fmla="*/ 123 h 1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2" h="123">
                  <a:moveTo>
                    <a:pt x="10" y="121"/>
                  </a:moveTo>
                  <a:cubicBezTo>
                    <a:pt x="7" y="119"/>
                    <a:pt x="6" y="114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22" y="92"/>
                    <a:pt x="26" y="77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38"/>
                    <a:pt x="9" y="1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2"/>
                    <a:pt x="0" y="7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41" y="26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80"/>
                    <a:pt x="36" y="10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9" y="122"/>
                    <a:pt x="17" y="123"/>
                    <a:pt x="15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3" y="123"/>
                    <a:pt x="11" y="122"/>
                    <a:pt x="10" y="121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91" name="Freeform 11">
              <a:extLst>
                <a:ext uri="{FF2B5EF4-FFF2-40B4-BE49-F238E27FC236}">
                  <a16:creationId xmlns:a16="http://schemas.microsoft.com/office/drawing/2014/main" id="{D723DA20-6FB0-4A12-8982-40231BFD4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0058" y="4372495"/>
              <a:ext cx="120650" cy="295275"/>
            </a:xfrm>
            <a:custGeom>
              <a:avLst/>
              <a:gdLst>
                <a:gd name="T0" fmla="*/ 2147483647 w 32"/>
                <a:gd name="T1" fmla="*/ 2147483647 h 79"/>
                <a:gd name="T2" fmla="*/ 0 w 32"/>
                <a:gd name="T3" fmla="*/ 2147483647 h 79"/>
                <a:gd name="T4" fmla="*/ 0 w 32"/>
                <a:gd name="T5" fmla="*/ 2147483647 h 79"/>
                <a:gd name="T6" fmla="*/ 0 w 32"/>
                <a:gd name="T7" fmla="*/ 2147483647 h 79"/>
                <a:gd name="T8" fmla="*/ 0 w 32"/>
                <a:gd name="T9" fmla="*/ 2147483647 h 79"/>
                <a:gd name="T10" fmla="*/ 2147483647 w 32"/>
                <a:gd name="T11" fmla="*/ 2147483647 h 79"/>
                <a:gd name="T12" fmla="*/ 2147483647 w 32"/>
                <a:gd name="T13" fmla="*/ 2147483647 h 79"/>
                <a:gd name="T14" fmla="*/ 2147483647 w 32"/>
                <a:gd name="T15" fmla="*/ 2147483647 h 79"/>
                <a:gd name="T16" fmla="*/ 2147483647 w 32"/>
                <a:gd name="T17" fmla="*/ 2147483647 h 79"/>
                <a:gd name="T18" fmla="*/ 2147483647 w 32"/>
                <a:gd name="T19" fmla="*/ 2147483647 h 79"/>
                <a:gd name="T20" fmla="*/ 2147483647 w 32"/>
                <a:gd name="T21" fmla="*/ 2147483647 h 79"/>
                <a:gd name="T22" fmla="*/ 2147483647 w 32"/>
                <a:gd name="T23" fmla="*/ 2147483647 h 79"/>
                <a:gd name="T24" fmla="*/ 2147483647 w 32"/>
                <a:gd name="T25" fmla="*/ 2147483647 h 79"/>
                <a:gd name="T26" fmla="*/ 2147483647 w 32"/>
                <a:gd name="T27" fmla="*/ 2147483647 h 79"/>
                <a:gd name="T28" fmla="*/ 2147483647 w 32"/>
                <a:gd name="T29" fmla="*/ 2147483647 h 79"/>
                <a:gd name="T30" fmla="*/ 2147483647 w 32"/>
                <a:gd name="T31" fmla="*/ 2147483647 h 79"/>
                <a:gd name="T32" fmla="*/ 2147483647 w 32"/>
                <a:gd name="T33" fmla="*/ 2147483647 h 79"/>
                <a:gd name="T34" fmla="*/ 2147483647 w 32"/>
                <a:gd name="T35" fmla="*/ 2147483647 h 79"/>
                <a:gd name="T36" fmla="*/ 2147483647 w 32"/>
                <a:gd name="T37" fmla="*/ 2147483647 h 79"/>
                <a:gd name="T38" fmla="*/ 2147483647 w 32"/>
                <a:gd name="T39" fmla="*/ 2147483647 h 79"/>
                <a:gd name="T40" fmla="*/ 2147483647 w 32"/>
                <a:gd name="T41" fmla="*/ 2147483647 h 79"/>
                <a:gd name="T42" fmla="*/ 2147483647 w 32"/>
                <a:gd name="T43" fmla="*/ 2147483647 h 79"/>
                <a:gd name="T44" fmla="*/ 2147483647 w 32"/>
                <a:gd name="T45" fmla="*/ 2147483647 h 79"/>
                <a:gd name="T46" fmla="*/ 2147483647 w 32"/>
                <a:gd name="T47" fmla="*/ 2147483647 h 79"/>
                <a:gd name="T48" fmla="*/ 2147483647 w 32"/>
                <a:gd name="T49" fmla="*/ 2147483647 h 79"/>
                <a:gd name="T50" fmla="*/ 2147483647 w 32"/>
                <a:gd name="T51" fmla="*/ 2147483647 h 79"/>
                <a:gd name="T52" fmla="*/ 2147483647 w 32"/>
                <a:gd name="T53" fmla="*/ 2147483647 h 79"/>
                <a:gd name="T54" fmla="*/ 2147483647 w 32"/>
                <a:gd name="T55" fmla="*/ 2147483647 h 79"/>
                <a:gd name="T56" fmla="*/ 2147483647 w 32"/>
                <a:gd name="T57" fmla="*/ 2147483647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79"/>
                <a:gd name="T89" fmla="*/ 32 w 32"/>
                <a:gd name="T90" fmla="*/ 79 h 7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79">
                  <a:moveTo>
                    <a:pt x="14" y="76"/>
                  </a:moveTo>
                  <a:cubicBezTo>
                    <a:pt x="4" y="64"/>
                    <a:pt x="0" y="5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16"/>
                    <a:pt x="17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1" y="0"/>
                    <a:pt x="26" y="0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1" y="12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8"/>
                    <a:pt x="24" y="19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9" y="26"/>
                    <a:pt x="16" y="32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7"/>
                    <a:pt x="18" y="56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9" y="70"/>
                    <a:pt x="28" y="75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3" y="79"/>
                    <a:pt x="22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8" y="79"/>
                    <a:pt x="15" y="78"/>
                    <a:pt x="14" y="76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94" name="Freeform 12">
              <a:extLst>
                <a:ext uri="{FF2B5EF4-FFF2-40B4-BE49-F238E27FC236}">
                  <a16:creationId xmlns:a16="http://schemas.microsoft.com/office/drawing/2014/main" id="{668D7CF9-AF37-4E62-8219-8ABD7F1C6DA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72770" y="4285183"/>
              <a:ext cx="153988" cy="461963"/>
            </a:xfrm>
            <a:custGeom>
              <a:avLst/>
              <a:gdLst>
                <a:gd name="T0" fmla="*/ 2147483647 w 41"/>
                <a:gd name="T1" fmla="*/ 2147483647 h 123"/>
                <a:gd name="T2" fmla="*/ 0 w 41"/>
                <a:gd name="T3" fmla="*/ 2147483647 h 123"/>
                <a:gd name="T4" fmla="*/ 0 w 41"/>
                <a:gd name="T5" fmla="*/ 2147483647 h 123"/>
                <a:gd name="T6" fmla="*/ 2147483647 w 41"/>
                <a:gd name="T7" fmla="*/ 2147483647 h 123"/>
                <a:gd name="T8" fmla="*/ 2147483647 w 41"/>
                <a:gd name="T9" fmla="*/ 2147483647 h 123"/>
                <a:gd name="T10" fmla="*/ 2147483647 w 41"/>
                <a:gd name="T11" fmla="*/ 2147483647 h 123"/>
                <a:gd name="T12" fmla="*/ 2147483647 w 41"/>
                <a:gd name="T13" fmla="*/ 2147483647 h 123"/>
                <a:gd name="T14" fmla="*/ 2147483647 w 41"/>
                <a:gd name="T15" fmla="*/ 2147483647 h 123"/>
                <a:gd name="T16" fmla="*/ 2147483647 w 41"/>
                <a:gd name="T17" fmla="*/ 2147483647 h 123"/>
                <a:gd name="T18" fmla="*/ 2147483647 w 41"/>
                <a:gd name="T19" fmla="*/ 2147483647 h 123"/>
                <a:gd name="T20" fmla="*/ 2147483647 w 41"/>
                <a:gd name="T21" fmla="*/ 2147483647 h 123"/>
                <a:gd name="T22" fmla="*/ 2147483647 w 41"/>
                <a:gd name="T23" fmla="*/ 2147483647 h 123"/>
                <a:gd name="T24" fmla="*/ 2147483647 w 41"/>
                <a:gd name="T25" fmla="*/ 2147483647 h 123"/>
                <a:gd name="T26" fmla="*/ 2147483647 w 41"/>
                <a:gd name="T27" fmla="*/ 2147483647 h 123"/>
                <a:gd name="T28" fmla="*/ 2147483647 w 41"/>
                <a:gd name="T29" fmla="*/ 2147483647 h 123"/>
                <a:gd name="T30" fmla="*/ 2147483647 w 41"/>
                <a:gd name="T31" fmla="*/ 2147483647 h 123"/>
                <a:gd name="T32" fmla="*/ 2147483647 w 41"/>
                <a:gd name="T33" fmla="*/ 2147483647 h 123"/>
                <a:gd name="T34" fmla="*/ 2147483647 w 41"/>
                <a:gd name="T35" fmla="*/ 2147483647 h 123"/>
                <a:gd name="T36" fmla="*/ 2147483647 w 41"/>
                <a:gd name="T37" fmla="*/ 2147483647 h 123"/>
                <a:gd name="T38" fmla="*/ 2147483647 w 41"/>
                <a:gd name="T39" fmla="*/ 2147483647 h 123"/>
                <a:gd name="T40" fmla="*/ 2147483647 w 41"/>
                <a:gd name="T41" fmla="*/ 2147483647 h 123"/>
                <a:gd name="T42" fmla="*/ 2147483647 w 41"/>
                <a:gd name="T43" fmla="*/ 2147483647 h 123"/>
                <a:gd name="T44" fmla="*/ 2147483647 w 41"/>
                <a:gd name="T45" fmla="*/ 2147483647 h 123"/>
                <a:gd name="T46" fmla="*/ 2147483647 w 41"/>
                <a:gd name="T47" fmla="*/ 2147483647 h 123"/>
                <a:gd name="T48" fmla="*/ 2147483647 w 41"/>
                <a:gd name="T49" fmla="*/ 2147483647 h 1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"/>
                <a:gd name="T76" fmla="*/ 0 h 123"/>
                <a:gd name="T77" fmla="*/ 41 w 41"/>
                <a:gd name="T78" fmla="*/ 123 h 1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" h="123">
                  <a:moveTo>
                    <a:pt x="20" y="120"/>
                  </a:moveTo>
                  <a:cubicBezTo>
                    <a:pt x="5" y="100"/>
                    <a:pt x="0" y="80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6"/>
                    <a:pt x="26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0"/>
                    <a:pt x="35" y="0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1" y="7"/>
                    <a:pt x="41" y="12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6" y="16"/>
                    <a:pt x="35" y="17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20"/>
                    <a:pt x="29" y="23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1" y="37"/>
                    <a:pt x="15" y="49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77"/>
                    <a:pt x="20" y="92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5" y="114"/>
                    <a:pt x="35" y="119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0" y="122"/>
                    <a:pt x="28" y="123"/>
                    <a:pt x="27" y="123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4" y="123"/>
                    <a:pt x="22" y="122"/>
                    <a:pt x="20" y="120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95" name="Oval 13">
              <a:extLst>
                <a:ext uri="{FF2B5EF4-FFF2-40B4-BE49-F238E27FC236}">
                  <a16:creationId xmlns:a16="http://schemas.microsoft.com/office/drawing/2014/main" id="{26724209-B7F1-4EFE-A29A-245619FDC4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17183" y="4469333"/>
              <a:ext cx="107950" cy="109538"/>
            </a:xfrm>
            <a:prstGeom prst="ellipse">
              <a:avLst/>
            </a:pr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100"/>
            </a:p>
          </p:txBody>
        </p:sp>
      </p:grpSp>
      <p:grpSp>
        <p:nvGrpSpPr>
          <p:cNvPr id="97" name="组合 1744">
            <a:extLst>
              <a:ext uri="{FF2B5EF4-FFF2-40B4-BE49-F238E27FC236}">
                <a16:creationId xmlns:a16="http://schemas.microsoft.com/office/drawing/2014/main" id="{28EC380C-F071-4DC6-AEEA-59922AAAF9A9}"/>
              </a:ext>
            </a:extLst>
          </p:cNvPr>
          <p:cNvGrpSpPr>
            <a:grpSpLocks/>
          </p:cNvGrpSpPr>
          <p:nvPr/>
        </p:nvGrpSpPr>
        <p:grpSpPr bwMode="auto">
          <a:xfrm>
            <a:off x="3138262" y="4266664"/>
            <a:ext cx="324930" cy="530464"/>
            <a:chOff x="7464425" y="27031950"/>
            <a:chExt cx="460375" cy="742951"/>
          </a:xfrm>
        </p:grpSpPr>
        <p:sp>
          <p:nvSpPr>
            <p:cNvPr id="105" name="Freeform 10">
              <a:extLst>
                <a:ext uri="{FF2B5EF4-FFF2-40B4-BE49-F238E27FC236}">
                  <a16:creationId xmlns:a16="http://schemas.microsoft.com/office/drawing/2014/main" id="{456AE2BA-192C-4B0B-9EBF-45DFDBE251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4425" y="27144663"/>
              <a:ext cx="341312" cy="630238"/>
            </a:xfrm>
            <a:custGeom>
              <a:avLst/>
              <a:gdLst>
                <a:gd name="T0" fmla="*/ 2147483647 w 91"/>
                <a:gd name="T1" fmla="*/ 2147483647 h 168"/>
                <a:gd name="T2" fmla="*/ 2147483647 w 91"/>
                <a:gd name="T3" fmla="*/ 2147483647 h 168"/>
                <a:gd name="T4" fmla="*/ 2147483647 w 91"/>
                <a:gd name="T5" fmla="*/ 2147483647 h 168"/>
                <a:gd name="T6" fmla="*/ 2147483647 w 91"/>
                <a:gd name="T7" fmla="*/ 2147483647 h 168"/>
                <a:gd name="T8" fmla="*/ 2147483647 w 91"/>
                <a:gd name="T9" fmla="*/ 2147483647 h 168"/>
                <a:gd name="T10" fmla="*/ 2147483647 w 91"/>
                <a:gd name="T11" fmla="*/ 2147483647 h 168"/>
                <a:gd name="T12" fmla="*/ 2147483647 w 91"/>
                <a:gd name="T13" fmla="*/ 2147483647 h 168"/>
                <a:gd name="T14" fmla="*/ 2147483647 w 91"/>
                <a:gd name="T15" fmla="*/ 2147483647 h 168"/>
                <a:gd name="T16" fmla="*/ 2147483647 w 91"/>
                <a:gd name="T17" fmla="*/ 2147483647 h 168"/>
                <a:gd name="T18" fmla="*/ 2147483647 w 91"/>
                <a:gd name="T19" fmla="*/ 2147483647 h 168"/>
                <a:gd name="T20" fmla="*/ 2147483647 w 91"/>
                <a:gd name="T21" fmla="*/ 0 h 168"/>
                <a:gd name="T22" fmla="*/ 2147483647 w 91"/>
                <a:gd name="T23" fmla="*/ 0 h 168"/>
                <a:gd name="T24" fmla="*/ 2147483647 w 91"/>
                <a:gd name="T25" fmla="*/ 2147483647 h 168"/>
                <a:gd name="T26" fmla="*/ 2147483647 w 91"/>
                <a:gd name="T27" fmla="*/ 2147483647 h 168"/>
                <a:gd name="T28" fmla="*/ 2147483647 w 91"/>
                <a:gd name="T29" fmla="*/ 2147483647 h 168"/>
                <a:gd name="T30" fmla="*/ 2147483647 w 91"/>
                <a:gd name="T31" fmla="*/ 2147483647 h 168"/>
                <a:gd name="T32" fmla="*/ 0 w 91"/>
                <a:gd name="T33" fmla="*/ 2147483647 h 168"/>
                <a:gd name="T34" fmla="*/ 0 w 91"/>
                <a:gd name="T35" fmla="*/ 2147483647 h 168"/>
                <a:gd name="T36" fmla="*/ 2147483647 w 91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1"/>
                <a:gd name="T58" fmla="*/ 0 h 168"/>
                <a:gd name="T59" fmla="*/ 91 w 91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1" h="168">
                  <a:moveTo>
                    <a:pt x="84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84" y="147"/>
                    <a:pt x="84" y="147"/>
                    <a:pt x="84" y="147"/>
                  </a:cubicBezTo>
                  <a:lnTo>
                    <a:pt x="84" y="22"/>
                  </a:lnTo>
                  <a:close/>
                  <a:moveTo>
                    <a:pt x="51" y="157"/>
                  </a:moveTo>
                  <a:cubicBezTo>
                    <a:pt x="51" y="154"/>
                    <a:pt x="49" y="151"/>
                    <a:pt x="45" y="151"/>
                  </a:cubicBezTo>
                  <a:cubicBezTo>
                    <a:pt x="42" y="151"/>
                    <a:pt x="40" y="154"/>
                    <a:pt x="40" y="157"/>
                  </a:cubicBezTo>
                  <a:cubicBezTo>
                    <a:pt x="40" y="160"/>
                    <a:pt x="42" y="163"/>
                    <a:pt x="45" y="163"/>
                  </a:cubicBezTo>
                  <a:cubicBezTo>
                    <a:pt x="49" y="163"/>
                    <a:pt x="51" y="160"/>
                    <a:pt x="51" y="157"/>
                  </a:cubicBezTo>
                  <a:close/>
                  <a:moveTo>
                    <a:pt x="1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84" y="0"/>
                    <a:pt x="91" y="7"/>
                    <a:pt x="91" y="16"/>
                  </a:cubicBezTo>
                  <a:cubicBezTo>
                    <a:pt x="91" y="152"/>
                    <a:pt x="91" y="152"/>
                    <a:pt x="91" y="152"/>
                  </a:cubicBezTo>
                  <a:cubicBezTo>
                    <a:pt x="91" y="161"/>
                    <a:pt x="84" y="168"/>
                    <a:pt x="75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7" y="168"/>
                    <a:pt x="0" y="161"/>
                    <a:pt x="0" y="15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0" name="Freeform 11">
              <a:extLst>
                <a:ext uri="{FF2B5EF4-FFF2-40B4-BE49-F238E27FC236}">
                  <a16:creationId xmlns:a16="http://schemas.microsoft.com/office/drawing/2014/main" id="{19E9BD7E-3E8F-428F-8C60-6D3B262264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5575" y="27031950"/>
              <a:ext cx="149225" cy="150813"/>
            </a:xfrm>
            <a:custGeom>
              <a:avLst/>
              <a:gdLst>
                <a:gd name="T0" fmla="*/ 2147483647 w 94"/>
                <a:gd name="T1" fmla="*/ 2147483647 h 95"/>
                <a:gd name="T2" fmla="*/ 2147483647 w 94"/>
                <a:gd name="T3" fmla="*/ 2147483647 h 95"/>
                <a:gd name="T4" fmla="*/ 2147483647 w 94"/>
                <a:gd name="T5" fmla="*/ 2147483647 h 95"/>
                <a:gd name="T6" fmla="*/ 2147483647 w 94"/>
                <a:gd name="T7" fmla="*/ 2147483647 h 95"/>
                <a:gd name="T8" fmla="*/ 2147483647 w 94"/>
                <a:gd name="T9" fmla="*/ 2147483647 h 95"/>
                <a:gd name="T10" fmla="*/ 2147483647 w 94"/>
                <a:gd name="T11" fmla="*/ 2147483647 h 95"/>
                <a:gd name="T12" fmla="*/ 2147483647 w 94"/>
                <a:gd name="T13" fmla="*/ 2147483647 h 95"/>
                <a:gd name="T14" fmla="*/ 2147483647 w 94"/>
                <a:gd name="T15" fmla="*/ 2147483647 h 95"/>
                <a:gd name="T16" fmla="*/ 2147483647 w 94"/>
                <a:gd name="T17" fmla="*/ 2147483647 h 95"/>
                <a:gd name="T18" fmla="*/ 2147483647 w 94"/>
                <a:gd name="T19" fmla="*/ 2147483647 h 95"/>
                <a:gd name="T20" fmla="*/ 2147483647 w 94"/>
                <a:gd name="T21" fmla="*/ 2147483647 h 95"/>
                <a:gd name="T22" fmla="*/ 2147483647 w 94"/>
                <a:gd name="T23" fmla="*/ 2147483647 h 95"/>
                <a:gd name="T24" fmla="*/ 2147483647 w 94"/>
                <a:gd name="T25" fmla="*/ 2147483647 h 95"/>
                <a:gd name="T26" fmla="*/ 2147483647 w 94"/>
                <a:gd name="T27" fmla="*/ 2147483647 h 95"/>
                <a:gd name="T28" fmla="*/ 2147483647 w 94"/>
                <a:gd name="T29" fmla="*/ 2147483647 h 95"/>
                <a:gd name="T30" fmla="*/ 2147483647 w 94"/>
                <a:gd name="T31" fmla="*/ 2147483647 h 95"/>
                <a:gd name="T32" fmla="*/ 2147483647 w 94"/>
                <a:gd name="T33" fmla="*/ 2147483647 h 95"/>
                <a:gd name="T34" fmla="*/ 2147483647 w 94"/>
                <a:gd name="T35" fmla="*/ 2147483647 h 95"/>
                <a:gd name="T36" fmla="*/ 2147483647 w 94"/>
                <a:gd name="T37" fmla="*/ 2147483647 h 95"/>
                <a:gd name="T38" fmla="*/ 2147483647 w 94"/>
                <a:gd name="T39" fmla="*/ 2147483647 h 95"/>
                <a:gd name="T40" fmla="*/ 2147483647 w 94"/>
                <a:gd name="T41" fmla="*/ 2147483647 h 95"/>
                <a:gd name="T42" fmla="*/ 2147483647 w 94"/>
                <a:gd name="T43" fmla="*/ 2147483647 h 95"/>
                <a:gd name="T44" fmla="*/ 2147483647 w 94"/>
                <a:gd name="T45" fmla="*/ 2147483647 h 95"/>
                <a:gd name="T46" fmla="*/ 2147483647 w 94"/>
                <a:gd name="T47" fmla="*/ 2147483647 h 95"/>
                <a:gd name="T48" fmla="*/ 2147483647 w 94"/>
                <a:gd name="T49" fmla="*/ 2147483647 h 95"/>
                <a:gd name="T50" fmla="*/ 2147483647 w 94"/>
                <a:gd name="T51" fmla="*/ 2147483647 h 95"/>
                <a:gd name="T52" fmla="*/ 2147483647 w 94"/>
                <a:gd name="T53" fmla="*/ 2147483647 h 95"/>
                <a:gd name="T54" fmla="*/ 2147483647 w 94"/>
                <a:gd name="T55" fmla="*/ 2147483647 h 95"/>
                <a:gd name="T56" fmla="*/ 2147483647 w 94"/>
                <a:gd name="T57" fmla="*/ 2147483647 h 95"/>
                <a:gd name="T58" fmla="*/ 2147483647 w 94"/>
                <a:gd name="T59" fmla="*/ 2147483647 h 95"/>
                <a:gd name="T60" fmla="*/ 2147483647 w 94"/>
                <a:gd name="T61" fmla="*/ 2147483647 h 95"/>
                <a:gd name="T62" fmla="*/ 2147483647 w 94"/>
                <a:gd name="T63" fmla="*/ 2147483647 h 95"/>
                <a:gd name="T64" fmla="*/ 2147483647 w 94"/>
                <a:gd name="T65" fmla="*/ 2147483647 h 95"/>
                <a:gd name="T66" fmla="*/ 2147483647 w 94"/>
                <a:gd name="T67" fmla="*/ 2147483647 h 95"/>
                <a:gd name="T68" fmla="*/ 2147483647 w 94"/>
                <a:gd name="T69" fmla="*/ 2147483647 h 95"/>
                <a:gd name="T70" fmla="*/ 2147483647 w 94"/>
                <a:gd name="T71" fmla="*/ 2147483647 h 95"/>
                <a:gd name="T72" fmla="*/ 2147483647 w 94"/>
                <a:gd name="T73" fmla="*/ 2147483647 h 95"/>
                <a:gd name="T74" fmla="*/ 2147483647 w 94"/>
                <a:gd name="T75" fmla="*/ 2147483647 h 95"/>
                <a:gd name="T76" fmla="*/ 2147483647 w 94"/>
                <a:gd name="T77" fmla="*/ 2147483647 h 95"/>
                <a:gd name="T78" fmla="*/ 2147483647 w 94"/>
                <a:gd name="T79" fmla="*/ 2147483647 h 95"/>
                <a:gd name="T80" fmla="*/ 2147483647 w 94"/>
                <a:gd name="T81" fmla="*/ 2147483647 h 95"/>
                <a:gd name="T82" fmla="*/ 2147483647 w 94"/>
                <a:gd name="T83" fmla="*/ 2147483647 h 95"/>
                <a:gd name="T84" fmla="*/ 2147483647 w 94"/>
                <a:gd name="T85" fmla="*/ 2147483647 h 95"/>
                <a:gd name="T86" fmla="*/ 2147483647 w 94"/>
                <a:gd name="T87" fmla="*/ 0 h 95"/>
                <a:gd name="T88" fmla="*/ 2147483647 w 94"/>
                <a:gd name="T89" fmla="*/ 0 h 95"/>
                <a:gd name="T90" fmla="*/ 2147483647 w 94"/>
                <a:gd name="T91" fmla="*/ 0 h 95"/>
                <a:gd name="T92" fmla="*/ 2147483647 w 94"/>
                <a:gd name="T93" fmla="*/ 2147483647 h 95"/>
                <a:gd name="T94" fmla="*/ 2147483647 w 94"/>
                <a:gd name="T95" fmla="*/ 2147483647 h 95"/>
                <a:gd name="T96" fmla="*/ 2147483647 w 94"/>
                <a:gd name="T97" fmla="*/ 2147483647 h 95"/>
                <a:gd name="T98" fmla="*/ 0 w 94"/>
                <a:gd name="T99" fmla="*/ 2147483647 h 95"/>
                <a:gd name="T100" fmla="*/ 2147483647 w 94"/>
                <a:gd name="T101" fmla="*/ 2147483647 h 95"/>
                <a:gd name="T102" fmla="*/ 2147483647 w 94"/>
                <a:gd name="T103" fmla="*/ 2147483647 h 95"/>
                <a:gd name="T104" fmla="*/ 2147483647 w 94"/>
                <a:gd name="T105" fmla="*/ 2147483647 h 95"/>
                <a:gd name="T106" fmla="*/ 2147483647 w 94"/>
                <a:gd name="T107" fmla="*/ 2147483647 h 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4"/>
                <a:gd name="T163" fmla="*/ 0 h 95"/>
                <a:gd name="T164" fmla="*/ 94 w 94"/>
                <a:gd name="T165" fmla="*/ 95 h 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4" h="95">
                  <a:moveTo>
                    <a:pt x="4" y="22"/>
                  </a:moveTo>
                  <a:lnTo>
                    <a:pt x="4" y="22"/>
                  </a:lnTo>
                  <a:lnTo>
                    <a:pt x="12" y="22"/>
                  </a:lnTo>
                  <a:lnTo>
                    <a:pt x="19" y="22"/>
                  </a:lnTo>
                  <a:lnTo>
                    <a:pt x="23" y="24"/>
                  </a:lnTo>
                  <a:lnTo>
                    <a:pt x="30" y="26"/>
                  </a:lnTo>
                  <a:lnTo>
                    <a:pt x="35" y="29"/>
                  </a:lnTo>
                  <a:lnTo>
                    <a:pt x="42" y="33"/>
                  </a:lnTo>
                  <a:lnTo>
                    <a:pt x="47" y="36"/>
                  </a:lnTo>
                  <a:lnTo>
                    <a:pt x="52" y="40"/>
                  </a:lnTo>
                  <a:lnTo>
                    <a:pt x="54" y="43"/>
                  </a:lnTo>
                  <a:lnTo>
                    <a:pt x="59" y="48"/>
                  </a:lnTo>
                  <a:lnTo>
                    <a:pt x="64" y="52"/>
                  </a:lnTo>
                  <a:lnTo>
                    <a:pt x="66" y="59"/>
                  </a:lnTo>
                  <a:lnTo>
                    <a:pt x="68" y="64"/>
                  </a:lnTo>
                  <a:lnTo>
                    <a:pt x="71" y="71"/>
                  </a:lnTo>
                  <a:lnTo>
                    <a:pt x="73" y="76"/>
                  </a:lnTo>
                  <a:lnTo>
                    <a:pt x="73" y="83"/>
                  </a:lnTo>
                  <a:lnTo>
                    <a:pt x="73" y="90"/>
                  </a:lnTo>
                  <a:lnTo>
                    <a:pt x="73" y="92"/>
                  </a:lnTo>
                  <a:lnTo>
                    <a:pt x="75" y="95"/>
                  </a:lnTo>
                  <a:lnTo>
                    <a:pt x="78" y="95"/>
                  </a:lnTo>
                  <a:lnTo>
                    <a:pt x="90" y="95"/>
                  </a:lnTo>
                  <a:lnTo>
                    <a:pt x="92" y="95"/>
                  </a:lnTo>
                  <a:lnTo>
                    <a:pt x="94" y="92"/>
                  </a:lnTo>
                  <a:lnTo>
                    <a:pt x="94" y="83"/>
                  </a:lnTo>
                  <a:lnTo>
                    <a:pt x="94" y="73"/>
                  </a:lnTo>
                  <a:lnTo>
                    <a:pt x="92" y="66"/>
                  </a:lnTo>
                  <a:lnTo>
                    <a:pt x="90" y="57"/>
                  </a:lnTo>
                  <a:lnTo>
                    <a:pt x="87" y="50"/>
                  </a:lnTo>
                  <a:lnTo>
                    <a:pt x="82" y="43"/>
                  </a:lnTo>
                  <a:lnTo>
                    <a:pt x="78" y="36"/>
                  </a:lnTo>
                  <a:lnTo>
                    <a:pt x="71" y="29"/>
                  </a:lnTo>
                  <a:lnTo>
                    <a:pt x="68" y="26"/>
                  </a:lnTo>
                  <a:lnTo>
                    <a:pt x="61" y="19"/>
                  </a:lnTo>
                  <a:lnTo>
                    <a:pt x="54" y="17"/>
                  </a:lnTo>
                  <a:lnTo>
                    <a:pt x="47" y="12"/>
                  </a:lnTo>
                  <a:lnTo>
                    <a:pt x="40" y="7"/>
                  </a:lnTo>
                  <a:lnTo>
                    <a:pt x="30" y="5"/>
                  </a:lnTo>
                  <a:lnTo>
                    <a:pt x="23" y="3"/>
                  </a:lnTo>
                  <a:lnTo>
                    <a:pt x="1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4" y="22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1" name="Freeform 12">
              <a:extLst>
                <a:ext uri="{FF2B5EF4-FFF2-40B4-BE49-F238E27FC236}">
                  <a16:creationId xmlns:a16="http://schemas.microsoft.com/office/drawing/2014/main" id="{85469F82-BDDD-4911-B9A2-05ACC323A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6688" y="27092275"/>
              <a:ext cx="82550" cy="90488"/>
            </a:xfrm>
            <a:custGeom>
              <a:avLst/>
              <a:gdLst>
                <a:gd name="T0" fmla="*/ 2147483647 w 52"/>
                <a:gd name="T1" fmla="*/ 2147483647 h 57"/>
                <a:gd name="T2" fmla="*/ 2147483647 w 52"/>
                <a:gd name="T3" fmla="*/ 2147483647 h 57"/>
                <a:gd name="T4" fmla="*/ 2147483647 w 52"/>
                <a:gd name="T5" fmla="*/ 2147483647 h 57"/>
                <a:gd name="T6" fmla="*/ 2147483647 w 52"/>
                <a:gd name="T7" fmla="*/ 2147483647 h 57"/>
                <a:gd name="T8" fmla="*/ 2147483647 w 52"/>
                <a:gd name="T9" fmla="*/ 2147483647 h 57"/>
                <a:gd name="T10" fmla="*/ 2147483647 w 52"/>
                <a:gd name="T11" fmla="*/ 2147483647 h 57"/>
                <a:gd name="T12" fmla="*/ 2147483647 w 52"/>
                <a:gd name="T13" fmla="*/ 2147483647 h 57"/>
                <a:gd name="T14" fmla="*/ 2147483647 w 52"/>
                <a:gd name="T15" fmla="*/ 2147483647 h 57"/>
                <a:gd name="T16" fmla="*/ 2147483647 w 52"/>
                <a:gd name="T17" fmla="*/ 2147483647 h 57"/>
                <a:gd name="T18" fmla="*/ 2147483647 w 52"/>
                <a:gd name="T19" fmla="*/ 2147483647 h 57"/>
                <a:gd name="T20" fmla="*/ 2147483647 w 52"/>
                <a:gd name="T21" fmla="*/ 2147483647 h 57"/>
                <a:gd name="T22" fmla="*/ 2147483647 w 52"/>
                <a:gd name="T23" fmla="*/ 2147483647 h 57"/>
                <a:gd name="T24" fmla="*/ 2147483647 w 52"/>
                <a:gd name="T25" fmla="*/ 2147483647 h 57"/>
                <a:gd name="T26" fmla="*/ 2147483647 w 52"/>
                <a:gd name="T27" fmla="*/ 2147483647 h 57"/>
                <a:gd name="T28" fmla="*/ 2147483647 w 52"/>
                <a:gd name="T29" fmla="*/ 2147483647 h 57"/>
                <a:gd name="T30" fmla="*/ 2147483647 w 52"/>
                <a:gd name="T31" fmla="*/ 2147483647 h 57"/>
                <a:gd name="T32" fmla="*/ 2147483647 w 52"/>
                <a:gd name="T33" fmla="*/ 2147483647 h 57"/>
                <a:gd name="T34" fmla="*/ 2147483647 w 52"/>
                <a:gd name="T35" fmla="*/ 2147483647 h 57"/>
                <a:gd name="T36" fmla="*/ 2147483647 w 52"/>
                <a:gd name="T37" fmla="*/ 2147483647 h 57"/>
                <a:gd name="T38" fmla="*/ 2147483647 w 52"/>
                <a:gd name="T39" fmla="*/ 2147483647 h 57"/>
                <a:gd name="T40" fmla="*/ 2147483647 w 52"/>
                <a:gd name="T41" fmla="*/ 2147483647 h 57"/>
                <a:gd name="T42" fmla="*/ 2147483647 w 52"/>
                <a:gd name="T43" fmla="*/ 2147483647 h 57"/>
                <a:gd name="T44" fmla="*/ 2147483647 w 52"/>
                <a:gd name="T45" fmla="*/ 2147483647 h 57"/>
                <a:gd name="T46" fmla="*/ 2147483647 w 52"/>
                <a:gd name="T47" fmla="*/ 0 h 57"/>
                <a:gd name="T48" fmla="*/ 2147483647 w 52"/>
                <a:gd name="T49" fmla="*/ 0 h 57"/>
                <a:gd name="T50" fmla="*/ 2147483647 w 52"/>
                <a:gd name="T51" fmla="*/ 0 h 57"/>
                <a:gd name="T52" fmla="*/ 2147483647 w 52"/>
                <a:gd name="T53" fmla="*/ 0 h 57"/>
                <a:gd name="T54" fmla="*/ 2147483647 w 52"/>
                <a:gd name="T55" fmla="*/ 0 h 57"/>
                <a:gd name="T56" fmla="*/ 2147483647 w 52"/>
                <a:gd name="T57" fmla="*/ 2147483647 h 57"/>
                <a:gd name="T58" fmla="*/ 2147483647 w 52"/>
                <a:gd name="T59" fmla="*/ 2147483647 h 57"/>
                <a:gd name="T60" fmla="*/ 0 w 52"/>
                <a:gd name="T61" fmla="*/ 2147483647 h 57"/>
                <a:gd name="T62" fmla="*/ 0 w 52"/>
                <a:gd name="T63" fmla="*/ 2147483647 h 57"/>
                <a:gd name="T64" fmla="*/ 2147483647 w 52"/>
                <a:gd name="T65" fmla="*/ 2147483647 h 57"/>
                <a:gd name="T66" fmla="*/ 2147483647 w 52"/>
                <a:gd name="T67" fmla="*/ 2147483647 h 57"/>
                <a:gd name="T68" fmla="*/ 2147483647 w 52"/>
                <a:gd name="T69" fmla="*/ 2147483647 h 57"/>
                <a:gd name="T70" fmla="*/ 2147483647 w 52"/>
                <a:gd name="T71" fmla="*/ 2147483647 h 57"/>
                <a:gd name="T72" fmla="*/ 2147483647 w 52"/>
                <a:gd name="T73" fmla="*/ 2147483647 h 57"/>
                <a:gd name="T74" fmla="*/ 2147483647 w 52"/>
                <a:gd name="T75" fmla="*/ 2147483647 h 57"/>
                <a:gd name="T76" fmla="*/ 2147483647 w 52"/>
                <a:gd name="T77" fmla="*/ 2147483647 h 57"/>
                <a:gd name="T78" fmla="*/ 2147483647 w 52"/>
                <a:gd name="T79" fmla="*/ 2147483647 h 57"/>
                <a:gd name="T80" fmla="*/ 2147483647 w 52"/>
                <a:gd name="T81" fmla="*/ 2147483647 h 57"/>
                <a:gd name="T82" fmla="*/ 2147483647 w 52"/>
                <a:gd name="T83" fmla="*/ 2147483647 h 57"/>
                <a:gd name="T84" fmla="*/ 2147483647 w 52"/>
                <a:gd name="T85" fmla="*/ 2147483647 h 57"/>
                <a:gd name="T86" fmla="*/ 2147483647 w 52"/>
                <a:gd name="T87" fmla="*/ 2147483647 h 57"/>
                <a:gd name="T88" fmla="*/ 2147483647 w 52"/>
                <a:gd name="T89" fmla="*/ 2147483647 h 57"/>
                <a:gd name="T90" fmla="*/ 2147483647 w 52"/>
                <a:gd name="T91" fmla="*/ 2147483647 h 5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2"/>
                <a:gd name="T139" fmla="*/ 0 h 57"/>
                <a:gd name="T140" fmla="*/ 52 w 52"/>
                <a:gd name="T141" fmla="*/ 57 h 5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2" h="57">
                  <a:moveTo>
                    <a:pt x="33" y="54"/>
                  </a:moveTo>
                  <a:lnTo>
                    <a:pt x="33" y="54"/>
                  </a:lnTo>
                  <a:lnTo>
                    <a:pt x="33" y="57"/>
                  </a:lnTo>
                  <a:lnTo>
                    <a:pt x="35" y="57"/>
                  </a:lnTo>
                  <a:lnTo>
                    <a:pt x="47" y="57"/>
                  </a:lnTo>
                  <a:lnTo>
                    <a:pt x="49" y="57"/>
                  </a:lnTo>
                  <a:lnTo>
                    <a:pt x="49" y="54"/>
                  </a:lnTo>
                  <a:lnTo>
                    <a:pt x="52" y="52"/>
                  </a:lnTo>
                  <a:lnTo>
                    <a:pt x="52" y="47"/>
                  </a:lnTo>
                  <a:lnTo>
                    <a:pt x="49" y="43"/>
                  </a:lnTo>
                  <a:lnTo>
                    <a:pt x="49" y="38"/>
                  </a:lnTo>
                  <a:lnTo>
                    <a:pt x="49" y="33"/>
                  </a:lnTo>
                  <a:lnTo>
                    <a:pt x="47" y="28"/>
                  </a:lnTo>
                  <a:lnTo>
                    <a:pt x="45" y="24"/>
                  </a:lnTo>
                  <a:lnTo>
                    <a:pt x="42" y="19"/>
                  </a:lnTo>
                  <a:lnTo>
                    <a:pt x="38" y="17"/>
                  </a:lnTo>
                  <a:lnTo>
                    <a:pt x="38" y="14"/>
                  </a:lnTo>
                  <a:lnTo>
                    <a:pt x="33" y="10"/>
                  </a:lnTo>
                  <a:lnTo>
                    <a:pt x="31" y="7"/>
                  </a:lnTo>
                  <a:lnTo>
                    <a:pt x="26" y="5"/>
                  </a:lnTo>
                  <a:lnTo>
                    <a:pt x="23" y="2"/>
                  </a:lnTo>
                  <a:lnTo>
                    <a:pt x="19" y="2"/>
                  </a:lnTo>
                  <a:lnTo>
                    <a:pt x="14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21"/>
                  </a:lnTo>
                  <a:lnTo>
                    <a:pt x="5" y="21"/>
                  </a:lnTo>
                  <a:lnTo>
                    <a:pt x="9" y="21"/>
                  </a:lnTo>
                  <a:lnTo>
                    <a:pt x="14" y="24"/>
                  </a:lnTo>
                  <a:lnTo>
                    <a:pt x="19" y="26"/>
                  </a:lnTo>
                  <a:lnTo>
                    <a:pt x="23" y="28"/>
                  </a:lnTo>
                  <a:lnTo>
                    <a:pt x="23" y="31"/>
                  </a:lnTo>
                  <a:lnTo>
                    <a:pt x="28" y="35"/>
                  </a:lnTo>
                  <a:lnTo>
                    <a:pt x="28" y="40"/>
                  </a:lnTo>
                  <a:lnTo>
                    <a:pt x="31" y="45"/>
                  </a:lnTo>
                  <a:lnTo>
                    <a:pt x="31" y="52"/>
                  </a:lnTo>
                  <a:lnTo>
                    <a:pt x="33" y="54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4DE6CF42-14F4-49AB-B7FA-087104A2C6D5}"/>
              </a:ext>
            </a:extLst>
          </p:cNvPr>
          <p:cNvGrpSpPr/>
          <p:nvPr/>
        </p:nvGrpSpPr>
        <p:grpSpPr>
          <a:xfrm>
            <a:off x="5981254" y="4455412"/>
            <a:ext cx="550453" cy="497215"/>
            <a:chOff x="2274888" y="2271713"/>
            <a:chExt cx="479425" cy="4048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3" name="Oval 20">
              <a:extLst>
                <a:ext uri="{FF2B5EF4-FFF2-40B4-BE49-F238E27FC236}">
                  <a16:creationId xmlns:a16="http://schemas.microsoft.com/office/drawing/2014/main" id="{14D97704-9806-4B76-B046-5D9F756F6F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489200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4" name="Freeform 21">
              <a:extLst>
                <a:ext uri="{FF2B5EF4-FFF2-40B4-BE49-F238E27FC236}">
                  <a16:creationId xmlns:a16="http://schemas.microsoft.com/office/drawing/2014/main" id="{6A1AE4EB-C479-4CB5-9CF2-F9438649F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275" y="2486025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10 w 10"/>
                <a:gd name="T3" fmla="*/ 4 h 10"/>
                <a:gd name="T4" fmla="*/ 10 w 10"/>
                <a:gd name="T5" fmla="*/ 1 h 10"/>
                <a:gd name="T6" fmla="*/ 8 w 10"/>
                <a:gd name="T7" fmla="*/ 0 h 10"/>
                <a:gd name="T8" fmla="*/ 6 w 10"/>
                <a:gd name="T9" fmla="*/ 1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1"/>
                    <a:pt x="10" y="1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5" name="Freeform 22">
              <a:extLst>
                <a:ext uri="{FF2B5EF4-FFF2-40B4-BE49-F238E27FC236}">
                  <a16:creationId xmlns:a16="http://schemas.microsoft.com/office/drawing/2014/main" id="{A8E4CDD1-CB44-4CD4-91E5-7A9D2CA1CC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950" y="2486025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9 w 10"/>
                <a:gd name="T5" fmla="*/ 1 h 10"/>
                <a:gd name="T6" fmla="*/ 8 w 10"/>
                <a:gd name="T7" fmla="*/ 0 h 10"/>
                <a:gd name="T8" fmla="*/ 6 w 10"/>
                <a:gd name="T9" fmla="*/ 1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6" name="Oval 23">
              <a:extLst>
                <a:ext uri="{FF2B5EF4-FFF2-40B4-BE49-F238E27FC236}">
                  <a16:creationId xmlns:a16="http://schemas.microsoft.com/office/drawing/2014/main" id="{75D4F3A4-6FEB-4610-ABD7-42F06C324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601913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7" name="Freeform 24">
              <a:extLst>
                <a:ext uri="{FF2B5EF4-FFF2-40B4-BE49-F238E27FC236}">
                  <a16:creationId xmlns:a16="http://schemas.microsoft.com/office/drawing/2014/main" id="{A23311D4-4299-468A-B696-DDC201452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275" y="2598738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10 w 10"/>
                <a:gd name="T3" fmla="*/ 3 h 10"/>
                <a:gd name="T4" fmla="*/ 10 w 10"/>
                <a:gd name="T5" fmla="*/ 0 h 10"/>
                <a:gd name="T6" fmla="*/ 8 w 10"/>
                <a:gd name="T7" fmla="*/ 0 h 10"/>
                <a:gd name="T8" fmla="*/ 6 w 10"/>
                <a:gd name="T9" fmla="*/ 0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9" name="Freeform 25">
              <a:extLst>
                <a:ext uri="{FF2B5EF4-FFF2-40B4-BE49-F238E27FC236}">
                  <a16:creationId xmlns:a16="http://schemas.microsoft.com/office/drawing/2014/main" id="{5556C0BB-581F-4B28-AB2B-D7AFF7B06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950" y="2598738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3 h 10"/>
                <a:gd name="T4" fmla="*/ 9 w 10"/>
                <a:gd name="T5" fmla="*/ 0 h 10"/>
                <a:gd name="T6" fmla="*/ 8 w 10"/>
                <a:gd name="T7" fmla="*/ 0 h 10"/>
                <a:gd name="T8" fmla="*/ 6 w 10"/>
                <a:gd name="T9" fmla="*/ 0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0" name="Oval 26">
              <a:extLst>
                <a:ext uri="{FF2B5EF4-FFF2-40B4-BE49-F238E27FC236}">
                  <a16:creationId xmlns:a16="http://schemas.microsoft.com/office/drawing/2014/main" id="{C1B79274-629C-4CD3-A59A-3C0942F71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376488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1" name="Freeform 27">
              <a:extLst>
                <a:ext uri="{FF2B5EF4-FFF2-40B4-BE49-F238E27FC236}">
                  <a16:creationId xmlns:a16="http://schemas.microsoft.com/office/drawing/2014/main" id="{846D4655-D826-47D0-BEE2-EF7000812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450" y="2373313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10 w 10"/>
                <a:gd name="T5" fmla="*/ 2 h 10"/>
                <a:gd name="T6" fmla="*/ 9 w 10"/>
                <a:gd name="T7" fmla="*/ 1 h 10"/>
                <a:gd name="T8" fmla="*/ 7 w 10"/>
                <a:gd name="T9" fmla="*/ 0 h 10"/>
                <a:gd name="T10" fmla="*/ 6 w 10"/>
                <a:gd name="T11" fmla="*/ 0 h 10"/>
                <a:gd name="T12" fmla="*/ 0 w 10"/>
                <a:gd name="T13" fmla="*/ 6 h 10"/>
                <a:gd name="T14" fmla="*/ 0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2" name="Freeform 28">
              <a:extLst>
                <a:ext uri="{FF2B5EF4-FFF2-40B4-BE49-F238E27FC236}">
                  <a16:creationId xmlns:a16="http://schemas.microsoft.com/office/drawing/2014/main" id="{D82F3FED-39FC-4887-989D-FA2BDE54C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13" y="2373313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10 w 10"/>
                <a:gd name="T5" fmla="*/ 2 h 10"/>
                <a:gd name="T6" fmla="*/ 9 w 10"/>
                <a:gd name="T7" fmla="*/ 1 h 10"/>
                <a:gd name="T8" fmla="*/ 7 w 10"/>
                <a:gd name="T9" fmla="*/ 0 h 10"/>
                <a:gd name="T10" fmla="*/ 6 w 10"/>
                <a:gd name="T11" fmla="*/ 0 h 10"/>
                <a:gd name="T12" fmla="*/ 0 w 10"/>
                <a:gd name="T13" fmla="*/ 6 h 10"/>
                <a:gd name="T14" fmla="*/ 0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2"/>
                    <a:pt x="9" y="1"/>
                    <a:pt x="9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46" name="Freeform 29">
              <a:extLst>
                <a:ext uri="{FF2B5EF4-FFF2-40B4-BE49-F238E27FC236}">
                  <a16:creationId xmlns:a16="http://schemas.microsoft.com/office/drawing/2014/main" id="{82B716DB-CCEE-4AE6-A432-926B713682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4888" y="2271713"/>
              <a:ext cx="479425" cy="404813"/>
            </a:xfrm>
            <a:custGeom>
              <a:avLst/>
              <a:gdLst>
                <a:gd name="T0" fmla="*/ 126 w 128"/>
                <a:gd name="T1" fmla="*/ 17 h 108"/>
                <a:gd name="T2" fmla="*/ 111 w 128"/>
                <a:gd name="T3" fmla="*/ 1 h 108"/>
                <a:gd name="T4" fmla="*/ 110 w 128"/>
                <a:gd name="T5" fmla="*/ 0 h 108"/>
                <a:gd name="T6" fmla="*/ 18 w 128"/>
                <a:gd name="T7" fmla="*/ 0 h 108"/>
                <a:gd name="T8" fmla="*/ 17 w 128"/>
                <a:gd name="T9" fmla="*/ 1 h 108"/>
                <a:gd name="T10" fmla="*/ 2 w 128"/>
                <a:gd name="T11" fmla="*/ 17 h 108"/>
                <a:gd name="T12" fmla="*/ 0 w 128"/>
                <a:gd name="T13" fmla="*/ 21 h 108"/>
                <a:gd name="T14" fmla="*/ 0 w 128"/>
                <a:gd name="T15" fmla="*/ 102 h 108"/>
                <a:gd name="T16" fmla="*/ 6 w 128"/>
                <a:gd name="T17" fmla="*/ 108 h 108"/>
                <a:gd name="T18" fmla="*/ 122 w 128"/>
                <a:gd name="T19" fmla="*/ 108 h 108"/>
                <a:gd name="T20" fmla="*/ 128 w 128"/>
                <a:gd name="T21" fmla="*/ 103 h 108"/>
                <a:gd name="T22" fmla="*/ 128 w 128"/>
                <a:gd name="T23" fmla="*/ 102 h 108"/>
                <a:gd name="T24" fmla="*/ 128 w 128"/>
                <a:gd name="T25" fmla="*/ 21 h 108"/>
                <a:gd name="T26" fmla="*/ 126 w 128"/>
                <a:gd name="T27" fmla="*/ 17 h 108"/>
                <a:gd name="T28" fmla="*/ 10 w 128"/>
                <a:gd name="T29" fmla="*/ 15 h 108"/>
                <a:gd name="T30" fmla="*/ 19 w 128"/>
                <a:gd name="T31" fmla="*/ 4 h 108"/>
                <a:gd name="T32" fmla="*/ 109 w 128"/>
                <a:gd name="T33" fmla="*/ 4 h 108"/>
                <a:gd name="T34" fmla="*/ 118 w 128"/>
                <a:gd name="T35" fmla="*/ 15 h 108"/>
                <a:gd name="T36" fmla="*/ 10 w 128"/>
                <a:gd name="T37" fmla="*/ 15 h 108"/>
                <a:gd name="T38" fmla="*/ 123 w 128"/>
                <a:gd name="T39" fmla="*/ 104 h 108"/>
                <a:gd name="T40" fmla="*/ 5 w 128"/>
                <a:gd name="T41" fmla="*/ 104 h 108"/>
                <a:gd name="T42" fmla="*/ 5 w 128"/>
                <a:gd name="T43" fmla="*/ 79 h 108"/>
                <a:gd name="T44" fmla="*/ 123 w 128"/>
                <a:gd name="T45" fmla="*/ 79 h 108"/>
                <a:gd name="T46" fmla="*/ 123 w 128"/>
                <a:gd name="T47" fmla="*/ 104 h 108"/>
                <a:gd name="T48" fmla="*/ 123 w 128"/>
                <a:gd name="T49" fmla="*/ 74 h 108"/>
                <a:gd name="T50" fmla="*/ 5 w 128"/>
                <a:gd name="T51" fmla="*/ 74 h 108"/>
                <a:gd name="T52" fmla="*/ 5 w 128"/>
                <a:gd name="T53" fmla="*/ 49 h 108"/>
                <a:gd name="T54" fmla="*/ 123 w 128"/>
                <a:gd name="T55" fmla="*/ 49 h 108"/>
                <a:gd name="T56" fmla="*/ 123 w 128"/>
                <a:gd name="T57" fmla="*/ 74 h 108"/>
                <a:gd name="T58" fmla="*/ 123 w 128"/>
                <a:gd name="T59" fmla="*/ 44 h 108"/>
                <a:gd name="T60" fmla="*/ 5 w 128"/>
                <a:gd name="T61" fmla="*/ 44 h 108"/>
                <a:gd name="T62" fmla="*/ 5 w 128"/>
                <a:gd name="T63" fmla="*/ 19 h 108"/>
                <a:gd name="T64" fmla="*/ 123 w 128"/>
                <a:gd name="T65" fmla="*/ 19 h 108"/>
                <a:gd name="T66" fmla="*/ 123 w 128"/>
                <a:gd name="T67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08">
                  <a:moveTo>
                    <a:pt x="126" y="17"/>
                  </a:moveTo>
                  <a:cubicBezTo>
                    <a:pt x="111" y="1"/>
                    <a:pt x="111" y="1"/>
                    <a:pt x="111" y="1"/>
                  </a:cubicBezTo>
                  <a:cubicBezTo>
                    <a:pt x="111" y="0"/>
                    <a:pt x="110" y="0"/>
                    <a:pt x="1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6"/>
                    <a:pt x="3" y="108"/>
                    <a:pt x="6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5" y="108"/>
                    <a:pt x="128" y="106"/>
                    <a:pt x="128" y="103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8" y="19"/>
                    <a:pt x="127" y="18"/>
                    <a:pt x="126" y="17"/>
                  </a:cubicBezTo>
                  <a:close/>
                  <a:moveTo>
                    <a:pt x="10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0" y="15"/>
                    <a:pt x="10" y="15"/>
                    <a:pt x="10" y="15"/>
                  </a:cubicBezTo>
                  <a:close/>
                  <a:moveTo>
                    <a:pt x="123" y="104"/>
                  </a:moveTo>
                  <a:cubicBezTo>
                    <a:pt x="5" y="104"/>
                    <a:pt x="5" y="104"/>
                    <a:pt x="5" y="10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123" y="79"/>
                    <a:pt x="123" y="79"/>
                    <a:pt x="123" y="79"/>
                  </a:cubicBezTo>
                  <a:lnTo>
                    <a:pt x="123" y="104"/>
                  </a:lnTo>
                  <a:close/>
                  <a:moveTo>
                    <a:pt x="123" y="74"/>
                  </a:moveTo>
                  <a:cubicBezTo>
                    <a:pt x="5" y="74"/>
                    <a:pt x="5" y="74"/>
                    <a:pt x="5" y="74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123" y="49"/>
                    <a:pt x="123" y="49"/>
                    <a:pt x="123" y="49"/>
                  </a:cubicBezTo>
                  <a:lnTo>
                    <a:pt x="123" y="74"/>
                  </a:lnTo>
                  <a:close/>
                  <a:moveTo>
                    <a:pt x="123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23" y="19"/>
                    <a:pt x="123" y="19"/>
                    <a:pt x="123" y="19"/>
                  </a:cubicBezTo>
                  <a:lnTo>
                    <a:pt x="123" y="4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157" name="等腰三角形 156">
            <a:extLst>
              <a:ext uri="{FF2B5EF4-FFF2-40B4-BE49-F238E27FC236}">
                <a16:creationId xmlns:a16="http://schemas.microsoft.com/office/drawing/2014/main" id="{8894AF8A-06D2-4C3B-A8CC-1B2F42EF0C52}"/>
              </a:ext>
            </a:extLst>
          </p:cNvPr>
          <p:cNvSpPr/>
          <p:nvPr/>
        </p:nvSpPr>
        <p:spPr>
          <a:xfrm>
            <a:off x="6562691" y="4053583"/>
            <a:ext cx="306213" cy="442917"/>
          </a:xfrm>
          <a:prstGeom prst="triangle">
            <a:avLst/>
          </a:prstGeom>
          <a:solidFill>
            <a:srgbClr val="FF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1F7ABD9F-B750-4E3A-B7EB-02E59D3E1F99}"/>
              </a:ext>
            </a:extLst>
          </p:cNvPr>
          <p:cNvSpPr txBox="1"/>
          <p:nvPr/>
        </p:nvSpPr>
        <p:spPr>
          <a:xfrm>
            <a:off x="6510073" y="3845854"/>
            <a:ext cx="604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UPF#1</a:t>
            </a:r>
            <a:endParaRPr lang="zh-CN" altLang="en-US" sz="1100" b="1" dirty="0"/>
          </a:p>
        </p:txBody>
      </p:sp>
      <p:cxnSp>
        <p:nvCxnSpPr>
          <p:cNvPr id="159" name="直接连接符 158">
            <a:extLst>
              <a:ext uri="{FF2B5EF4-FFF2-40B4-BE49-F238E27FC236}">
                <a16:creationId xmlns:a16="http://schemas.microsoft.com/office/drawing/2014/main" id="{A0E714D6-960F-4182-8362-FE9461D3E427}"/>
              </a:ext>
            </a:extLst>
          </p:cNvPr>
          <p:cNvCxnSpPr>
            <a:cxnSpLocks/>
            <a:stCxn id="81" idx="3"/>
          </p:cNvCxnSpPr>
          <p:nvPr/>
        </p:nvCxnSpPr>
        <p:spPr>
          <a:xfrm flipH="1">
            <a:off x="9620275" y="4352975"/>
            <a:ext cx="96336" cy="225527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id="{90426DF3-EBCD-4E35-B972-0DACF621827B}"/>
              </a:ext>
            </a:extLst>
          </p:cNvPr>
          <p:cNvCxnSpPr>
            <a:cxnSpLocks/>
          </p:cNvCxnSpPr>
          <p:nvPr/>
        </p:nvCxnSpPr>
        <p:spPr>
          <a:xfrm flipH="1">
            <a:off x="6251977" y="4263969"/>
            <a:ext cx="344505" cy="18212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5BC38007-DD30-424C-8547-FD8A4AFF7F68}"/>
              </a:ext>
            </a:extLst>
          </p:cNvPr>
          <p:cNvGrpSpPr/>
          <p:nvPr/>
        </p:nvGrpSpPr>
        <p:grpSpPr>
          <a:xfrm>
            <a:off x="6942358" y="4696143"/>
            <a:ext cx="384658" cy="322302"/>
            <a:chOff x="5717916" y="4694932"/>
            <a:chExt cx="589989" cy="480318"/>
          </a:xfrm>
        </p:grpSpPr>
        <p:sp>
          <p:nvSpPr>
            <p:cNvPr id="170" name="流程图: 磁盘 169">
              <a:extLst>
                <a:ext uri="{FF2B5EF4-FFF2-40B4-BE49-F238E27FC236}">
                  <a16:creationId xmlns:a16="http://schemas.microsoft.com/office/drawing/2014/main" id="{DE2F1C12-6147-452E-B9B2-D8F71BA8FE54}"/>
                </a:ext>
              </a:extLst>
            </p:cNvPr>
            <p:cNvSpPr/>
            <p:nvPr/>
          </p:nvSpPr>
          <p:spPr>
            <a:xfrm>
              <a:off x="5717916" y="4749800"/>
              <a:ext cx="584776" cy="425450"/>
            </a:xfrm>
            <a:prstGeom prst="flowChartMagneticDisk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71" name="流程图: 汇总连接 170">
              <a:extLst>
                <a:ext uri="{FF2B5EF4-FFF2-40B4-BE49-F238E27FC236}">
                  <a16:creationId xmlns:a16="http://schemas.microsoft.com/office/drawing/2014/main" id="{9CB3D513-8473-40F8-BDE7-3E23D5EF4626}"/>
                </a:ext>
              </a:extLst>
            </p:cNvPr>
            <p:cNvSpPr/>
            <p:nvPr/>
          </p:nvSpPr>
          <p:spPr>
            <a:xfrm>
              <a:off x="5723128" y="4694932"/>
              <a:ext cx="584777" cy="223478"/>
            </a:xfrm>
            <a:prstGeom prst="flowChartSummingJunction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EECBDF25-0D2E-4AB7-9AC7-13E3AA6419A4}"/>
              </a:ext>
            </a:extLst>
          </p:cNvPr>
          <p:cNvGrpSpPr/>
          <p:nvPr/>
        </p:nvGrpSpPr>
        <p:grpSpPr>
          <a:xfrm>
            <a:off x="8705567" y="4811872"/>
            <a:ext cx="384658" cy="322302"/>
            <a:chOff x="5717916" y="4694932"/>
            <a:chExt cx="589989" cy="480318"/>
          </a:xfrm>
        </p:grpSpPr>
        <p:sp>
          <p:nvSpPr>
            <p:cNvPr id="175" name="流程图: 磁盘 174">
              <a:extLst>
                <a:ext uri="{FF2B5EF4-FFF2-40B4-BE49-F238E27FC236}">
                  <a16:creationId xmlns:a16="http://schemas.microsoft.com/office/drawing/2014/main" id="{D488F1C3-0F9F-463F-AD3A-A2C56EE356D3}"/>
                </a:ext>
              </a:extLst>
            </p:cNvPr>
            <p:cNvSpPr/>
            <p:nvPr/>
          </p:nvSpPr>
          <p:spPr>
            <a:xfrm>
              <a:off x="5717916" y="4749800"/>
              <a:ext cx="584776" cy="425450"/>
            </a:xfrm>
            <a:prstGeom prst="flowChartMagneticDisk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76" name="流程图: 汇总连接 175">
              <a:extLst>
                <a:ext uri="{FF2B5EF4-FFF2-40B4-BE49-F238E27FC236}">
                  <a16:creationId xmlns:a16="http://schemas.microsoft.com/office/drawing/2014/main" id="{DCC3CE5E-E63B-410E-B3E7-0F07E66AD359}"/>
                </a:ext>
              </a:extLst>
            </p:cNvPr>
            <p:cNvSpPr/>
            <p:nvPr/>
          </p:nvSpPr>
          <p:spPr>
            <a:xfrm>
              <a:off x="5723128" y="4694932"/>
              <a:ext cx="584777" cy="223478"/>
            </a:xfrm>
            <a:prstGeom prst="flowChartSummingJunction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cxnSp>
        <p:nvCxnSpPr>
          <p:cNvPr id="177" name="直接连接符 176">
            <a:extLst>
              <a:ext uri="{FF2B5EF4-FFF2-40B4-BE49-F238E27FC236}">
                <a16:creationId xmlns:a16="http://schemas.microsoft.com/office/drawing/2014/main" id="{32D92696-6716-4905-9D6A-26DB52B7BA32}"/>
              </a:ext>
            </a:extLst>
          </p:cNvPr>
          <p:cNvCxnSpPr>
            <a:cxnSpLocks/>
            <a:stCxn id="146" idx="27"/>
            <a:endCxn id="170" idx="2"/>
          </p:cNvCxnSpPr>
          <p:nvPr/>
        </p:nvCxnSpPr>
        <p:spPr>
          <a:xfrm>
            <a:off x="6510205" y="4681000"/>
            <a:ext cx="432153" cy="19470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177">
            <a:extLst>
              <a:ext uri="{FF2B5EF4-FFF2-40B4-BE49-F238E27FC236}">
                <a16:creationId xmlns:a16="http://schemas.microsoft.com/office/drawing/2014/main" id="{03AFBE29-F86F-4C4C-9EDA-DA99ED523D60}"/>
              </a:ext>
            </a:extLst>
          </p:cNvPr>
          <p:cNvCxnSpPr>
            <a:cxnSpLocks/>
            <a:stCxn id="175" idx="4"/>
            <a:endCxn id="206" idx="25"/>
          </p:cNvCxnSpPr>
          <p:nvPr/>
        </p:nvCxnSpPr>
        <p:spPr>
          <a:xfrm flipV="1">
            <a:off x="9086826" y="4874656"/>
            <a:ext cx="334077" cy="11677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文本框 178">
            <a:extLst>
              <a:ext uri="{FF2B5EF4-FFF2-40B4-BE49-F238E27FC236}">
                <a16:creationId xmlns:a16="http://schemas.microsoft.com/office/drawing/2014/main" id="{BA36DDC1-B7B3-495C-A61F-C502F49A93B8}"/>
              </a:ext>
            </a:extLst>
          </p:cNvPr>
          <p:cNvSpPr txBox="1"/>
          <p:nvPr/>
        </p:nvSpPr>
        <p:spPr>
          <a:xfrm>
            <a:off x="7232399" y="4570325"/>
            <a:ext cx="11034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Internal router</a:t>
            </a:r>
            <a:endParaRPr lang="zh-CN" altLang="en-US" sz="1100" b="1" dirty="0"/>
          </a:p>
        </p:txBody>
      </p:sp>
      <p:sp>
        <p:nvSpPr>
          <p:cNvPr id="180" name="Freeform 139">
            <a:extLst>
              <a:ext uri="{FF2B5EF4-FFF2-40B4-BE49-F238E27FC236}">
                <a16:creationId xmlns:a16="http://schemas.microsoft.com/office/drawing/2014/main" id="{7BC6A373-1BC7-436A-99B3-F9C9BA7CB31F}"/>
              </a:ext>
            </a:extLst>
          </p:cNvPr>
          <p:cNvSpPr>
            <a:spLocks noEditPoints="1"/>
          </p:cNvSpPr>
          <p:nvPr/>
        </p:nvSpPr>
        <p:spPr bwMode="auto">
          <a:xfrm>
            <a:off x="1901210" y="4691163"/>
            <a:ext cx="479425" cy="346075"/>
          </a:xfrm>
          <a:custGeom>
            <a:avLst/>
            <a:gdLst>
              <a:gd name="T0" fmla="*/ 123 w 128"/>
              <a:gd name="T1" fmla="*/ 28 h 92"/>
              <a:gd name="T2" fmla="*/ 113 w 128"/>
              <a:gd name="T3" fmla="*/ 8 h 92"/>
              <a:gd name="T4" fmla="*/ 92 w 128"/>
              <a:gd name="T5" fmla="*/ 0 h 92"/>
              <a:gd name="T6" fmla="*/ 36 w 128"/>
              <a:gd name="T7" fmla="*/ 0 h 92"/>
              <a:gd name="T8" fmla="*/ 15 w 128"/>
              <a:gd name="T9" fmla="*/ 8 h 92"/>
              <a:gd name="T10" fmla="*/ 5 w 128"/>
              <a:gd name="T11" fmla="*/ 28 h 92"/>
              <a:gd name="T12" fmla="*/ 0 w 128"/>
              <a:gd name="T13" fmla="*/ 75 h 92"/>
              <a:gd name="T14" fmla="*/ 17 w 128"/>
              <a:gd name="T15" fmla="*/ 92 h 92"/>
              <a:gd name="T16" fmla="*/ 32 w 128"/>
              <a:gd name="T17" fmla="*/ 82 h 92"/>
              <a:gd name="T18" fmla="*/ 45 w 128"/>
              <a:gd name="T19" fmla="*/ 62 h 92"/>
              <a:gd name="T20" fmla="*/ 83 w 128"/>
              <a:gd name="T21" fmla="*/ 62 h 92"/>
              <a:gd name="T22" fmla="*/ 96 w 128"/>
              <a:gd name="T23" fmla="*/ 82 h 92"/>
              <a:gd name="T24" fmla="*/ 111 w 128"/>
              <a:gd name="T25" fmla="*/ 92 h 92"/>
              <a:gd name="T26" fmla="*/ 128 w 128"/>
              <a:gd name="T27" fmla="*/ 75 h 92"/>
              <a:gd name="T28" fmla="*/ 123 w 128"/>
              <a:gd name="T29" fmla="*/ 28 h 92"/>
              <a:gd name="T30" fmla="*/ 111 w 128"/>
              <a:gd name="T31" fmla="*/ 87 h 92"/>
              <a:gd name="T32" fmla="*/ 100 w 128"/>
              <a:gd name="T33" fmla="*/ 80 h 92"/>
              <a:gd name="T34" fmla="*/ 86 w 128"/>
              <a:gd name="T35" fmla="*/ 58 h 92"/>
              <a:gd name="T36" fmla="*/ 42 w 128"/>
              <a:gd name="T37" fmla="*/ 58 h 92"/>
              <a:gd name="T38" fmla="*/ 28 w 128"/>
              <a:gd name="T39" fmla="*/ 80 h 92"/>
              <a:gd name="T40" fmla="*/ 17 w 128"/>
              <a:gd name="T41" fmla="*/ 87 h 92"/>
              <a:gd name="T42" fmla="*/ 5 w 128"/>
              <a:gd name="T43" fmla="*/ 75 h 92"/>
              <a:gd name="T44" fmla="*/ 10 w 128"/>
              <a:gd name="T45" fmla="*/ 29 h 92"/>
              <a:gd name="T46" fmla="*/ 18 w 128"/>
              <a:gd name="T47" fmla="*/ 12 h 92"/>
              <a:gd name="T48" fmla="*/ 36 w 128"/>
              <a:gd name="T49" fmla="*/ 5 h 92"/>
              <a:gd name="T50" fmla="*/ 92 w 128"/>
              <a:gd name="T51" fmla="*/ 5 h 92"/>
              <a:gd name="T52" fmla="*/ 110 w 128"/>
              <a:gd name="T53" fmla="*/ 12 h 92"/>
              <a:gd name="T54" fmla="*/ 118 w 128"/>
              <a:gd name="T55" fmla="*/ 29 h 92"/>
              <a:gd name="T56" fmla="*/ 123 w 128"/>
              <a:gd name="T57" fmla="*/ 75 h 92"/>
              <a:gd name="T58" fmla="*/ 111 w 128"/>
              <a:gd name="T59" fmla="*/ 8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92">
                <a:moveTo>
                  <a:pt x="123" y="28"/>
                </a:moveTo>
                <a:cubicBezTo>
                  <a:pt x="122" y="21"/>
                  <a:pt x="119" y="14"/>
                  <a:pt x="113" y="8"/>
                </a:cubicBezTo>
                <a:cubicBezTo>
                  <a:pt x="107" y="3"/>
                  <a:pt x="100" y="0"/>
                  <a:pt x="9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8" y="0"/>
                  <a:pt x="21" y="3"/>
                  <a:pt x="15" y="8"/>
                </a:cubicBezTo>
                <a:cubicBezTo>
                  <a:pt x="9" y="14"/>
                  <a:pt x="6" y="21"/>
                  <a:pt x="5" y="28"/>
                </a:cubicBezTo>
                <a:cubicBezTo>
                  <a:pt x="2" y="57"/>
                  <a:pt x="0" y="74"/>
                  <a:pt x="0" y="75"/>
                </a:cubicBezTo>
                <a:cubicBezTo>
                  <a:pt x="0" y="84"/>
                  <a:pt x="7" y="92"/>
                  <a:pt x="17" y="92"/>
                </a:cubicBezTo>
                <a:cubicBezTo>
                  <a:pt x="23" y="92"/>
                  <a:pt x="29" y="88"/>
                  <a:pt x="32" y="82"/>
                </a:cubicBezTo>
                <a:cubicBezTo>
                  <a:pt x="45" y="62"/>
                  <a:pt x="45" y="62"/>
                  <a:pt x="45" y="62"/>
                </a:cubicBezTo>
                <a:cubicBezTo>
                  <a:pt x="83" y="62"/>
                  <a:pt x="83" y="62"/>
                  <a:pt x="83" y="62"/>
                </a:cubicBezTo>
                <a:cubicBezTo>
                  <a:pt x="96" y="82"/>
                  <a:pt x="96" y="82"/>
                  <a:pt x="96" y="82"/>
                </a:cubicBezTo>
                <a:cubicBezTo>
                  <a:pt x="99" y="88"/>
                  <a:pt x="105" y="92"/>
                  <a:pt x="111" y="92"/>
                </a:cubicBezTo>
                <a:cubicBezTo>
                  <a:pt x="121" y="92"/>
                  <a:pt x="128" y="84"/>
                  <a:pt x="128" y="75"/>
                </a:cubicBezTo>
                <a:cubicBezTo>
                  <a:pt x="128" y="74"/>
                  <a:pt x="126" y="57"/>
                  <a:pt x="123" y="28"/>
                </a:cubicBezTo>
                <a:close/>
                <a:moveTo>
                  <a:pt x="111" y="87"/>
                </a:moveTo>
                <a:cubicBezTo>
                  <a:pt x="107" y="87"/>
                  <a:pt x="102" y="84"/>
                  <a:pt x="100" y="80"/>
                </a:cubicBezTo>
                <a:cubicBezTo>
                  <a:pt x="86" y="58"/>
                  <a:pt x="86" y="58"/>
                  <a:pt x="86" y="58"/>
                </a:cubicBezTo>
                <a:cubicBezTo>
                  <a:pt x="42" y="58"/>
                  <a:pt x="42" y="58"/>
                  <a:pt x="42" y="58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4"/>
                  <a:pt x="21" y="87"/>
                  <a:pt x="17" y="87"/>
                </a:cubicBezTo>
                <a:cubicBezTo>
                  <a:pt x="10" y="87"/>
                  <a:pt x="5" y="82"/>
                  <a:pt x="5" y="75"/>
                </a:cubicBezTo>
                <a:cubicBezTo>
                  <a:pt x="5" y="73"/>
                  <a:pt x="8" y="44"/>
                  <a:pt x="10" y="29"/>
                </a:cubicBezTo>
                <a:cubicBezTo>
                  <a:pt x="10" y="22"/>
                  <a:pt x="13" y="16"/>
                  <a:pt x="18" y="12"/>
                </a:cubicBezTo>
                <a:cubicBezTo>
                  <a:pt x="23" y="7"/>
                  <a:pt x="29" y="5"/>
                  <a:pt x="36" y="5"/>
                </a:cubicBezTo>
                <a:cubicBezTo>
                  <a:pt x="92" y="5"/>
                  <a:pt x="92" y="5"/>
                  <a:pt x="92" y="5"/>
                </a:cubicBezTo>
                <a:cubicBezTo>
                  <a:pt x="99" y="5"/>
                  <a:pt x="105" y="7"/>
                  <a:pt x="110" y="12"/>
                </a:cubicBezTo>
                <a:cubicBezTo>
                  <a:pt x="115" y="16"/>
                  <a:pt x="118" y="22"/>
                  <a:pt x="118" y="29"/>
                </a:cubicBezTo>
                <a:cubicBezTo>
                  <a:pt x="120" y="46"/>
                  <a:pt x="123" y="73"/>
                  <a:pt x="123" y="75"/>
                </a:cubicBezTo>
                <a:cubicBezTo>
                  <a:pt x="123" y="82"/>
                  <a:pt x="118" y="87"/>
                  <a:pt x="111" y="87"/>
                </a:cubicBezTo>
                <a:close/>
              </a:path>
            </a:pathLst>
          </a:cu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40">
            <a:extLst>
              <a:ext uri="{FF2B5EF4-FFF2-40B4-BE49-F238E27FC236}">
                <a16:creationId xmlns:a16="http://schemas.microsoft.com/office/drawing/2014/main" id="{9E8610BD-F30F-4145-BD99-B57781C4D609}"/>
              </a:ext>
            </a:extLst>
          </p:cNvPr>
          <p:cNvSpPr>
            <a:spLocks/>
          </p:cNvSpPr>
          <p:nvPr/>
        </p:nvSpPr>
        <p:spPr bwMode="auto">
          <a:xfrm>
            <a:off x="2036124" y="4722843"/>
            <a:ext cx="101600" cy="101600"/>
          </a:xfrm>
          <a:custGeom>
            <a:avLst/>
            <a:gdLst>
              <a:gd name="T0" fmla="*/ 24 w 27"/>
              <a:gd name="T1" fmla="*/ 11 h 27"/>
              <a:gd name="T2" fmla="*/ 15 w 27"/>
              <a:gd name="T3" fmla="*/ 11 h 27"/>
              <a:gd name="T4" fmla="*/ 15 w 27"/>
              <a:gd name="T5" fmla="*/ 2 h 27"/>
              <a:gd name="T6" fmla="*/ 13 w 27"/>
              <a:gd name="T7" fmla="*/ 0 h 27"/>
              <a:gd name="T8" fmla="*/ 11 w 27"/>
              <a:gd name="T9" fmla="*/ 2 h 27"/>
              <a:gd name="T10" fmla="*/ 11 w 27"/>
              <a:gd name="T11" fmla="*/ 11 h 27"/>
              <a:gd name="T12" fmla="*/ 2 w 27"/>
              <a:gd name="T13" fmla="*/ 11 h 27"/>
              <a:gd name="T14" fmla="*/ 0 w 27"/>
              <a:gd name="T15" fmla="*/ 13 h 27"/>
              <a:gd name="T16" fmla="*/ 2 w 27"/>
              <a:gd name="T17" fmla="*/ 15 h 27"/>
              <a:gd name="T18" fmla="*/ 11 w 27"/>
              <a:gd name="T19" fmla="*/ 15 h 27"/>
              <a:gd name="T20" fmla="*/ 11 w 27"/>
              <a:gd name="T21" fmla="*/ 24 h 27"/>
              <a:gd name="T22" fmla="*/ 13 w 27"/>
              <a:gd name="T23" fmla="*/ 27 h 27"/>
              <a:gd name="T24" fmla="*/ 15 w 27"/>
              <a:gd name="T25" fmla="*/ 24 h 27"/>
              <a:gd name="T26" fmla="*/ 15 w 27"/>
              <a:gd name="T27" fmla="*/ 15 h 27"/>
              <a:gd name="T28" fmla="*/ 24 w 27"/>
              <a:gd name="T29" fmla="*/ 15 h 27"/>
              <a:gd name="T30" fmla="*/ 27 w 27"/>
              <a:gd name="T31" fmla="*/ 13 h 27"/>
              <a:gd name="T32" fmla="*/ 24 w 27"/>
              <a:gd name="T33" fmla="*/ 1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" h="27">
                <a:moveTo>
                  <a:pt x="24" y="11"/>
                </a:moveTo>
                <a:cubicBezTo>
                  <a:pt x="15" y="11"/>
                  <a:pt x="15" y="11"/>
                  <a:pt x="15" y="11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4" y="0"/>
                  <a:pt x="13" y="0"/>
                </a:cubicBezTo>
                <a:cubicBezTo>
                  <a:pt x="12" y="0"/>
                  <a:pt x="11" y="1"/>
                  <a:pt x="11" y="2"/>
                </a:cubicBezTo>
                <a:cubicBezTo>
                  <a:pt x="11" y="11"/>
                  <a:pt x="11" y="11"/>
                  <a:pt x="11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2"/>
                  <a:pt x="0" y="13"/>
                </a:cubicBezTo>
                <a:cubicBezTo>
                  <a:pt x="0" y="14"/>
                  <a:pt x="1" y="15"/>
                  <a:pt x="2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6"/>
                  <a:pt x="12" y="27"/>
                  <a:pt x="13" y="27"/>
                </a:cubicBezTo>
                <a:cubicBezTo>
                  <a:pt x="14" y="27"/>
                  <a:pt x="15" y="26"/>
                  <a:pt x="15" y="24"/>
                </a:cubicBezTo>
                <a:cubicBezTo>
                  <a:pt x="15" y="15"/>
                  <a:pt x="15" y="15"/>
                  <a:pt x="15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6" y="15"/>
                  <a:pt x="27" y="14"/>
                  <a:pt x="27" y="13"/>
                </a:cubicBezTo>
                <a:cubicBezTo>
                  <a:pt x="27" y="12"/>
                  <a:pt x="26" y="11"/>
                  <a:pt x="24" y="11"/>
                </a:cubicBezTo>
                <a:close/>
              </a:path>
            </a:pathLst>
          </a:cu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Oval 141">
            <a:extLst>
              <a:ext uri="{FF2B5EF4-FFF2-40B4-BE49-F238E27FC236}">
                <a16:creationId xmlns:a16="http://schemas.microsoft.com/office/drawing/2014/main" id="{05888F3E-E8CD-4ED5-B1FF-973FE4AE8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4724" y="4722843"/>
            <a:ext cx="26988" cy="25400"/>
          </a:xfrm>
          <a:prstGeom prst="ellipse">
            <a:avLst/>
          </a:pr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Oval 142">
            <a:extLst>
              <a:ext uri="{FF2B5EF4-FFF2-40B4-BE49-F238E27FC236}">
                <a16:creationId xmlns:a16="http://schemas.microsoft.com/office/drawing/2014/main" id="{A60BB0D7-EF82-4F20-B196-1A934079AE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4724" y="4794281"/>
            <a:ext cx="26988" cy="30163"/>
          </a:xfrm>
          <a:prstGeom prst="ellipse">
            <a:avLst/>
          </a:pr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Oval 143">
            <a:extLst>
              <a:ext uri="{FF2B5EF4-FFF2-40B4-BE49-F238E27FC236}">
                <a16:creationId xmlns:a16="http://schemas.microsoft.com/office/drawing/2014/main" id="{AD930E04-C3F0-4977-8FBE-CB514C6921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2824" y="4759356"/>
            <a:ext cx="25400" cy="26988"/>
          </a:xfrm>
          <a:prstGeom prst="ellipse">
            <a:avLst/>
          </a:pr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Oval 144">
            <a:extLst>
              <a:ext uri="{FF2B5EF4-FFF2-40B4-BE49-F238E27FC236}">
                <a16:creationId xmlns:a16="http://schemas.microsoft.com/office/drawing/2014/main" id="{E0A6D4D6-B7CA-4EF7-982A-2B5C47F86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6624" y="4759356"/>
            <a:ext cx="30163" cy="26988"/>
          </a:xfrm>
          <a:prstGeom prst="ellipse">
            <a:avLst/>
          </a:prstGeom>
          <a:solidFill>
            <a:srgbClr val="454C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86" name="图片 185">
            <a:extLst>
              <a:ext uri="{FF2B5EF4-FFF2-40B4-BE49-F238E27FC236}">
                <a16:creationId xmlns:a16="http://schemas.microsoft.com/office/drawing/2014/main" id="{2D544B11-29CD-43FC-9782-1FAD82540C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6026" y="3962238"/>
            <a:ext cx="613728" cy="432839"/>
          </a:xfrm>
          <a:prstGeom prst="rect">
            <a:avLst/>
          </a:prstGeom>
        </p:spPr>
      </p:pic>
      <p:cxnSp>
        <p:nvCxnSpPr>
          <p:cNvPr id="187" name="直接连接符 186">
            <a:extLst>
              <a:ext uri="{FF2B5EF4-FFF2-40B4-BE49-F238E27FC236}">
                <a16:creationId xmlns:a16="http://schemas.microsoft.com/office/drawing/2014/main" id="{FD392B23-DA41-47F4-88DA-6B4F2E301B10}"/>
              </a:ext>
            </a:extLst>
          </p:cNvPr>
          <p:cNvCxnSpPr>
            <a:cxnSpLocks/>
          </p:cNvCxnSpPr>
          <p:nvPr/>
        </p:nvCxnSpPr>
        <p:spPr>
          <a:xfrm>
            <a:off x="2363257" y="4356538"/>
            <a:ext cx="811790" cy="255381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连接符 187">
            <a:extLst>
              <a:ext uri="{FF2B5EF4-FFF2-40B4-BE49-F238E27FC236}">
                <a16:creationId xmlns:a16="http://schemas.microsoft.com/office/drawing/2014/main" id="{B54446F4-E983-4975-ADBC-DDB6F70CEB5E}"/>
              </a:ext>
            </a:extLst>
          </p:cNvPr>
          <p:cNvCxnSpPr>
            <a:cxnSpLocks/>
            <a:stCxn id="180" idx="27"/>
          </p:cNvCxnSpPr>
          <p:nvPr/>
        </p:nvCxnSpPr>
        <p:spPr>
          <a:xfrm flipV="1">
            <a:off x="2343180" y="4647785"/>
            <a:ext cx="787676" cy="152467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立方体 188">
            <a:extLst>
              <a:ext uri="{FF2B5EF4-FFF2-40B4-BE49-F238E27FC236}">
                <a16:creationId xmlns:a16="http://schemas.microsoft.com/office/drawing/2014/main" id="{B35519DC-9F82-4EE8-9CE1-CDF9D73CD99D}"/>
              </a:ext>
            </a:extLst>
          </p:cNvPr>
          <p:cNvSpPr/>
          <p:nvPr/>
        </p:nvSpPr>
        <p:spPr>
          <a:xfrm>
            <a:off x="5743025" y="3918111"/>
            <a:ext cx="681694" cy="456615"/>
          </a:xfrm>
          <a:prstGeom prst="cube">
            <a:avLst/>
          </a:prstGeom>
          <a:solidFill>
            <a:srgbClr val="FF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190" name="直接连接符 189">
            <a:extLst>
              <a:ext uri="{FF2B5EF4-FFF2-40B4-BE49-F238E27FC236}">
                <a16:creationId xmlns:a16="http://schemas.microsoft.com/office/drawing/2014/main" id="{A528094C-E291-41AA-B877-29F3D8049AAC}"/>
              </a:ext>
            </a:extLst>
          </p:cNvPr>
          <p:cNvCxnSpPr>
            <a:cxnSpLocks/>
            <a:stCxn id="189" idx="3"/>
          </p:cNvCxnSpPr>
          <p:nvPr/>
        </p:nvCxnSpPr>
        <p:spPr>
          <a:xfrm>
            <a:off x="6026795" y="4374726"/>
            <a:ext cx="201453" cy="7966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>
            <a:extLst>
              <a:ext uri="{FF2B5EF4-FFF2-40B4-BE49-F238E27FC236}">
                <a16:creationId xmlns:a16="http://schemas.microsoft.com/office/drawing/2014/main" id="{42A6209D-14F4-4D54-8980-88E8356B472C}"/>
              </a:ext>
            </a:extLst>
          </p:cNvPr>
          <p:cNvCxnSpPr>
            <a:cxnSpLocks/>
          </p:cNvCxnSpPr>
          <p:nvPr/>
        </p:nvCxnSpPr>
        <p:spPr>
          <a:xfrm>
            <a:off x="9139692" y="4396616"/>
            <a:ext cx="480479" cy="14453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文本框 191">
            <a:extLst>
              <a:ext uri="{FF2B5EF4-FFF2-40B4-BE49-F238E27FC236}">
                <a16:creationId xmlns:a16="http://schemas.microsoft.com/office/drawing/2014/main" id="{B9492E58-E854-4259-94E1-665673BBE1DB}"/>
              </a:ext>
            </a:extLst>
          </p:cNvPr>
          <p:cNvSpPr txBox="1"/>
          <p:nvPr/>
        </p:nvSpPr>
        <p:spPr>
          <a:xfrm>
            <a:off x="9259669" y="3978543"/>
            <a:ext cx="8840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APP </a:t>
            </a:r>
          </a:p>
          <a:p>
            <a:pPr algn="ctr"/>
            <a:r>
              <a:rPr lang="en-US" altLang="zh-CN" sz="1100" b="1" dirty="0"/>
              <a:t>Server#2</a:t>
            </a:r>
            <a:endParaRPr lang="zh-CN" altLang="en-US" sz="1100" b="1" dirty="0"/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id="{94BBDA30-42A3-4339-A046-037D46ECA18F}"/>
              </a:ext>
            </a:extLst>
          </p:cNvPr>
          <p:cNvSpPr txBox="1"/>
          <p:nvPr/>
        </p:nvSpPr>
        <p:spPr>
          <a:xfrm>
            <a:off x="1547794" y="5342756"/>
            <a:ext cx="3846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C00000"/>
                </a:solidFill>
              </a:rPr>
              <a:t>User plane path#1 between UPF#1 and APP server#1</a:t>
            </a:r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id="{301163D6-B31F-4DE3-AD24-D57342C6A35F}"/>
              </a:ext>
            </a:extLst>
          </p:cNvPr>
          <p:cNvSpPr txBox="1"/>
          <p:nvPr/>
        </p:nvSpPr>
        <p:spPr>
          <a:xfrm>
            <a:off x="4705751" y="3490360"/>
            <a:ext cx="18569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solidFill>
                  <a:srgbClr val="C00000"/>
                </a:solidFill>
              </a:rPr>
              <a:t>RAN –UPF#1– APP server#1</a:t>
            </a:r>
            <a:endParaRPr lang="zh-CN" altLang="en-US" sz="1050" b="1" dirty="0">
              <a:solidFill>
                <a:srgbClr val="C00000"/>
              </a:solidFill>
            </a:endParaRPr>
          </a:p>
        </p:txBody>
      </p:sp>
      <p:sp>
        <p:nvSpPr>
          <p:cNvPr id="195" name="等腰三角形 194">
            <a:extLst>
              <a:ext uri="{FF2B5EF4-FFF2-40B4-BE49-F238E27FC236}">
                <a16:creationId xmlns:a16="http://schemas.microsoft.com/office/drawing/2014/main" id="{1E2C2FF4-ED41-4A00-B091-FD1C064CEC95}"/>
              </a:ext>
            </a:extLst>
          </p:cNvPr>
          <p:cNvSpPr/>
          <p:nvPr/>
        </p:nvSpPr>
        <p:spPr>
          <a:xfrm>
            <a:off x="8861926" y="4135585"/>
            <a:ext cx="306213" cy="442917"/>
          </a:xfrm>
          <a:prstGeom prst="triangle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C7ECD0F5-C704-4A27-AD67-72F91259F868}"/>
              </a:ext>
            </a:extLst>
          </p:cNvPr>
          <p:cNvGrpSpPr/>
          <p:nvPr/>
        </p:nvGrpSpPr>
        <p:grpSpPr>
          <a:xfrm>
            <a:off x="9399401" y="4533972"/>
            <a:ext cx="550453" cy="497215"/>
            <a:chOff x="2274888" y="2271713"/>
            <a:chExt cx="479425" cy="4048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7" name="Oval 20">
              <a:extLst>
                <a:ext uri="{FF2B5EF4-FFF2-40B4-BE49-F238E27FC236}">
                  <a16:creationId xmlns:a16="http://schemas.microsoft.com/office/drawing/2014/main" id="{D5542EEE-B9B0-4ECB-B795-DAC98A3962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489200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98" name="Freeform 21">
              <a:extLst>
                <a:ext uri="{FF2B5EF4-FFF2-40B4-BE49-F238E27FC236}">
                  <a16:creationId xmlns:a16="http://schemas.microsoft.com/office/drawing/2014/main" id="{679E388A-AC4A-44F8-9CDD-8F6CF4154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275" y="2486025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10 w 10"/>
                <a:gd name="T3" fmla="*/ 4 h 10"/>
                <a:gd name="T4" fmla="*/ 10 w 10"/>
                <a:gd name="T5" fmla="*/ 1 h 10"/>
                <a:gd name="T6" fmla="*/ 8 w 10"/>
                <a:gd name="T7" fmla="*/ 0 h 10"/>
                <a:gd name="T8" fmla="*/ 6 w 10"/>
                <a:gd name="T9" fmla="*/ 1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1"/>
                    <a:pt x="10" y="1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99" name="Freeform 22">
              <a:extLst>
                <a:ext uri="{FF2B5EF4-FFF2-40B4-BE49-F238E27FC236}">
                  <a16:creationId xmlns:a16="http://schemas.microsoft.com/office/drawing/2014/main" id="{BEE85B39-BFA4-454A-B236-ED61B74DD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950" y="2486025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9 w 10"/>
                <a:gd name="T5" fmla="*/ 1 h 10"/>
                <a:gd name="T6" fmla="*/ 8 w 10"/>
                <a:gd name="T7" fmla="*/ 0 h 10"/>
                <a:gd name="T8" fmla="*/ 6 w 10"/>
                <a:gd name="T9" fmla="*/ 1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0" name="Oval 23">
              <a:extLst>
                <a:ext uri="{FF2B5EF4-FFF2-40B4-BE49-F238E27FC236}">
                  <a16:creationId xmlns:a16="http://schemas.microsoft.com/office/drawing/2014/main" id="{67605EFB-FA7B-47F4-9741-063BC3B00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601913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1" name="Freeform 24">
              <a:extLst>
                <a:ext uri="{FF2B5EF4-FFF2-40B4-BE49-F238E27FC236}">
                  <a16:creationId xmlns:a16="http://schemas.microsoft.com/office/drawing/2014/main" id="{C3CCB985-347A-4D4E-B5DD-D4B96983BB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275" y="2598738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10 w 10"/>
                <a:gd name="T3" fmla="*/ 3 h 10"/>
                <a:gd name="T4" fmla="*/ 10 w 10"/>
                <a:gd name="T5" fmla="*/ 0 h 10"/>
                <a:gd name="T6" fmla="*/ 8 w 10"/>
                <a:gd name="T7" fmla="*/ 0 h 10"/>
                <a:gd name="T8" fmla="*/ 6 w 10"/>
                <a:gd name="T9" fmla="*/ 0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2" name="Freeform 25">
              <a:extLst>
                <a:ext uri="{FF2B5EF4-FFF2-40B4-BE49-F238E27FC236}">
                  <a16:creationId xmlns:a16="http://schemas.microsoft.com/office/drawing/2014/main" id="{44521A2B-A05E-404D-A691-AB685FC0F1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950" y="2598738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3 h 10"/>
                <a:gd name="T4" fmla="*/ 9 w 10"/>
                <a:gd name="T5" fmla="*/ 0 h 10"/>
                <a:gd name="T6" fmla="*/ 8 w 10"/>
                <a:gd name="T7" fmla="*/ 0 h 10"/>
                <a:gd name="T8" fmla="*/ 6 w 10"/>
                <a:gd name="T9" fmla="*/ 0 h 10"/>
                <a:gd name="T10" fmla="*/ 1 w 10"/>
                <a:gd name="T11" fmla="*/ 6 h 10"/>
                <a:gd name="T12" fmla="*/ 0 w 10"/>
                <a:gd name="T13" fmla="*/ 7 h 10"/>
                <a:gd name="T14" fmla="*/ 1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3" name="Oval 26">
              <a:extLst>
                <a:ext uri="{FF2B5EF4-FFF2-40B4-BE49-F238E27FC236}">
                  <a16:creationId xmlns:a16="http://schemas.microsoft.com/office/drawing/2014/main" id="{E1509E58-75AB-4F03-8A30-3AAAB441FD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763" y="2376488"/>
              <a:ext cx="26988" cy="2698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4" name="Freeform 27">
              <a:extLst>
                <a:ext uri="{FF2B5EF4-FFF2-40B4-BE49-F238E27FC236}">
                  <a16:creationId xmlns:a16="http://schemas.microsoft.com/office/drawing/2014/main" id="{F38F6F4A-57E3-40DD-BB1F-CB226C162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450" y="2373313"/>
              <a:ext cx="38100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10 w 10"/>
                <a:gd name="T5" fmla="*/ 2 h 10"/>
                <a:gd name="T6" fmla="*/ 9 w 10"/>
                <a:gd name="T7" fmla="*/ 1 h 10"/>
                <a:gd name="T8" fmla="*/ 7 w 10"/>
                <a:gd name="T9" fmla="*/ 0 h 10"/>
                <a:gd name="T10" fmla="*/ 6 w 10"/>
                <a:gd name="T11" fmla="*/ 0 h 10"/>
                <a:gd name="T12" fmla="*/ 0 w 10"/>
                <a:gd name="T13" fmla="*/ 6 h 10"/>
                <a:gd name="T14" fmla="*/ 0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5" name="Freeform 28">
              <a:extLst>
                <a:ext uri="{FF2B5EF4-FFF2-40B4-BE49-F238E27FC236}">
                  <a16:creationId xmlns:a16="http://schemas.microsoft.com/office/drawing/2014/main" id="{B561DC93-CB13-4E1E-BBD2-915A7B7E5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13" y="2373313"/>
              <a:ext cx="36513" cy="36513"/>
            </a:xfrm>
            <a:custGeom>
              <a:avLst/>
              <a:gdLst>
                <a:gd name="T0" fmla="*/ 4 w 10"/>
                <a:gd name="T1" fmla="*/ 9 h 10"/>
                <a:gd name="T2" fmla="*/ 9 w 10"/>
                <a:gd name="T3" fmla="*/ 4 h 10"/>
                <a:gd name="T4" fmla="*/ 10 w 10"/>
                <a:gd name="T5" fmla="*/ 2 h 10"/>
                <a:gd name="T6" fmla="*/ 9 w 10"/>
                <a:gd name="T7" fmla="*/ 1 h 10"/>
                <a:gd name="T8" fmla="*/ 7 w 10"/>
                <a:gd name="T9" fmla="*/ 0 h 10"/>
                <a:gd name="T10" fmla="*/ 6 w 10"/>
                <a:gd name="T11" fmla="*/ 0 h 10"/>
                <a:gd name="T12" fmla="*/ 0 w 10"/>
                <a:gd name="T13" fmla="*/ 6 h 10"/>
                <a:gd name="T14" fmla="*/ 0 w 10"/>
                <a:gd name="T15" fmla="*/ 9 h 10"/>
                <a:gd name="T16" fmla="*/ 4 w 10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2"/>
                    <a:pt x="9" y="1"/>
                    <a:pt x="9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0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6" name="Freeform 29">
              <a:extLst>
                <a:ext uri="{FF2B5EF4-FFF2-40B4-BE49-F238E27FC236}">
                  <a16:creationId xmlns:a16="http://schemas.microsoft.com/office/drawing/2014/main" id="{462578A9-8E04-4870-BF24-5CB5E6F465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4888" y="2271713"/>
              <a:ext cx="479425" cy="404813"/>
            </a:xfrm>
            <a:custGeom>
              <a:avLst/>
              <a:gdLst>
                <a:gd name="T0" fmla="*/ 126 w 128"/>
                <a:gd name="T1" fmla="*/ 17 h 108"/>
                <a:gd name="T2" fmla="*/ 111 w 128"/>
                <a:gd name="T3" fmla="*/ 1 h 108"/>
                <a:gd name="T4" fmla="*/ 110 w 128"/>
                <a:gd name="T5" fmla="*/ 0 h 108"/>
                <a:gd name="T6" fmla="*/ 18 w 128"/>
                <a:gd name="T7" fmla="*/ 0 h 108"/>
                <a:gd name="T8" fmla="*/ 17 w 128"/>
                <a:gd name="T9" fmla="*/ 1 h 108"/>
                <a:gd name="T10" fmla="*/ 2 w 128"/>
                <a:gd name="T11" fmla="*/ 17 h 108"/>
                <a:gd name="T12" fmla="*/ 0 w 128"/>
                <a:gd name="T13" fmla="*/ 21 h 108"/>
                <a:gd name="T14" fmla="*/ 0 w 128"/>
                <a:gd name="T15" fmla="*/ 102 h 108"/>
                <a:gd name="T16" fmla="*/ 6 w 128"/>
                <a:gd name="T17" fmla="*/ 108 h 108"/>
                <a:gd name="T18" fmla="*/ 122 w 128"/>
                <a:gd name="T19" fmla="*/ 108 h 108"/>
                <a:gd name="T20" fmla="*/ 128 w 128"/>
                <a:gd name="T21" fmla="*/ 103 h 108"/>
                <a:gd name="T22" fmla="*/ 128 w 128"/>
                <a:gd name="T23" fmla="*/ 102 h 108"/>
                <a:gd name="T24" fmla="*/ 128 w 128"/>
                <a:gd name="T25" fmla="*/ 21 h 108"/>
                <a:gd name="T26" fmla="*/ 126 w 128"/>
                <a:gd name="T27" fmla="*/ 17 h 108"/>
                <a:gd name="T28" fmla="*/ 10 w 128"/>
                <a:gd name="T29" fmla="*/ 15 h 108"/>
                <a:gd name="T30" fmla="*/ 19 w 128"/>
                <a:gd name="T31" fmla="*/ 4 h 108"/>
                <a:gd name="T32" fmla="*/ 109 w 128"/>
                <a:gd name="T33" fmla="*/ 4 h 108"/>
                <a:gd name="T34" fmla="*/ 118 w 128"/>
                <a:gd name="T35" fmla="*/ 15 h 108"/>
                <a:gd name="T36" fmla="*/ 10 w 128"/>
                <a:gd name="T37" fmla="*/ 15 h 108"/>
                <a:gd name="T38" fmla="*/ 123 w 128"/>
                <a:gd name="T39" fmla="*/ 104 h 108"/>
                <a:gd name="T40" fmla="*/ 5 w 128"/>
                <a:gd name="T41" fmla="*/ 104 h 108"/>
                <a:gd name="T42" fmla="*/ 5 w 128"/>
                <a:gd name="T43" fmla="*/ 79 h 108"/>
                <a:gd name="T44" fmla="*/ 123 w 128"/>
                <a:gd name="T45" fmla="*/ 79 h 108"/>
                <a:gd name="T46" fmla="*/ 123 w 128"/>
                <a:gd name="T47" fmla="*/ 104 h 108"/>
                <a:gd name="T48" fmla="*/ 123 w 128"/>
                <a:gd name="T49" fmla="*/ 74 h 108"/>
                <a:gd name="T50" fmla="*/ 5 w 128"/>
                <a:gd name="T51" fmla="*/ 74 h 108"/>
                <a:gd name="T52" fmla="*/ 5 w 128"/>
                <a:gd name="T53" fmla="*/ 49 h 108"/>
                <a:gd name="T54" fmla="*/ 123 w 128"/>
                <a:gd name="T55" fmla="*/ 49 h 108"/>
                <a:gd name="T56" fmla="*/ 123 w 128"/>
                <a:gd name="T57" fmla="*/ 74 h 108"/>
                <a:gd name="T58" fmla="*/ 123 w 128"/>
                <a:gd name="T59" fmla="*/ 44 h 108"/>
                <a:gd name="T60" fmla="*/ 5 w 128"/>
                <a:gd name="T61" fmla="*/ 44 h 108"/>
                <a:gd name="T62" fmla="*/ 5 w 128"/>
                <a:gd name="T63" fmla="*/ 19 h 108"/>
                <a:gd name="T64" fmla="*/ 123 w 128"/>
                <a:gd name="T65" fmla="*/ 19 h 108"/>
                <a:gd name="T66" fmla="*/ 123 w 128"/>
                <a:gd name="T67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08">
                  <a:moveTo>
                    <a:pt x="126" y="17"/>
                  </a:moveTo>
                  <a:cubicBezTo>
                    <a:pt x="111" y="1"/>
                    <a:pt x="111" y="1"/>
                    <a:pt x="111" y="1"/>
                  </a:cubicBezTo>
                  <a:cubicBezTo>
                    <a:pt x="111" y="0"/>
                    <a:pt x="110" y="0"/>
                    <a:pt x="1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6"/>
                    <a:pt x="3" y="108"/>
                    <a:pt x="6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5" y="108"/>
                    <a:pt x="128" y="106"/>
                    <a:pt x="128" y="103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8" y="19"/>
                    <a:pt x="127" y="18"/>
                    <a:pt x="126" y="17"/>
                  </a:cubicBezTo>
                  <a:close/>
                  <a:moveTo>
                    <a:pt x="10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0" y="15"/>
                    <a:pt x="10" y="15"/>
                    <a:pt x="10" y="15"/>
                  </a:cubicBezTo>
                  <a:close/>
                  <a:moveTo>
                    <a:pt x="123" y="104"/>
                  </a:moveTo>
                  <a:cubicBezTo>
                    <a:pt x="5" y="104"/>
                    <a:pt x="5" y="104"/>
                    <a:pt x="5" y="10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123" y="79"/>
                    <a:pt x="123" y="79"/>
                    <a:pt x="123" y="79"/>
                  </a:cubicBezTo>
                  <a:lnTo>
                    <a:pt x="123" y="104"/>
                  </a:lnTo>
                  <a:close/>
                  <a:moveTo>
                    <a:pt x="123" y="74"/>
                  </a:moveTo>
                  <a:cubicBezTo>
                    <a:pt x="5" y="74"/>
                    <a:pt x="5" y="74"/>
                    <a:pt x="5" y="74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123" y="49"/>
                    <a:pt x="123" y="49"/>
                    <a:pt x="123" y="49"/>
                  </a:cubicBezTo>
                  <a:lnTo>
                    <a:pt x="123" y="74"/>
                  </a:lnTo>
                  <a:close/>
                  <a:moveTo>
                    <a:pt x="123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23" y="19"/>
                    <a:pt x="123" y="19"/>
                    <a:pt x="123" y="19"/>
                  </a:cubicBezTo>
                  <a:lnTo>
                    <a:pt x="123" y="4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7064E8CD-7C02-4080-8587-0EDC4324FD1C}"/>
              </a:ext>
            </a:extLst>
          </p:cNvPr>
          <p:cNvGrpSpPr/>
          <p:nvPr/>
        </p:nvGrpSpPr>
        <p:grpSpPr>
          <a:xfrm>
            <a:off x="7169938" y="5235373"/>
            <a:ext cx="384658" cy="322302"/>
            <a:chOff x="5717916" y="4694932"/>
            <a:chExt cx="589989" cy="480318"/>
          </a:xfrm>
          <a:solidFill>
            <a:srgbClr val="FF0000"/>
          </a:solidFill>
        </p:grpSpPr>
        <p:sp>
          <p:nvSpPr>
            <p:cNvPr id="208" name="流程图: 磁盘 207">
              <a:extLst>
                <a:ext uri="{FF2B5EF4-FFF2-40B4-BE49-F238E27FC236}">
                  <a16:creationId xmlns:a16="http://schemas.microsoft.com/office/drawing/2014/main" id="{E9875BDA-F519-4E07-903E-168A3A91B14C}"/>
                </a:ext>
              </a:extLst>
            </p:cNvPr>
            <p:cNvSpPr/>
            <p:nvPr/>
          </p:nvSpPr>
          <p:spPr>
            <a:xfrm>
              <a:off x="5717916" y="4749800"/>
              <a:ext cx="584776" cy="425450"/>
            </a:xfrm>
            <a:prstGeom prst="flowChartMagneticDisk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09" name="流程图: 汇总连接 208">
              <a:extLst>
                <a:ext uri="{FF2B5EF4-FFF2-40B4-BE49-F238E27FC236}">
                  <a16:creationId xmlns:a16="http://schemas.microsoft.com/office/drawing/2014/main" id="{B3BF83C0-3E50-4BD8-B941-A4B7F1F4AA30}"/>
                </a:ext>
              </a:extLst>
            </p:cNvPr>
            <p:cNvSpPr/>
            <p:nvPr/>
          </p:nvSpPr>
          <p:spPr>
            <a:xfrm>
              <a:off x="5723128" y="4694932"/>
              <a:ext cx="584777" cy="223478"/>
            </a:xfrm>
            <a:prstGeom prst="flowChartSummingJunction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0" name="文本框 209">
            <a:extLst>
              <a:ext uri="{FF2B5EF4-FFF2-40B4-BE49-F238E27FC236}">
                <a16:creationId xmlns:a16="http://schemas.microsoft.com/office/drawing/2014/main" id="{058C3D28-56BC-4149-A0D5-EDF2B5195656}"/>
              </a:ext>
            </a:extLst>
          </p:cNvPr>
          <p:cNvSpPr txBox="1"/>
          <p:nvPr/>
        </p:nvSpPr>
        <p:spPr>
          <a:xfrm>
            <a:off x="6689788" y="5517752"/>
            <a:ext cx="139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/>
              <a:t>External router</a:t>
            </a:r>
          </a:p>
          <a:p>
            <a:pPr algn="ctr"/>
            <a:r>
              <a:rPr lang="en-US" altLang="zh-CN" sz="1200" b="1" dirty="0"/>
              <a:t>DNAI#1</a:t>
            </a:r>
            <a:endParaRPr lang="zh-CN" altLang="en-US" sz="1200" b="1" dirty="0"/>
          </a:p>
        </p:txBody>
      </p:sp>
      <p:cxnSp>
        <p:nvCxnSpPr>
          <p:cNvPr id="211" name="直接连接符 210">
            <a:extLst>
              <a:ext uri="{FF2B5EF4-FFF2-40B4-BE49-F238E27FC236}">
                <a16:creationId xmlns:a16="http://schemas.microsoft.com/office/drawing/2014/main" id="{75E07701-5DEB-4E5E-8C3D-0F9F3A41CCD7}"/>
              </a:ext>
            </a:extLst>
          </p:cNvPr>
          <p:cNvCxnSpPr>
            <a:cxnSpLocks/>
            <a:stCxn id="170" idx="3"/>
            <a:endCxn id="209" idx="0"/>
          </p:cNvCxnSpPr>
          <p:nvPr/>
        </p:nvCxnSpPr>
        <p:spPr>
          <a:xfrm>
            <a:off x="7132988" y="5018445"/>
            <a:ext cx="230978" cy="21692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>
            <a:extLst>
              <a:ext uri="{FF2B5EF4-FFF2-40B4-BE49-F238E27FC236}">
                <a16:creationId xmlns:a16="http://schemas.microsoft.com/office/drawing/2014/main" id="{28316FBF-DCE6-40FD-BA01-C093C04B5BFD}"/>
              </a:ext>
            </a:extLst>
          </p:cNvPr>
          <p:cNvCxnSpPr>
            <a:cxnSpLocks/>
            <a:stCxn id="175" idx="0"/>
            <a:endCxn id="209" idx="0"/>
          </p:cNvCxnSpPr>
          <p:nvPr/>
        </p:nvCxnSpPr>
        <p:spPr>
          <a:xfrm flipH="1">
            <a:off x="7363966" y="4943851"/>
            <a:ext cx="1532231" cy="29152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>
            <a:extLst>
              <a:ext uri="{FF2B5EF4-FFF2-40B4-BE49-F238E27FC236}">
                <a16:creationId xmlns:a16="http://schemas.microsoft.com/office/drawing/2014/main" id="{98E7E269-9387-4EA1-B7F5-40F809CA25BF}"/>
              </a:ext>
            </a:extLst>
          </p:cNvPr>
          <p:cNvCxnSpPr>
            <a:stCxn id="170" idx="4"/>
            <a:endCxn id="176" idx="3"/>
          </p:cNvCxnSpPr>
          <p:nvPr/>
        </p:nvCxnSpPr>
        <p:spPr>
          <a:xfrm>
            <a:off x="7323617" y="4875703"/>
            <a:ext cx="1441182" cy="64166"/>
          </a:xfrm>
          <a:prstGeom prst="line">
            <a:avLst/>
          </a:prstGeom>
          <a:ln w="63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文本框 213">
            <a:extLst>
              <a:ext uri="{FF2B5EF4-FFF2-40B4-BE49-F238E27FC236}">
                <a16:creationId xmlns:a16="http://schemas.microsoft.com/office/drawing/2014/main" id="{CCC358A7-DECA-4B9D-9AE4-749128FD423B}"/>
              </a:ext>
            </a:extLst>
          </p:cNvPr>
          <p:cNvSpPr txBox="1"/>
          <p:nvPr/>
        </p:nvSpPr>
        <p:spPr>
          <a:xfrm>
            <a:off x="5296109" y="4520099"/>
            <a:ext cx="7283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Network adapter</a:t>
            </a:r>
            <a:endParaRPr lang="zh-CN" altLang="en-US" sz="1100" b="1" dirty="0"/>
          </a:p>
        </p:txBody>
      </p:sp>
      <p:sp>
        <p:nvSpPr>
          <p:cNvPr id="215" name="任意多边形: 形状 214">
            <a:extLst>
              <a:ext uri="{FF2B5EF4-FFF2-40B4-BE49-F238E27FC236}">
                <a16:creationId xmlns:a16="http://schemas.microsoft.com/office/drawing/2014/main" id="{BF568B43-7C1A-44EC-987F-4DA4DD9F3BF0}"/>
              </a:ext>
            </a:extLst>
          </p:cNvPr>
          <p:cNvSpPr/>
          <p:nvPr/>
        </p:nvSpPr>
        <p:spPr>
          <a:xfrm>
            <a:off x="3361690" y="4622623"/>
            <a:ext cx="3873500" cy="905121"/>
          </a:xfrm>
          <a:custGeom>
            <a:avLst/>
            <a:gdLst>
              <a:gd name="connsiteX0" fmla="*/ 0 w 3873500"/>
              <a:gd name="connsiteY0" fmla="*/ 76409 h 905121"/>
              <a:gd name="connsiteX1" fmla="*/ 1181100 w 3873500"/>
              <a:gd name="connsiteY1" fmla="*/ 70059 h 905121"/>
              <a:gd name="connsiteX2" fmla="*/ 2724150 w 3873500"/>
              <a:gd name="connsiteY2" fmla="*/ 819359 h 905121"/>
              <a:gd name="connsiteX3" fmla="*/ 3873500 w 3873500"/>
              <a:gd name="connsiteY3" fmla="*/ 857459 h 90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500" h="905121">
                <a:moveTo>
                  <a:pt x="0" y="76409"/>
                </a:moveTo>
                <a:cubicBezTo>
                  <a:pt x="363537" y="11321"/>
                  <a:pt x="727075" y="-53766"/>
                  <a:pt x="1181100" y="70059"/>
                </a:cubicBezTo>
                <a:cubicBezTo>
                  <a:pt x="1635125" y="193884"/>
                  <a:pt x="2275417" y="688126"/>
                  <a:pt x="2724150" y="819359"/>
                </a:cubicBezTo>
                <a:cubicBezTo>
                  <a:pt x="3172883" y="950592"/>
                  <a:pt x="3523191" y="904025"/>
                  <a:pt x="3873500" y="85745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D816E9D5-BB2E-4BE2-89A7-95E3919E78E8}"/>
              </a:ext>
            </a:extLst>
          </p:cNvPr>
          <p:cNvSpPr txBox="1"/>
          <p:nvPr/>
        </p:nvSpPr>
        <p:spPr>
          <a:xfrm>
            <a:off x="8719491" y="3933531"/>
            <a:ext cx="626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UPF#2</a:t>
            </a:r>
            <a:endParaRPr lang="zh-CN" altLang="en-US" sz="1100" b="1" dirty="0"/>
          </a:p>
        </p:txBody>
      </p:sp>
      <p:sp>
        <p:nvSpPr>
          <p:cNvPr id="217" name="任意多边形: 形状 216">
            <a:extLst>
              <a:ext uri="{FF2B5EF4-FFF2-40B4-BE49-F238E27FC236}">
                <a16:creationId xmlns:a16="http://schemas.microsoft.com/office/drawing/2014/main" id="{2602723D-CEE7-4056-B42B-327A0524FE95}"/>
              </a:ext>
            </a:extLst>
          </p:cNvPr>
          <p:cNvSpPr/>
          <p:nvPr/>
        </p:nvSpPr>
        <p:spPr>
          <a:xfrm>
            <a:off x="6238820" y="4260114"/>
            <a:ext cx="974185" cy="1229360"/>
          </a:xfrm>
          <a:custGeom>
            <a:avLst/>
            <a:gdLst>
              <a:gd name="connsiteX0" fmla="*/ 1127760 w 1127760"/>
              <a:gd name="connsiteY0" fmla="*/ 1229360 h 1229360"/>
              <a:gd name="connsiteX1" fmla="*/ 182880 w 1127760"/>
              <a:gd name="connsiteY1" fmla="*/ 594360 h 1229360"/>
              <a:gd name="connsiteX2" fmla="*/ 533400 w 1127760"/>
              <a:gd name="connsiteY2" fmla="*/ 167640 h 1229360"/>
              <a:gd name="connsiteX3" fmla="*/ 0 w 1127760"/>
              <a:gd name="connsiteY3" fmla="*/ 0 h 122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1229360">
                <a:moveTo>
                  <a:pt x="1127760" y="1229360"/>
                </a:moveTo>
                <a:cubicBezTo>
                  <a:pt x="704850" y="1000336"/>
                  <a:pt x="281940" y="771313"/>
                  <a:pt x="182880" y="594360"/>
                </a:cubicBezTo>
                <a:cubicBezTo>
                  <a:pt x="83820" y="417407"/>
                  <a:pt x="563880" y="266700"/>
                  <a:pt x="533400" y="167640"/>
                </a:cubicBezTo>
                <a:cubicBezTo>
                  <a:pt x="502920" y="68580"/>
                  <a:pt x="251460" y="34290"/>
                  <a:pt x="0" y="0"/>
                </a:cubicBez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BE7D1460-783D-4268-9E66-54F21EBA8F76}"/>
              </a:ext>
            </a:extLst>
          </p:cNvPr>
          <p:cNvSpPr txBox="1"/>
          <p:nvPr/>
        </p:nvSpPr>
        <p:spPr>
          <a:xfrm>
            <a:off x="5670901" y="3982774"/>
            <a:ext cx="7117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APP </a:t>
            </a:r>
          </a:p>
          <a:p>
            <a:pPr algn="ctr"/>
            <a:r>
              <a:rPr lang="en-US" altLang="zh-CN" sz="1100" b="1" dirty="0"/>
              <a:t>Server#1</a:t>
            </a:r>
            <a:endParaRPr lang="zh-CN" altLang="en-US" sz="1100" b="1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29C8EC3-2F3D-4380-BCA6-FC26653DB225}"/>
              </a:ext>
            </a:extLst>
          </p:cNvPr>
          <p:cNvGrpSpPr/>
          <p:nvPr/>
        </p:nvGrpSpPr>
        <p:grpSpPr>
          <a:xfrm>
            <a:off x="4514103" y="3436852"/>
            <a:ext cx="2187121" cy="548416"/>
            <a:chOff x="4514103" y="3006143"/>
            <a:chExt cx="2187121" cy="979125"/>
          </a:xfrm>
        </p:grpSpPr>
        <p:cxnSp>
          <p:nvCxnSpPr>
            <p:cNvPr id="220" name="直接连接符 219">
              <a:extLst>
                <a:ext uri="{FF2B5EF4-FFF2-40B4-BE49-F238E27FC236}">
                  <a16:creationId xmlns:a16="http://schemas.microsoft.com/office/drawing/2014/main" id="{8DDE3E8E-4174-4FBB-AF77-4D05B221F7DD}"/>
                </a:ext>
              </a:extLst>
            </p:cNvPr>
            <p:cNvCxnSpPr>
              <a:cxnSpLocks/>
            </p:cNvCxnSpPr>
            <p:nvPr/>
          </p:nvCxnSpPr>
          <p:spPr>
            <a:xfrm>
              <a:off x="4514103" y="3123887"/>
              <a:ext cx="0" cy="86138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>
              <a:extLst>
                <a:ext uri="{FF2B5EF4-FFF2-40B4-BE49-F238E27FC236}">
                  <a16:creationId xmlns:a16="http://schemas.microsoft.com/office/drawing/2014/main" id="{ED937BD3-DC51-4B77-A774-13927752687F}"/>
                </a:ext>
              </a:extLst>
            </p:cNvPr>
            <p:cNvCxnSpPr>
              <a:cxnSpLocks/>
            </p:cNvCxnSpPr>
            <p:nvPr/>
          </p:nvCxnSpPr>
          <p:spPr>
            <a:xfrm>
              <a:off x="6701224" y="3006143"/>
              <a:ext cx="0" cy="86138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3" name="直接箭头连接符 222">
            <a:extLst>
              <a:ext uri="{FF2B5EF4-FFF2-40B4-BE49-F238E27FC236}">
                <a16:creationId xmlns:a16="http://schemas.microsoft.com/office/drawing/2014/main" id="{018D1B1F-1E3F-47AD-9E7C-0114E8E54988}"/>
              </a:ext>
            </a:extLst>
          </p:cNvPr>
          <p:cNvCxnSpPr>
            <a:cxnSpLocks/>
          </p:cNvCxnSpPr>
          <p:nvPr/>
        </p:nvCxnSpPr>
        <p:spPr>
          <a:xfrm flipV="1">
            <a:off x="4491231" y="3775369"/>
            <a:ext cx="2209993" cy="20682"/>
          </a:xfrm>
          <a:prstGeom prst="straightConnector1">
            <a:avLst/>
          </a:prstGeom>
          <a:ln w="1905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1916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7752" y="2773160"/>
            <a:ext cx="3566460" cy="1104917"/>
          </a:xfrm>
        </p:spPr>
        <p:txBody>
          <a:bodyPr/>
          <a:lstStyle/>
          <a:p>
            <a:r>
              <a:rPr lang="en-US" dirty="0"/>
              <a:t>The end </a:t>
            </a:r>
          </a:p>
        </p:txBody>
      </p:sp>
    </p:spTree>
    <p:extLst>
      <p:ext uri="{BB962C8B-B14F-4D97-AF65-F5344CB8AC3E}">
        <p14:creationId xmlns:p14="http://schemas.microsoft.com/office/powerpoint/2010/main" val="380412218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38601</TotalTime>
  <Words>508</Words>
  <Application>Microsoft Office PowerPoint</Application>
  <PresentationFormat>宽屏</PresentationFormat>
  <Paragraphs>72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.AppleSystemUIFont</vt:lpstr>
      <vt:lpstr>宋体</vt:lpstr>
      <vt:lpstr>Microsoft YaHei</vt:lpstr>
      <vt:lpstr>Arial</vt:lpstr>
      <vt:lpstr>Calibri</vt:lpstr>
      <vt:lpstr>Calibri Light</vt:lpstr>
      <vt:lpstr>Wingdings</vt:lpstr>
      <vt:lpstr>1_Office Theme</vt:lpstr>
      <vt:lpstr>Discussion on XR application server deployment enhancement</vt:lpstr>
      <vt:lpstr>PowerPoint 演示文稿</vt:lpstr>
      <vt:lpstr>PowerPoint 演示文稿</vt:lpstr>
      <vt:lpstr>PowerPoint 演示文稿</vt:lpstr>
      <vt:lpstr>PowerPoint 演示文稿</vt:lpstr>
      <vt:lpstr>The end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Huawei-SA6#60</cp:lastModifiedBy>
  <cp:revision>304</cp:revision>
  <dcterms:created xsi:type="dcterms:W3CDTF">2023-04-05T03:54:49Z</dcterms:created>
  <dcterms:modified xsi:type="dcterms:W3CDTF">2024-04-08T02:22:24Z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(3)M8TqZi8Yn2CUp7g/lV0bSXV6XnJyu5mH6JkxKn4x/xtqUljf3qJYzowkFRZ74gZaxr2p5jz3
Rtno0MGwLRsE134PovitR2/oH290umPh0NooOdAb6w/bo6jx+vv+ZWHdA5e84oN8lr8z781J
QH84r6qk+lUoHIr4PJ0VUdy79gE0rVHr28fXj4pDK7drJn5klX25yYy9cRiZKpom+nAYjT65
ysD+1CPHV8jCd+JWMs</vt:lpwstr>
  </property>
  <property fmtid="{D5CDD505-2E9C-101B-9397-08002B2CF9AE}" pid="3" name="_2015_ms_pID_7253431">
    <vt:lpwstr>QX0j13fLSRMBbxZ5R7sKsj0c0C8mXK5L6zy8bpGl7fEQrqyz4hBVES
ZYe/y3qCw5cjk3XlVI5Amm4bfNpgPsNX+uJDNCoh+kOLysCye+/ylAXQeXi1QS9QtjuDZTpb
5JiNpqiiyuuXe4Fa/R1sCqGs+oRr48bwJGWnIcfWDUonsr7NuEJyszk0rduNcpOsiyvGqOio
FvEZdHlmLyoTeF6JbdE4uAzufOM5MmxX5auI</vt:lpwstr>
  </property>
  <property fmtid="{D5CDD505-2E9C-101B-9397-08002B2CF9AE}" pid="4" name="_2015_ms_pID_7253432">
    <vt:lpwstr>Jw==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1711525426</vt:lpwstr>
  </property>
</Properties>
</file>