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8"/>
  </p:handoutMasterIdLst>
  <p:sldIdLst>
    <p:sldId id="341" r:id="rId3"/>
    <p:sldId id="412" r:id="rId4"/>
    <p:sldId id="414" r:id="rId6"/>
    <p:sldId id="413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ED7D31"/>
    <a:srgbClr val="2A6EA8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95" d="100"/>
          <a:sy n="95" d="100"/>
        </p:scale>
        <p:origin x="86" y="62"/>
      </p:cViewPr>
      <p:guideLst>
        <p:guide orient="horz" pos="2070"/>
        <p:guide pos="39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532" y="72"/>
      </p:cViewPr>
      <p:guideLst>
        <p:guide orient="horz" pos="3044"/>
        <p:guide pos="223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文本框 2"/>
          <p:cNvSpPr txBox="1"/>
          <p:nvPr userDrawn="1"/>
        </p:nvSpPr>
        <p:spPr>
          <a:xfrm>
            <a:off x="2734310" y="28194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3.jpeg"/><Relationship Id="rId6" Type="http://schemas.openxmlformats.org/officeDocument/2006/relationships/image" Target="../media/image2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US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US" altLang="en-US" dirty="0"/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323850" y="73025"/>
            <a:ext cx="4545965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sz="1200" b="1" dirty="0">
                <a:latin typeface="Arial" panose="020B0604020202020204"/>
              </a:rPr>
              <a:t>3GPP TSG-SA WG6 Meeting #60	</a:t>
            </a:r>
            <a:endParaRPr sz="1200" b="1" dirty="0">
              <a:latin typeface="Arial" panose="020B0604020202020204"/>
            </a:endParaRPr>
          </a:p>
          <a:p>
            <a:pPr eaLnBrk="1" hangingPunct="1">
              <a:defRPr/>
            </a:pPr>
            <a:r>
              <a:rPr sz="1200" b="1" dirty="0">
                <a:latin typeface="Arial" panose="020B0604020202020204"/>
              </a:rPr>
              <a:t>Changsha, China 15th – 19th April 2024</a:t>
            </a:r>
            <a:endParaRPr sz="1200" b="1" dirty="0">
              <a:latin typeface="Arial" panose="020B06040202020202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2148205" y="1710055"/>
            <a:ext cx="8277860" cy="2852420"/>
          </a:xfrm>
        </p:spPr>
        <p:txBody>
          <a:bodyPr/>
          <a:lstStyle/>
          <a:p>
            <a:pPr eaLnBrk="1" hangingPunct="1"/>
            <a:r>
              <a:rPr lang="en-GB" altLang="en-US" dirty="0" smtClean="0">
                <a:sym typeface="+mn-ea"/>
              </a:rPr>
              <a:t>FS_</a:t>
            </a:r>
            <a:r>
              <a:rPr lang="en-US" altLang="zh-CN" kern="0" noProof="0" dirty="0" smtClean="0">
                <a:ln>
                  <a:noFill/>
                </a:ln>
                <a:uLnTx/>
                <a:uFillTx/>
                <a:sym typeface="+mn-ea"/>
              </a:rPr>
              <a:t>XRApp</a:t>
            </a:r>
            <a:r>
              <a:rPr lang="en-GB" altLang="en-US" dirty="0" smtClean="0"/>
              <a:t>:</a:t>
            </a:r>
            <a:br>
              <a:rPr lang="en-GB" altLang="en-US" dirty="0" smtClean="0"/>
            </a:br>
            <a:r>
              <a:rPr lang="en-IN" sz="4800" dirty="0" smtClean="0">
                <a:solidFill>
                  <a:prstClr val="black"/>
                </a:solidFill>
                <a:sym typeface="+mn-ea"/>
              </a:rPr>
              <a:t>TU </a:t>
            </a:r>
            <a:r>
              <a:rPr lang="en-US" sz="4800" dirty="0">
                <a:sym typeface="+mn-ea"/>
              </a:rPr>
              <a:t>planning and </a:t>
            </a:r>
            <a:r>
              <a:rPr lang="en-IN" sz="4800" dirty="0" smtClean="0">
                <a:sym typeface="+mn-ea"/>
              </a:rPr>
              <a:t>TU Estimat</a:t>
            </a:r>
            <a:r>
              <a:rPr lang="en-US" altLang="en-IN" sz="4800" dirty="0" smtClean="0">
                <a:sym typeface="+mn-ea"/>
              </a:rPr>
              <a:t>ion Update</a:t>
            </a:r>
            <a:endParaRPr lang="zh-CN" altLang="en-US" sz="4800" kern="0" noProof="0" dirty="0" smtClean="0">
              <a:ln>
                <a:noFill/>
              </a:ln>
              <a:solidFill>
                <a:schemeClr val="tx1"/>
              </a:solidFill>
              <a:uLnTx/>
              <a:uFillTx/>
              <a:sym typeface="+mn-ea"/>
            </a:endParaRPr>
          </a:p>
        </p:txBody>
      </p:sp>
      <p:sp>
        <p:nvSpPr>
          <p:cNvPr id="5123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en-GB" dirty="0" smtClean="0"/>
              <a:t>Apr</a:t>
            </a:r>
            <a:r>
              <a:rPr lang="en-GB" altLang="en-US" dirty="0" smtClean="0"/>
              <a:t>, 202</a:t>
            </a:r>
            <a:r>
              <a:rPr lang="en-US" altLang="en-GB" dirty="0" smtClean="0"/>
              <a:t>4</a:t>
            </a:r>
            <a:endParaRPr lang="en-GB" altLang="en-US" dirty="0" smtClean="0"/>
          </a:p>
          <a:p>
            <a:pPr marL="0" indent="0" eaLnBrk="1" hangingPunct="1">
              <a:buNone/>
            </a:pPr>
            <a:r>
              <a:rPr lang="en-US" altLang="en-GB" sz="2000" dirty="0" smtClean="0"/>
              <a:t>Shaowen Zheng</a:t>
            </a:r>
            <a:r>
              <a:rPr lang="en-GB" altLang="en-US" sz="2000" dirty="0" smtClean="0"/>
              <a:t> (</a:t>
            </a:r>
            <a:r>
              <a:rPr lang="en-US" altLang="en-GB" sz="2000" dirty="0" smtClean="0"/>
              <a:t>CMCC</a:t>
            </a:r>
            <a:r>
              <a:rPr lang="en-GB" altLang="en-US" sz="2000" dirty="0" smtClean="0"/>
              <a:t>)</a:t>
            </a:r>
            <a:endParaRPr lang="en-GB" altLang="en-US" sz="20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>
                <a:sym typeface="+mn-ea"/>
              </a:rPr>
              <a:t>FS_</a:t>
            </a:r>
            <a:r>
              <a:rPr lang="en-US" altLang="en-GB" dirty="0" smtClean="0">
                <a:sym typeface="+mn-ea"/>
              </a:rPr>
              <a:t>XR</a:t>
            </a:r>
            <a:r>
              <a:rPr lang="en-GB" altLang="en-US" dirty="0" smtClean="0">
                <a:sym typeface="+mn-ea"/>
              </a:rPr>
              <a:t>App</a:t>
            </a:r>
            <a:r>
              <a:rPr lang="en-IN" dirty="0" smtClean="0">
                <a:solidFill>
                  <a:prstClr val="black"/>
                </a:solidFill>
              </a:rPr>
              <a:t>(SID) TU </a:t>
            </a:r>
            <a:r>
              <a:rPr lang="en-US" dirty="0">
                <a:sym typeface="+mn-ea"/>
              </a:rPr>
              <a:t>planning </a:t>
            </a:r>
            <a:endParaRPr lang="en-GB" altLang="en-US" dirty="0"/>
          </a:p>
        </p:txBody>
      </p:sp>
      <p:graphicFrame>
        <p:nvGraphicFramePr>
          <p:cNvPr id="5" name="Content Placeholder 6"/>
          <p:cNvGraphicFramePr>
            <a:graphicFrameLocks noGrp="1"/>
          </p:cNvGraphicFramePr>
          <p:nvPr>
            <p:ph idx="1"/>
            <p:custDataLst>
              <p:tags r:id="rId1"/>
            </p:custDataLst>
          </p:nvPr>
        </p:nvGraphicFramePr>
        <p:xfrm>
          <a:off x="142240" y="1628140"/>
          <a:ext cx="11391265" cy="515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2080"/>
                <a:gridCol w="746125"/>
                <a:gridCol w="767080"/>
                <a:gridCol w="3796030"/>
                <a:gridCol w="1163955"/>
                <a:gridCol w="1069975"/>
                <a:gridCol w="2446020"/>
              </a:tblGrid>
              <a:tr h="304800"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Meeting</a:t>
                      </a:r>
                      <a:endParaRPr lang="en-IN" sz="14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TUs Planned</a:t>
                      </a:r>
                      <a:endParaRPr lang="en-IN" sz="1400" dirty="0"/>
                    </a:p>
                  </a:txBody>
                  <a:tcPr/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Work Planned</a:t>
                      </a:r>
                      <a:endParaRPr lang="en-IN" sz="1400" dirty="0"/>
                    </a:p>
                  </a:txBody>
                  <a:tcPr/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IN" sz="1400" dirty="0"/>
                        <a:t>Completion rate</a:t>
                      </a:r>
                      <a:endParaRPr lang="en-US" altLang="en-IN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TUs</a:t>
                      </a:r>
                      <a:r>
                        <a:rPr lang="en-IN" sz="1400" baseline="0" dirty="0" smtClean="0"/>
                        <a:t> Consumed</a:t>
                      </a:r>
                      <a:endParaRPr lang="en-IN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IN" sz="1400" dirty="0" smtClean="0"/>
                        <a:t>Work Completed</a:t>
                      </a:r>
                      <a:endParaRPr lang="en-IN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</a:tr>
              <a:tr h="304800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>
                          <a:solidFill>
                            <a:schemeClr val="bg1"/>
                          </a:solidFill>
                        </a:rPr>
                        <a:t>SID</a:t>
                      </a:r>
                      <a:endParaRPr lang="en-IN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>
                          <a:solidFill>
                            <a:schemeClr val="bg1"/>
                          </a:solidFill>
                        </a:rPr>
                        <a:t>WID</a:t>
                      </a:r>
                      <a:endParaRPr lang="en-IN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</a:tr>
              <a:tr h="304800">
                <a:tc>
                  <a:txBody>
                    <a:bodyPr/>
                    <a:lstStyle/>
                    <a:p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SA6#57 (Oct-23)</a:t>
                      </a:r>
                      <a:endParaRPr lang="en-IN" sz="14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-</a:t>
                      </a:r>
                      <a:endParaRPr lang="en-IN" sz="14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-</a:t>
                      </a:r>
                      <a:endParaRPr lang="en-IN" sz="14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SID </a:t>
                      </a:r>
                      <a:r>
                        <a:rPr lang="en-IN" sz="14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Approval</a:t>
                      </a:r>
                      <a:endParaRPr lang="en-IN" sz="1400" baseline="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IN" altLang="en-US" sz="14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-</a:t>
                      </a:r>
                      <a:endParaRPr lang="en-IN" sz="14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SID Approval completed</a:t>
                      </a:r>
                      <a:endParaRPr lang="en-IN" sz="14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518160">
                <a:tc>
                  <a:txBody>
                    <a:bodyPr/>
                    <a:lstStyle/>
                    <a:p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SA6#58 (Nov-23)</a:t>
                      </a:r>
                      <a:endParaRPr lang="en-IN" sz="14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0.5</a:t>
                      </a:r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TU</a:t>
                      </a:r>
                      <a:endParaRPr lang="en-IN" sz="14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-</a:t>
                      </a:r>
                      <a:endParaRPr lang="en-IN" sz="14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Skeleton</a:t>
                      </a:r>
                      <a:r>
                        <a:rPr lang="en-US" alt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sym typeface="+mn-ea"/>
                        </a:rPr>
                        <a:t>, introduction</a:t>
                      </a:r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sym typeface="+mn-ea"/>
                        </a:rPr>
                        <a:t>, scope</a:t>
                      </a:r>
                      <a:r>
                        <a:rPr lang="en-US" alt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sym typeface="+mn-ea"/>
                        </a:rPr>
                        <a:t> and</a:t>
                      </a:r>
                      <a:r>
                        <a:rPr lang="en-IN" sz="14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Key Issues</a:t>
                      </a:r>
                      <a:endParaRPr lang="en-IN" sz="14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en-IN" sz="14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sym typeface="+mn-ea"/>
                        </a:rPr>
                        <a:t>SID</a:t>
                      </a:r>
                      <a:r>
                        <a:rPr lang="en-US" altLang="en-IN" sz="14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: 1</a:t>
                      </a:r>
                      <a:r>
                        <a:rPr lang="en-US" altLang="en-IN" sz="14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sym typeface="+mn-ea"/>
                        </a:rPr>
                        <a:t>0%</a:t>
                      </a:r>
                      <a:endParaRPr lang="en-US" altLang="en-IN" sz="1400" b="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0.5</a:t>
                      </a:r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(SID)</a:t>
                      </a:r>
                      <a:endParaRPr lang="en-IN" sz="14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Skeleton</a:t>
                      </a:r>
                      <a:r>
                        <a:rPr lang="en-US" alt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, introduction</a:t>
                      </a:r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sym typeface="+mn-ea"/>
                        </a:rPr>
                        <a:t>, scope</a:t>
                      </a:r>
                      <a:r>
                        <a:rPr lang="en-US" alt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sym typeface="+mn-ea"/>
                        </a:rPr>
                        <a:t>, </a:t>
                      </a:r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and 2 Key issues agreed</a:t>
                      </a:r>
                      <a:endParaRPr lang="en-IN" sz="14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731520"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</a:pPr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SA6#59 (Feb-24)</a:t>
                      </a:r>
                      <a:endParaRPr lang="en-IN" sz="14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</a:pPr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1.0 TUs</a:t>
                      </a:r>
                      <a:endParaRPr lang="en-IN" sz="14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</a:pPr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-</a:t>
                      </a:r>
                      <a:endParaRPr lang="en-IN" sz="14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</a:pPr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Key Issues,</a:t>
                      </a:r>
                      <a:r>
                        <a:rPr lang="en-IN" sz="14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Architecture Requirements, </a:t>
                      </a:r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sym typeface="+mn-ea"/>
                        </a:rPr>
                        <a:t>Architecture , Business Models</a:t>
                      </a:r>
                      <a:r>
                        <a:rPr lang="en-IN" sz="14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, Solutions</a:t>
                      </a:r>
                      <a:endParaRPr lang="en-IN" sz="14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IN" sz="14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sym typeface="+mn-ea"/>
                        </a:rPr>
                        <a:t>SID:20%</a:t>
                      </a:r>
                      <a:endParaRPr lang="en-IN" sz="1400" b="0" dirty="0" smtClean="0">
                        <a:solidFill>
                          <a:schemeClr val="bg1">
                            <a:lumMod val="50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</a:pPr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sym typeface="+mn-ea"/>
                        </a:rPr>
                        <a:t>1.</a:t>
                      </a:r>
                      <a:r>
                        <a:rPr lang="en-US" alt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sym typeface="+mn-ea"/>
                        </a:rPr>
                        <a:t>5</a:t>
                      </a:r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sym typeface="+mn-ea"/>
                        </a:rPr>
                        <a:t> TU</a:t>
                      </a:r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sym typeface="+mn-ea"/>
                        </a:rPr>
                        <a:t>(SID)</a:t>
                      </a:r>
                      <a:endParaRPr lang="en-IN" sz="1400" dirty="0" smtClean="0">
                        <a:solidFill>
                          <a:schemeClr val="bg1">
                            <a:lumMod val="50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</a:pPr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sym typeface="+mn-ea"/>
                        </a:rPr>
                        <a:t>Key Issues, Architecture Requirements, </a:t>
                      </a:r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sym typeface="+mn-ea"/>
                        </a:rPr>
                        <a:t>Architecture , Business Models</a:t>
                      </a:r>
                      <a:endParaRPr lang="en-IN" sz="14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51816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SA6#60 (Apr-24)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dirty="0" smtClean="0"/>
                        <a:t>1</a:t>
                      </a:r>
                      <a:r>
                        <a:rPr lang="en-IN" sz="1400" dirty="0" smtClean="0"/>
                        <a:t>.0 TUs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IN" sz="1400" dirty="0" smtClean="0"/>
                        <a:t>Key Issues</a:t>
                      </a:r>
                      <a:r>
                        <a:rPr lang="en-IN" sz="1400" dirty="0" smtClean="0">
                          <a:sym typeface="+mn-ea"/>
                        </a:rPr>
                        <a:t> (</a:t>
                      </a:r>
                      <a:r>
                        <a:rPr lang="en-IN" sz="1400" dirty="0" smtClean="0">
                          <a:solidFill>
                            <a:srgbClr val="FF0000"/>
                          </a:solidFill>
                          <a:sym typeface="+mn-ea"/>
                        </a:rPr>
                        <a:t>Freeze</a:t>
                      </a:r>
                      <a:r>
                        <a:rPr lang="en-IN" sz="1400" dirty="0" smtClean="0">
                          <a:sym typeface="+mn-ea"/>
                        </a:rPr>
                        <a:t>)</a:t>
                      </a:r>
                      <a:r>
                        <a:rPr lang="en-IN" sz="1400" dirty="0" smtClean="0">
                          <a:sym typeface="+mn-ea"/>
                        </a:rPr>
                        <a:t>,</a:t>
                      </a:r>
                      <a:r>
                        <a:rPr lang="en-US" altLang="en-IN" sz="1400" dirty="0" smtClean="0"/>
                        <a:t> </a:t>
                      </a:r>
                      <a:r>
                        <a:rPr lang="en-IN" sz="1400" dirty="0" smtClean="0">
                          <a:sym typeface="+mn-ea"/>
                        </a:rPr>
                        <a:t>Architecture</a:t>
                      </a:r>
                      <a:r>
                        <a:rPr lang="en-IN" sz="1400" dirty="0" smtClean="0"/>
                        <a:t>,</a:t>
                      </a:r>
                      <a:r>
                        <a:rPr lang="en-IN" sz="1400" baseline="0" dirty="0" smtClean="0"/>
                        <a:t> Architecture Requirements, Solutions</a:t>
                      </a:r>
                      <a:r>
                        <a:rPr lang="en-US" altLang="en-IN" sz="1400" baseline="0" dirty="0" smtClean="0"/>
                        <a:t>, </a:t>
                      </a:r>
                      <a:r>
                        <a:rPr lang="en-IN" sz="1400" dirty="0" smtClean="0">
                          <a:sym typeface="+mn-ea"/>
                        </a:rPr>
                        <a:t>Solution</a:t>
                      </a:r>
                      <a:r>
                        <a:rPr lang="en-US" altLang="en-IN" sz="1400" dirty="0" smtClean="0">
                          <a:sym typeface="+mn-ea"/>
                        </a:rPr>
                        <a:t> evaluation</a:t>
                      </a:r>
                      <a:endParaRPr lang="en-US" altLang="en-IN" sz="1400" baseline="0" dirty="0" smtClean="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SID:</a:t>
                      </a:r>
                      <a:r>
                        <a:rPr lang="en-US" sz="1400" b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50%?</a:t>
                      </a:r>
                      <a:endParaRPr lang="en-US" altLang="en-IN" sz="1400" b="0" dirty="0" smtClean="0">
                        <a:solidFill>
                          <a:srgbClr val="FF0000"/>
                        </a:solidFill>
                        <a:sym typeface="+mn-ea"/>
                      </a:endParaRPr>
                    </a:p>
                    <a:p>
                      <a:pPr algn="ctr">
                        <a:buNone/>
                      </a:pPr>
                      <a:endParaRPr lang="en-US" altLang="en-IN" sz="1400" b="0" dirty="0" smtClean="0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51816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SA6#61 (May-24)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IN" sz="1400" dirty="0" smtClean="0"/>
                        <a:t>1</a:t>
                      </a:r>
                      <a:r>
                        <a:rPr lang="en-IN" sz="1400" dirty="0" smtClean="0"/>
                        <a:t>.0 TUs</a:t>
                      </a:r>
                      <a:endParaRPr lang="en-IN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dirty="0"/>
                        <a:t>-</a:t>
                      </a:r>
                      <a:endParaRPr lang="en-US" alt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IN" sz="1400" baseline="0" dirty="0" smtClean="0"/>
                        <a:t>Solutions, Solution </a:t>
                      </a:r>
                      <a:r>
                        <a:rPr lang="en-US" altLang="en-IN" sz="1400" dirty="0" smtClean="0">
                          <a:sym typeface="+mn-ea"/>
                        </a:rPr>
                        <a:t>evaluation </a:t>
                      </a:r>
                      <a:r>
                        <a:rPr lang="en-US" altLang="en-IN" sz="1400" baseline="0" dirty="0" smtClean="0"/>
                        <a:t>and </a:t>
                      </a:r>
                      <a:r>
                        <a:rPr lang="en-IN" sz="1400" baseline="0" dirty="0" smtClean="0"/>
                        <a:t>Conclusions. </a:t>
                      </a:r>
                      <a:r>
                        <a:rPr lang="en-IN" sz="1400" baseline="0" dirty="0" smtClean="0">
                          <a:solidFill>
                            <a:srgbClr val="FF0000"/>
                          </a:solidFill>
                        </a:rPr>
                        <a:t>Send for Information</a:t>
                      </a:r>
                      <a:r>
                        <a:rPr lang="en-IN" sz="1400" baseline="0" dirty="0" smtClean="0"/>
                        <a:t>. </a:t>
                      </a:r>
                      <a:r>
                        <a:rPr lang="en-IN" sz="1400" dirty="0" smtClean="0">
                          <a:solidFill>
                            <a:srgbClr val="FF0000"/>
                          </a:solidFill>
                        </a:rPr>
                        <a:t>WID </a:t>
                      </a:r>
                      <a:r>
                        <a:rPr lang="en-US" altLang="en-IN" sz="1400" dirty="0" smtClean="0">
                          <a:solidFill>
                            <a:srgbClr val="FF0000"/>
                          </a:solidFill>
                        </a:rPr>
                        <a:t>proposa</a:t>
                      </a:r>
                      <a:r>
                        <a:rPr lang="en-IN" sz="1400" dirty="0" smtClean="0">
                          <a:solidFill>
                            <a:srgbClr val="FF0000"/>
                          </a:solidFill>
                        </a:rPr>
                        <a:t>l</a:t>
                      </a:r>
                      <a:endParaRPr lang="en-IN" sz="14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SID:</a:t>
                      </a:r>
                      <a:r>
                        <a:rPr lang="en-US" sz="1400" b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80%?</a:t>
                      </a:r>
                      <a:endParaRPr lang="en-US" altLang="en-IN" sz="1400" b="0" dirty="0" smtClean="0">
                        <a:sym typeface="+mn-ea"/>
                      </a:endParaRPr>
                    </a:p>
                    <a:p>
                      <a:pPr algn="ctr">
                        <a:buNone/>
                      </a:pPr>
                      <a:endParaRPr lang="en-IN" altLang="en-US" sz="1400" b="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731520">
                <a:tc>
                  <a:txBody>
                    <a:bodyPr/>
                    <a:lstStyle/>
                    <a:p>
                      <a:r>
                        <a:rPr lang="en-IN" sz="1400" dirty="0" smtClean="0">
                          <a:solidFill>
                            <a:srgbClr val="FF0000"/>
                          </a:solidFill>
                        </a:rPr>
                        <a:t>SA6#62-Adhoc-e (Jul-24)</a:t>
                      </a:r>
                      <a:endParaRPr lang="en-IN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IN" sz="1400" dirty="0" smtClean="0"/>
                        <a:t>0.5</a:t>
                      </a:r>
                      <a:r>
                        <a:rPr lang="en-IN" sz="1400" dirty="0" smtClean="0"/>
                        <a:t> TUs</a:t>
                      </a:r>
                      <a:endParaRPr lang="en-IN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dirty="0" smtClean="0"/>
                        <a:t>1</a:t>
                      </a:r>
                      <a:r>
                        <a:rPr lang="en-IN" sz="1400" dirty="0" smtClean="0"/>
                        <a:t>.0 TUs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IN" sz="1400" dirty="0" smtClean="0"/>
                        <a:t>Finish Solution Conclusions, </a:t>
                      </a:r>
                      <a:r>
                        <a:rPr lang="en-IN" sz="1400" dirty="0" smtClean="0">
                          <a:solidFill>
                            <a:srgbClr val="FF0000"/>
                          </a:solidFill>
                        </a:rPr>
                        <a:t>Send for</a:t>
                      </a:r>
                      <a:r>
                        <a:rPr lang="en-IN" sz="1400" baseline="0" dirty="0" smtClean="0">
                          <a:solidFill>
                            <a:srgbClr val="FF0000"/>
                          </a:solidFill>
                        </a:rPr>
                        <a:t> Approval</a:t>
                      </a:r>
                      <a:endParaRPr lang="en-IN" sz="1400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IN" sz="1400" dirty="0" smtClean="0"/>
                        <a:t>Begin Normative work (</a:t>
                      </a:r>
                      <a:r>
                        <a:rPr lang="en-IN" sz="14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sym typeface="+mn-ea"/>
                        </a:rPr>
                        <a:t>Architecture and Solutions, Business Relationships</a:t>
                      </a:r>
                      <a:r>
                        <a:rPr lang="en-IN" sz="1400" dirty="0" smtClean="0"/>
                        <a:t>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SID</a:t>
                      </a: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:</a:t>
                      </a: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100%?</a:t>
                      </a:r>
                      <a:endParaRPr lang="en-US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WID</a:t>
                      </a: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:10%?</a:t>
                      </a:r>
                      <a:endParaRPr lang="en-IN" altLang="en-US" sz="1400" b="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SA6#62 (Aug-24)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.0 TUs</a:t>
                      </a: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Architecture and Solutions</a:t>
                      </a: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WID:40%?</a:t>
                      </a:r>
                      <a:endParaRPr kumimoji="0" lang="en-US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  <a:sym typeface="+mn-ea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SA6#63 (Oct-24)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.</a:t>
                      </a:r>
                      <a:r>
                        <a:rPr kumimoji="0" lang="en-US" alt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0</a:t>
                      </a: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TUs</a:t>
                      </a: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Architecture and Solutions</a:t>
                      </a:r>
                      <a:endParaRPr kumimoji="0" lang="en-IN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WID:70%?</a:t>
                      </a:r>
                      <a:endParaRPr kumimoji="0" lang="en-US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  <a:sym typeface="+mn-ea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SA6#64 (Nov24)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sym typeface="+mn-ea"/>
                        </a:rPr>
                        <a:t>1</a:t>
                      </a:r>
                      <a:r>
                        <a:rPr lang="en-IN" sz="14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sym typeface="+mn-ea"/>
                        </a:rPr>
                        <a:t>.</a:t>
                      </a:r>
                      <a:r>
                        <a:rPr lang="en-US" altLang="en-IN" sz="14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sym typeface="+mn-ea"/>
                        </a:rPr>
                        <a:t>0</a:t>
                      </a:r>
                      <a:r>
                        <a:rPr lang="en-IN" sz="1400" dirty="0" smtClean="0"/>
                        <a:t> TUs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 unfinished work, </a:t>
                      </a: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Send for Approval</a:t>
                      </a: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kumimoji="0" lang="en-IN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WID:100%?</a:t>
                      </a:r>
                      <a:endParaRPr lang="en-US" altLang="en-US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sym typeface="+mn-ea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r>
                        <a:rPr lang="en-IN" sz="1400" b="1" dirty="0" smtClean="0"/>
                        <a:t>Total</a:t>
                      </a:r>
                      <a:endParaRPr lang="en-IN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b="1" dirty="0" smtClean="0"/>
                        <a:t>4</a:t>
                      </a:r>
                      <a:r>
                        <a:rPr lang="en-IN" sz="1400" b="1" dirty="0" smtClean="0"/>
                        <a:t> TUs</a:t>
                      </a:r>
                      <a:endParaRPr lang="en-IN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b="1" dirty="0" smtClean="0"/>
                        <a:t>4</a:t>
                      </a:r>
                      <a:r>
                        <a:rPr lang="en-IN" sz="1400" b="1" dirty="0" smtClean="0"/>
                        <a:t> TUs</a:t>
                      </a:r>
                      <a:endParaRPr lang="en-IN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sz="1400" b="1" dirty="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IN" altLang="en-US" sz="1400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b="1" dirty="0" smtClean="0"/>
                        <a:t>1.5</a:t>
                      </a:r>
                      <a:r>
                        <a:rPr lang="en-IN" sz="1400" b="1" dirty="0" smtClean="0"/>
                        <a:t> TUs</a:t>
                      </a:r>
                      <a:endParaRPr lang="en-IN" sz="1400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sz="1400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en-IN" dirty="0" smtClean="0">
                <a:sym typeface="+mn-ea"/>
              </a:rPr>
              <a:t>Updated</a:t>
            </a:r>
            <a:r>
              <a:rPr lang="en-IN" dirty="0" smtClean="0">
                <a:sym typeface="+mn-ea"/>
              </a:rPr>
              <a:t> TU </a:t>
            </a:r>
            <a:r>
              <a:rPr lang="en-IN" dirty="0" smtClean="0">
                <a:sym typeface="+mn-ea"/>
              </a:rPr>
              <a:t>Estimat</a:t>
            </a:r>
            <a:r>
              <a:rPr lang="en-US" altLang="en-IN" dirty="0" smtClean="0">
                <a:sym typeface="+mn-ea"/>
              </a:rPr>
              <a:t>ion</a:t>
            </a:r>
            <a:endParaRPr lang="en-US" altLang="en-IN" dirty="0" smtClean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template</a:t>
            </a:r>
            <a:endParaRPr lang="en-US" altLang="zh-CN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11175" y="1653540"/>
          <a:ext cx="10558145" cy="44310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78480"/>
                <a:gridCol w="1778635"/>
                <a:gridCol w="1806575"/>
                <a:gridCol w="1875790"/>
                <a:gridCol w="2018665"/>
              </a:tblGrid>
              <a:tr h="365760">
                <a:tc>
                  <a:txBody>
                    <a:bodyPr/>
                    <a:p>
                      <a:pPr>
                        <a:buNone/>
                      </a:pPr>
                      <a:endParaRPr lang="en-IN" altLang="en-US" dirty="0"/>
                    </a:p>
                  </a:txBody>
                  <a:tcPr/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IN" sz="1800" dirty="0" smtClean="0">
                          <a:sym typeface="+mn-ea"/>
                        </a:rPr>
                        <a:t>Original </a:t>
                      </a:r>
                      <a:r>
                        <a:rPr lang="en-IN" sz="1800" dirty="0" smtClean="0">
                          <a:sym typeface="+mn-ea"/>
                        </a:rPr>
                        <a:t>TU</a:t>
                      </a:r>
                      <a:r>
                        <a:rPr lang="en-US" altLang="en-IN" sz="1800" dirty="0" smtClean="0">
                          <a:sym typeface="+mn-ea"/>
                        </a:rPr>
                        <a:t> Plan</a:t>
                      </a:r>
                      <a:endParaRPr lang="zh-CN" altLang="en-US" sz="1800" dirty="0" smtClean="0">
                        <a:sym typeface="+mn-ea"/>
                      </a:endParaRPr>
                    </a:p>
                  </a:txBody>
                  <a:tcPr/>
                </a:tc>
                <a:tc hMerge="1">
                  <a:tcPr/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IN" sz="1800" dirty="0" smtClean="0">
                          <a:sym typeface="+mn-ea"/>
                        </a:rPr>
                        <a:t>Updated </a:t>
                      </a:r>
                      <a:r>
                        <a:rPr lang="en-IN" sz="1800" dirty="0" smtClean="0">
                          <a:sym typeface="+mn-ea"/>
                        </a:rPr>
                        <a:t>TU</a:t>
                      </a:r>
                      <a:r>
                        <a:rPr lang="en-US" altLang="en-IN" sz="1800" dirty="0" smtClean="0">
                          <a:sym typeface="+mn-ea"/>
                        </a:rPr>
                        <a:t> Plan</a:t>
                      </a:r>
                      <a:endParaRPr lang="zh-CN" altLang="en-US" sz="1800" dirty="0" smtClean="0">
                        <a:sym typeface="+mn-ea"/>
                      </a:endParaRPr>
                    </a:p>
                  </a:txBody>
                  <a:tcPr/>
                </a:tc>
                <a:tc hMerge="1">
                  <a:tcPr/>
                </a:tc>
              </a:tr>
              <a:tr h="407670">
                <a:tc>
                  <a:txBody>
                    <a:bodyPr/>
                    <a:lstStyle/>
                    <a:p>
                      <a:r>
                        <a:rPr lang="en-IN" dirty="0" smtClean="0"/>
                        <a:t>Meeting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err="1" smtClean="0"/>
                        <a:t>FS_</a:t>
                      </a:r>
                      <a:r>
                        <a:rPr lang="en-US" altLang="en-IN" dirty="0" err="1" smtClean="0"/>
                        <a:t>XRApp</a:t>
                      </a:r>
                      <a:r>
                        <a:rPr lang="en-IN" dirty="0" smtClean="0"/>
                        <a:t> (SID)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en-IN" sz="1800" dirty="0" err="1" smtClean="0">
                          <a:sym typeface="+mn-ea"/>
                        </a:rPr>
                        <a:t>XRApp</a:t>
                      </a:r>
                      <a:r>
                        <a:rPr lang="en-IN" dirty="0" smtClean="0"/>
                        <a:t>(WID)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en-IN" dirty="0" err="1" smtClean="0"/>
                        <a:t>FS_</a:t>
                      </a:r>
                      <a:r>
                        <a:rPr lang="en-US" altLang="en-IN" dirty="0" err="1" smtClean="0"/>
                        <a:t>XRApp</a:t>
                      </a:r>
                      <a:r>
                        <a:rPr lang="en-IN" dirty="0" smtClean="0"/>
                        <a:t> (SID)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en-US" altLang="en-IN" sz="1800" dirty="0" err="1" smtClean="0">
                          <a:sym typeface="+mn-ea"/>
                        </a:rPr>
                        <a:t>XRApp</a:t>
                      </a:r>
                      <a:r>
                        <a:rPr lang="en-IN" dirty="0" smtClean="0"/>
                        <a:t>(WID)</a:t>
                      </a:r>
                      <a:endParaRPr lang="en-IN" dirty="0"/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lang="en-IN" sz="18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SA6#58 (Nov-23)</a:t>
                      </a:r>
                      <a:endParaRPr lang="en-IN" sz="18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8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0.5</a:t>
                      </a:r>
                      <a:r>
                        <a:rPr lang="en-IN" sz="18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TU</a:t>
                      </a:r>
                      <a:endParaRPr lang="en-IN" sz="18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8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-</a:t>
                      </a:r>
                      <a:endParaRPr lang="en-IN" sz="18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en-US" altLang="en-IN" sz="18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0.5</a:t>
                      </a:r>
                      <a:r>
                        <a:rPr lang="en-IN" sz="18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TU</a:t>
                      </a:r>
                      <a:endParaRPr lang="en-IN" sz="18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IN" altLang="en-US" sz="18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65760">
                <a:tc>
                  <a:txBody>
                    <a:bodyPr/>
                    <a:p>
                      <a:r>
                        <a:rPr lang="en-IN" sz="18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SA6#59 (Feb-24)</a:t>
                      </a:r>
                      <a:endParaRPr lang="en-IN" sz="18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en-US" altLang="en-IN" sz="18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</a:t>
                      </a:r>
                      <a:r>
                        <a:rPr lang="en-IN" sz="18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.0 TUs</a:t>
                      </a:r>
                      <a:endParaRPr lang="en-IN" sz="18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en-IN" sz="1800" dirty="0" smtClean="0"/>
                        <a:t>-</a:t>
                      </a:r>
                      <a:endParaRPr lang="en-IN" sz="1800" dirty="0" smtClean="0"/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en-US" altLang="en-IN" sz="18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</a:t>
                      </a:r>
                      <a:r>
                        <a:rPr lang="en-IN" sz="18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.0 TUs</a:t>
                      </a:r>
                      <a:endParaRPr lang="en-IN" sz="18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endParaRPr lang="en-IN" sz="1800" dirty="0"/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</a:pPr>
                      <a:r>
                        <a:rPr lang="en-US" altLang="en-IN" sz="18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SA6#60 (Apr-15)</a:t>
                      </a:r>
                      <a:endParaRPr lang="en-US" altLang="en-IN" sz="18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</a:pPr>
                      <a:r>
                        <a:rPr lang="en-US" altLang="en-IN" sz="18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1.0 TUs</a:t>
                      </a:r>
                      <a:endParaRPr lang="en-US" altLang="en-IN" sz="18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</a:pPr>
                      <a:r>
                        <a:rPr lang="en-US" altLang="en-IN" sz="18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-</a:t>
                      </a:r>
                      <a:endParaRPr lang="en-US" altLang="en-IN" sz="18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r>
                        <a:rPr lang="en-US" altLang="en-IN" sz="1800" dirty="0" smtClean="0">
                          <a:solidFill>
                            <a:srgbClr val="FF0000"/>
                          </a:solidFill>
                        </a:rPr>
                        <a:t>2.0 TUs</a:t>
                      </a:r>
                      <a:endParaRPr lang="en-US" altLang="en-IN" sz="18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en-IN" sz="1800" dirty="0" smtClean="0"/>
                        <a:t>-</a:t>
                      </a:r>
                      <a:endParaRPr lang="en-IN" sz="1800" dirty="0" smtClean="0"/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lang="en-IN" sz="1800" dirty="0" smtClean="0"/>
                        <a:t>SA6#61 (May-2</a:t>
                      </a:r>
                      <a:r>
                        <a:rPr lang="en-US" altLang="en-IN" sz="1800" dirty="0" smtClean="0"/>
                        <a:t>0</a:t>
                      </a:r>
                      <a:r>
                        <a:rPr lang="en-IN" sz="1800" dirty="0" smtClean="0"/>
                        <a:t>)</a:t>
                      </a:r>
                      <a:endParaRPr lang="en-IN" sz="1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IN" sz="1800" dirty="0" smtClean="0"/>
                        <a:t>1</a:t>
                      </a:r>
                      <a:r>
                        <a:rPr lang="en-IN" sz="1800" dirty="0" smtClean="0"/>
                        <a:t>.0 TUs</a:t>
                      </a:r>
                      <a:endParaRPr lang="en-IN" sz="1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800" dirty="0"/>
                        <a:t>-</a:t>
                      </a:r>
                      <a:endParaRPr lang="en-US" altLang="en-IN" sz="1800" dirty="0"/>
                    </a:p>
                  </a:txBody>
                  <a:tcPr/>
                </a:tc>
                <a:tc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IN" sz="1800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r>
                        <a:rPr lang="en-IN" sz="1800" dirty="0" smtClean="0">
                          <a:solidFill>
                            <a:srgbClr val="FF0000"/>
                          </a:solidFill>
                        </a:rPr>
                        <a:t>.0 TUs</a:t>
                      </a:r>
                      <a:endParaRPr lang="en-IN" sz="18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en-US" altLang="en-IN" sz="1800" dirty="0"/>
                        <a:t>-</a:t>
                      </a:r>
                      <a:endParaRPr lang="en-US" altLang="en-IN" sz="1800" dirty="0"/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lang="en-IN" sz="1800" dirty="0" smtClean="0">
                          <a:solidFill>
                            <a:srgbClr val="FF0000"/>
                          </a:solidFill>
                        </a:rPr>
                        <a:t>SA6#62-Adhoc-e (Jul-</a:t>
                      </a:r>
                      <a:r>
                        <a:rPr lang="en-US" altLang="en-IN" sz="1800" dirty="0" smtClean="0">
                          <a:solidFill>
                            <a:srgbClr val="FF0000"/>
                          </a:solidFill>
                        </a:rPr>
                        <a:t>10</a:t>
                      </a:r>
                      <a:r>
                        <a:rPr lang="en-IN" sz="180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en-US" altLang="en-IN" sz="1800" dirty="0" smtClean="0">
                          <a:solidFill>
                            <a:srgbClr val="FF0000"/>
                          </a:solidFill>
                        </a:rPr>
                        <a:t>(TBD)</a:t>
                      </a:r>
                      <a:endParaRPr lang="en-US" altLang="en-IN" sz="18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IN" sz="1800" dirty="0" smtClean="0"/>
                        <a:t>0.5</a:t>
                      </a:r>
                      <a:r>
                        <a:rPr lang="en-IN" sz="1800" dirty="0" smtClean="0"/>
                        <a:t> TUs</a:t>
                      </a:r>
                      <a:endParaRPr lang="en-IN" sz="1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800" dirty="0" smtClean="0"/>
                        <a:t>1</a:t>
                      </a:r>
                      <a:r>
                        <a:rPr lang="en-IN" sz="1800" dirty="0" smtClean="0"/>
                        <a:t>.0 TUs</a:t>
                      </a:r>
                      <a:endParaRPr lang="en-IN" sz="1800" dirty="0" smtClean="0"/>
                    </a:p>
                  </a:txBody>
                  <a:tcPr/>
                </a:tc>
                <a:tc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IN" sz="1800" dirty="0" smtClean="0">
                          <a:solidFill>
                            <a:srgbClr val="FF0000"/>
                          </a:solidFill>
                        </a:rPr>
                        <a:t>1.0</a:t>
                      </a:r>
                      <a:r>
                        <a:rPr lang="en-IN" sz="1800" dirty="0" smtClean="0">
                          <a:solidFill>
                            <a:srgbClr val="FF0000"/>
                          </a:solidFill>
                        </a:rPr>
                        <a:t> TUs</a:t>
                      </a:r>
                      <a:endParaRPr lang="en-IN" sz="18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en-US" altLang="en-IN" sz="1800" dirty="0" smtClean="0"/>
                        <a:t>1</a:t>
                      </a:r>
                      <a:r>
                        <a:rPr lang="en-IN" sz="1800" dirty="0" smtClean="0"/>
                        <a:t>.0 TUs</a:t>
                      </a:r>
                      <a:endParaRPr lang="en-IN" sz="1800" dirty="0" smtClean="0"/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lang="en-IN" sz="1800" dirty="0" smtClean="0"/>
                        <a:t>SA6#62 (Aug-</a:t>
                      </a:r>
                      <a:r>
                        <a:rPr lang="en-US" altLang="en-IN" sz="1800" dirty="0" smtClean="0"/>
                        <a:t>19</a:t>
                      </a:r>
                      <a:r>
                        <a:rPr lang="en-IN" sz="1800" dirty="0" smtClean="0"/>
                        <a:t>)</a:t>
                      </a:r>
                      <a:endParaRPr lang="en-IN" sz="1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800" dirty="0" smtClean="0"/>
                        <a:t>-</a:t>
                      </a:r>
                      <a:endParaRPr lang="en-IN" sz="1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IN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  <a:r>
                        <a:rPr kumimoji="0" lang="en-IN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.0 TUs</a:t>
                      </a:r>
                      <a:endParaRPr kumimoji="0" lang="en-IN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en-IN" sz="1800" dirty="0" smtClean="0"/>
                        <a:t>-</a:t>
                      </a:r>
                      <a:endParaRPr lang="en-IN" sz="1800" dirty="0" smtClean="0"/>
                    </a:p>
                  </a:txBody>
                  <a:tcPr/>
                </a:tc>
                <a:tc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1.5 </a:t>
                      </a:r>
                      <a:r>
                        <a:rPr kumimoji="0" lang="en-IN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TUs</a:t>
                      </a:r>
                      <a:endParaRPr kumimoji="0" lang="en-IN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lang="en-IN" sz="1800" dirty="0" smtClean="0"/>
                        <a:t>SA6#63 (Oct-</a:t>
                      </a:r>
                      <a:r>
                        <a:rPr lang="en-US" altLang="en-IN" sz="1800" dirty="0" smtClean="0"/>
                        <a:t>1</a:t>
                      </a:r>
                      <a:r>
                        <a:rPr lang="en-IN" sz="1800" dirty="0" smtClean="0"/>
                        <a:t>4)</a:t>
                      </a:r>
                      <a:endParaRPr lang="en-IN" sz="1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800" dirty="0" smtClean="0"/>
                        <a:t>-</a:t>
                      </a:r>
                      <a:endParaRPr lang="en-IN" sz="1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IN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  <a:r>
                        <a:rPr kumimoji="0" lang="en-IN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.</a:t>
                      </a:r>
                      <a:r>
                        <a:rPr kumimoji="0" lang="en-US" altLang="en-IN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0</a:t>
                      </a:r>
                      <a:r>
                        <a:rPr kumimoji="0" lang="en-IN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TUs</a:t>
                      </a:r>
                      <a:endParaRPr kumimoji="0" lang="en-IN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en-IN" sz="1800" dirty="0" smtClean="0"/>
                        <a:t>-</a:t>
                      </a:r>
                      <a:endParaRPr lang="en-IN" sz="1800" dirty="0" smtClean="0"/>
                    </a:p>
                  </a:txBody>
                  <a:tcPr/>
                </a:tc>
                <a:tc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IN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  <a:r>
                        <a:rPr kumimoji="0" lang="en-IN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.</a:t>
                      </a:r>
                      <a:r>
                        <a:rPr kumimoji="0" lang="en-US" altLang="en-IN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0</a:t>
                      </a:r>
                      <a:r>
                        <a:rPr kumimoji="0" lang="en-IN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TUs</a:t>
                      </a:r>
                      <a:endParaRPr kumimoji="0" lang="en-IN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lang="en-IN" sz="1800" dirty="0" smtClean="0"/>
                        <a:t>SA6#64 (Nov</a:t>
                      </a:r>
                      <a:r>
                        <a:rPr lang="en-US" altLang="en-IN" sz="1800" dirty="0" smtClean="0"/>
                        <a:t>-18</a:t>
                      </a:r>
                      <a:r>
                        <a:rPr lang="en-IN" sz="1800" dirty="0" smtClean="0"/>
                        <a:t>)</a:t>
                      </a:r>
                      <a:endParaRPr lang="en-IN" sz="1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800" dirty="0" smtClean="0"/>
                        <a:t>-</a:t>
                      </a:r>
                      <a:endParaRPr lang="en-IN" sz="1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8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sym typeface="+mn-ea"/>
                        </a:rPr>
                        <a:t>1</a:t>
                      </a:r>
                      <a:r>
                        <a:rPr lang="en-IN" sz="18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sym typeface="+mn-ea"/>
                        </a:rPr>
                        <a:t>.</a:t>
                      </a:r>
                      <a:r>
                        <a:rPr lang="en-US" altLang="en-IN" sz="18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sym typeface="+mn-ea"/>
                        </a:rPr>
                        <a:t>0</a:t>
                      </a:r>
                      <a:r>
                        <a:rPr lang="en-IN" sz="1800" dirty="0" smtClean="0"/>
                        <a:t> TUs</a:t>
                      </a:r>
                      <a:endParaRPr lang="en-IN" sz="1800" dirty="0" smtClean="0"/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en-IN" sz="1800" dirty="0" smtClean="0"/>
                        <a:t>-</a:t>
                      </a:r>
                      <a:endParaRPr lang="en-IN" sz="1800" dirty="0" smtClean="0"/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en-US" altLang="en-IN" sz="18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sym typeface="+mn-ea"/>
                        </a:rPr>
                        <a:t>1</a:t>
                      </a:r>
                      <a:r>
                        <a:rPr lang="en-IN" sz="18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sym typeface="+mn-ea"/>
                        </a:rPr>
                        <a:t>.</a:t>
                      </a:r>
                      <a:r>
                        <a:rPr lang="en-US" altLang="en-IN" sz="18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sym typeface="+mn-ea"/>
                        </a:rPr>
                        <a:t>0</a:t>
                      </a:r>
                      <a:r>
                        <a:rPr lang="en-IN" sz="1800" dirty="0" smtClean="0"/>
                        <a:t> TUs</a:t>
                      </a:r>
                      <a:endParaRPr lang="en-IN" sz="1800" dirty="0" smtClean="0"/>
                    </a:p>
                  </a:txBody>
                  <a:tcPr/>
                </a:tc>
              </a:tr>
              <a:tr h="365760">
                <a:tc rowSpan="2">
                  <a:txBody>
                    <a:bodyPr/>
                    <a:lstStyle/>
                    <a:p>
                      <a:pPr fontAlgn="t"/>
                      <a:r>
                        <a:rPr lang="en-IN" dirty="0" smtClean="0"/>
                        <a:t>Total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r>
                        <a:rPr lang="en-IN" dirty="0" smtClean="0"/>
                        <a:t>TUs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en-IN" dirty="0" smtClean="0"/>
                        <a:t>4</a:t>
                      </a:r>
                      <a:r>
                        <a:rPr lang="en-IN" dirty="0" smtClean="0"/>
                        <a:t> </a:t>
                      </a:r>
                      <a:r>
                        <a:rPr lang="en-IN" dirty="0" smtClean="0"/>
                        <a:t>TUs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IN" dirty="0">
                          <a:solidFill>
                            <a:srgbClr val="FF0000"/>
                          </a:solidFill>
                        </a:rPr>
                        <a:t>6.5TUs</a:t>
                      </a:r>
                      <a:endParaRPr lang="en-US" altLang="en-IN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IN" dirty="0">
                          <a:solidFill>
                            <a:srgbClr val="FF0000"/>
                          </a:solidFill>
                        </a:rPr>
                        <a:t>4.5TUs</a:t>
                      </a:r>
                      <a:endParaRPr lang="en-US" altLang="en-IN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65760">
                <a:tc vMerge="1">
                  <a:tcPr/>
                </a:tc>
                <a:tc gridSpan="2">
                  <a:txBody>
                    <a:bodyPr/>
                    <a:p>
                      <a:pPr>
                        <a:buNone/>
                      </a:pPr>
                      <a:r>
                        <a:rPr lang="en-US" altLang="en-IN" dirty="0"/>
                        <a:t>8TU</a:t>
                      </a:r>
                      <a:endParaRPr lang="en-US" altLang="en-IN" dirty="0"/>
                    </a:p>
                  </a:txBody>
                  <a:tcPr/>
                </a:tc>
                <a:tc hMerge="1">
                  <a:tcPr/>
                </a:tc>
                <a:tc gridSpan="2">
                  <a:txBody>
                    <a:bodyPr/>
                    <a:p>
                      <a:pPr>
                        <a:buNone/>
                      </a:pPr>
                      <a:r>
                        <a:rPr lang="en-US" altLang="en-IN" dirty="0">
                          <a:solidFill>
                            <a:srgbClr val="FF0000"/>
                          </a:solidFill>
                        </a:rPr>
                        <a:t>11 TUs</a:t>
                      </a:r>
                      <a:endParaRPr lang="en-US" altLang="en-IN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hMerge="1"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Summary</a:t>
            </a:r>
            <a:endParaRPr lang="en-US" altLang="zh-CN"/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>
            <a:normAutofit/>
          </a:bodyPr>
          <a:p>
            <a:pPr marL="0" marR="0" lvl="1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1"/>
              </a:buBlip>
              <a:defRPr/>
            </a:pPr>
            <a:r>
              <a:rPr lang="en-IN" sz="2800" dirty="0" smtClean="0">
                <a:sym typeface="+mn-ea"/>
              </a:rPr>
              <a:t>TU Estimat</a:t>
            </a:r>
            <a:r>
              <a:rPr lang="en-US" altLang="en-IN" sz="2800" dirty="0" smtClean="0">
                <a:sym typeface="+mn-ea"/>
              </a:rPr>
              <a:t>ion Updated</a:t>
            </a:r>
            <a:r>
              <a:rPr lang="en-IN" sz="2800" dirty="0" smtClean="0">
                <a:sym typeface="+mn-ea"/>
              </a:rPr>
              <a:t> </a:t>
            </a:r>
            <a:endParaRPr lang="en-US" altLang="en-IN" sz="2800" dirty="0" smtClean="0">
              <a:sym typeface="+mn-ea"/>
            </a:endParaRPr>
          </a:p>
          <a:p>
            <a:pPr marL="0" marR="0" lvl="1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1"/>
              </a:buBlip>
              <a:defRPr/>
            </a:pPr>
            <a:r>
              <a:rPr kumimoji="0" lang="en-US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More Key Issues and solutions are welcomed</a:t>
            </a:r>
            <a:r>
              <a:rPr kumimoji="0" lang="en-US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en-US" alt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1"/>
              </a:buBlip>
              <a:defRPr/>
            </a:pPr>
            <a:r>
              <a:rPr kumimoji="0" lang="en-US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Suggested Work Plan</a:t>
            </a:r>
            <a:endParaRPr kumimoji="0" lang="en-US" alt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buSzTx/>
              <a:buFont typeface="Arial" panose="020B0604020202020204" pitchFamily="34" charset="0"/>
              <a:buChar char="•"/>
              <a:defRPr/>
            </a:pPr>
            <a:r>
              <a:rPr lang="en-US" altLang="en-US" sz="2400" kern="0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SA6#60 </a:t>
            </a:r>
            <a:r>
              <a:rPr lang="en-US" altLang="en-US" sz="2400" kern="0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 (target: 50% complete)</a:t>
            </a:r>
            <a:endParaRPr lang="en-US" altLang="en-US" sz="2400" kern="0" noProof="0" dirty="0" smtClean="0">
              <a:ln>
                <a:noFill/>
              </a:ln>
              <a:effectLst/>
              <a:uLnTx/>
              <a:uFillTx/>
              <a:sym typeface="+mn-ea"/>
            </a:endParaRPr>
          </a:p>
          <a:p>
            <a:pPr marR="0" lvl="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en-US" sz="2000" kern="0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Get Key Issues</a:t>
            </a:r>
            <a:r>
              <a:rPr lang="en-US" altLang="en-US" sz="2000" kern="0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 freezed.</a:t>
            </a:r>
            <a:endParaRPr lang="en-US" altLang="en-US" sz="2000" kern="0" noProof="0" dirty="0" smtClean="0">
              <a:ln>
                <a:noFill/>
              </a:ln>
              <a:effectLst/>
              <a:uLnTx/>
              <a:uFillTx/>
              <a:sym typeface="+mn-ea"/>
            </a:endParaRPr>
          </a:p>
          <a:p>
            <a:pPr marL="1143000" marR="0" lvl="2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en-US" kern="0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As many</a:t>
            </a:r>
            <a:r>
              <a:rPr lang="en-US" altLang="en-US" kern="0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 solution</a:t>
            </a:r>
            <a:r>
              <a:rPr lang="en-US" altLang="en-US" kern="0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s approved </a:t>
            </a:r>
            <a:r>
              <a:rPr lang="en-US" altLang="en-US" kern="0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as possible</a:t>
            </a:r>
            <a:r>
              <a:rPr lang="en-US" altLang="en-US" sz="2000" kern="0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.</a:t>
            </a:r>
            <a:endParaRPr lang="en-US" altLang="en-US" sz="2000" kern="0" noProof="0" dirty="0" smtClean="0">
              <a:ln>
                <a:noFill/>
              </a:ln>
              <a:effectLst/>
              <a:uLnTx/>
              <a:uFillTx/>
              <a:sym typeface="+mn-ea"/>
            </a:endParaRPr>
          </a:p>
          <a:p>
            <a:pPr marL="1143000" marR="0" lvl="2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endParaRPr lang="en-IN" dirty="0" smtClean="0">
              <a:solidFill>
                <a:srgbClr val="FF0000"/>
              </a:solidFill>
            </a:endParaRPr>
          </a:p>
          <a:p>
            <a:pPr marL="1143000" marR="0" lvl="2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/>
</p:sld>
</file>

<file path=ppt/tags/tag1.xml><?xml version="1.0" encoding="utf-8"?>
<p:tagLst xmlns:p="http://schemas.openxmlformats.org/presentationml/2006/main">
  <p:tag name="TABLE_ENDDRAG_ORIGIN_RECT" val="896*282"/>
  <p:tag name="TABLE_ENDDRAG_RECT" val="11*133*896*282"/>
</p:tagLst>
</file>

<file path=ppt/tags/tag2.xml><?xml version="1.0" encoding="utf-8"?>
<p:tagLst xmlns:p="http://schemas.openxmlformats.org/presentationml/2006/main">
  <p:tag name="TABLE_ENDDRAG_ORIGIN_RECT" val="831*340"/>
  <p:tag name="TABLE_ENDDRAG_RECT" val="40*138*831*340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1895</Words>
  <Application>WPS 演示</Application>
  <PresentationFormat>Widescreen</PresentationFormat>
  <Paragraphs>276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Calibri</vt:lpstr>
      <vt:lpstr>Arial</vt:lpstr>
      <vt:lpstr>Calibri Light</vt:lpstr>
      <vt:lpstr>Times New Roman</vt:lpstr>
      <vt:lpstr>Calibri</vt:lpstr>
      <vt:lpstr>微软雅黑</vt:lpstr>
      <vt:lpstr>Arial Unicode MS</vt:lpstr>
      <vt:lpstr>Office Theme</vt:lpstr>
      <vt:lpstr>FS_XRApp: TU planning and TU Estimation Update</vt:lpstr>
      <vt:lpstr>FS_XRApp(SID) TU planning </vt:lpstr>
      <vt:lpstr>Updated TU Estimation</vt:lpstr>
      <vt:lpstr>Summary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cmcc-zsw</cp:lastModifiedBy>
  <cp:revision>1142</cp:revision>
  <dcterms:created xsi:type="dcterms:W3CDTF">2010-02-05T13:52:00Z</dcterms:created>
  <dcterms:modified xsi:type="dcterms:W3CDTF">2024-04-08T10:47:46Z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ICV">
    <vt:lpwstr>1FAB4882AE1F400E8E4CBAF34A87CBF1</vt:lpwstr>
  </property>
  <property fmtid="{D5CDD505-2E9C-101B-9397-08002B2CF9AE}" pid="4" name="KSOProductBuildVer">
    <vt:lpwstr>2052-11.8.2.12085</vt:lpwstr>
  </property>
</Properties>
</file>