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handoutMasterIdLst>
    <p:handoutMasterId r:id="rId10"/>
  </p:handoutMasterIdLst>
  <p:sldIdLst>
    <p:sldId id="341" r:id="rId3"/>
    <p:sldId id="363" r:id="rId4"/>
    <p:sldId id="366" r:id="rId5"/>
    <p:sldId id="367" r:id="rId6"/>
    <p:sldId id="368" r:id="rId7"/>
    <p:sldId id="369"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59" d="100"/>
          <a:sy n="59" d="100"/>
        </p:scale>
        <p:origin x="780" y="60"/>
      </p:cViewPr>
      <p:guideLst>
        <p:guide orient="horz" pos="2160"/>
        <p:guide pos="382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76"/>
        <p:guide pos="217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4" Type="http://schemas.openxmlformats.org/officeDocument/2006/relationships/image" Target="../media/image7.emf"/><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US" altLang="en-US"/>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#60</a:t>
            </a:r>
            <a:endParaRPr lang="sv-SE" altLang="en-US" sz="1200" b="1" dirty="0">
              <a:latin typeface="Arial" panose="020B0604020202020204"/>
            </a:endParaRPr>
          </a:p>
          <a:p>
            <a:pPr eaLnBrk="1" hangingPunct="1">
              <a:defRPr/>
            </a:pPr>
            <a:r>
              <a:rPr lang="en-GB" altLang="en-US" sz="1200" b="1" dirty="0">
                <a:latin typeface="Arial" panose="020B0604020202020204"/>
              </a:rPr>
              <a:t>Changsha, China 9</a:t>
            </a:r>
            <a:r>
              <a:rPr lang="en-GB" altLang="en-US" sz="1200" b="1" baseline="30000" dirty="0">
                <a:latin typeface="Arial" panose="020B0604020202020204"/>
              </a:rPr>
              <a:t>th</a:t>
            </a:r>
            <a:r>
              <a:rPr lang="en-GB" altLang="en-US" sz="1200" b="1" dirty="0">
                <a:latin typeface="Arial" panose="020B0604020202020204"/>
              </a:rPr>
              <a:t> – 13</a:t>
            </a:r>
            <a:r>
              <a:rPr lang="en-GB" altLang="en-US" sz="1200" b="1" baseline="30000" dirty="0">
                <a:latin typeface="Arial" panose="020B0604020202020204"/>
              </a:rPr>
              <a:t>th</a:t>
            </a:r>
            <a:r>
              <a:rPr lang="en-GB" altLang="en-US" sz="1200" b="1" dirty="0">
                <a:latin typeface="Arial" panose="020B0604020202020204"/>
              </a:rPr>
              <a:t> April 2024</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S6-241xxx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9" Type="http://schemas.openxmlformats.org/officeDocument/2006/relationships/image" Target="../media/image7.emf"/><Relationship Id="rId8" Type="http://schemas.openxmlformats.org/officeDocument/2006/relationships/oleObject" Target="../embeddings/oleObject4.bin"/><Relationship Id="rId7" Type="http://schemas.openxmlformats.org/officeDocument/2006/relationships/image" Target="../media/image6.emf"/><Relationship Id="rId6" Type="http://schemas.openxmlformats.org/officeDocument/2006/relationships/oleObject" Target="../embeddings/oleObject3.bin"/><Relationship Id="rId5" Type="http://schemas.openxmlformats.org/officeDocument/2006/relationships/image" Target="../media/image3.png"/><Relationship Id="rId4" Type="http://schemas.openxmlformats.org/officeDocument/2006/relationships/image" Target="../media/image5.emf"/><Relationship Id="rId3" Type="http://schemas.openxmlformats.org/officeDocument/2006/relationships/oleObject" Target="../embeddings/oleObject2.bin"/><Relationship Id="rId2" Type="http://schemas.openxmlformats.org/officeDocument/2006/relationships/image" Target="../media/image4.emf"/><Relationship Id="rId11" Type="http://schemas.openxmlformats.org/officeDocument/2006/relationships/vmlDrawing" Target="../drawings/vmlDrawing1.vml"/><Relationship Id="rId10" Type="http://schemas.openxmlformats.org/officeDocument/2006/relationships/slideLayout" Target="../slideLayouts/slideLayout2.xml"/><Relationship Id="rId1"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9" Type="http://schemas.openxmlformats.org/officeDocument/2006/relationships/vmlDrawing" Target="../drawings/vmlDrawing2.vml"/><Relationship Id="rId8" Type="http://schemas.openxmlformats.org/officeDocument/2006/relationships/slideLayout" Target="../slideLayouts/slideLayout2.xml"/><Relationship Id="rId7" Type="http://schemas.openxmlformats.org/officeDocument/2006/relationships/image" Target="../media/image10.emf"/><Relationship Id="rId6" Type="http://schemas.openxmlformats.org/officeDocument/2006/relationships/oleObject" Target="../embeddings/oleObject7.bin"/><Relationship Id="rId5" Type="http://schemas.openxmlformats.org/officeDocument/2006/relationships/image" Target="../media/image9.emf"/><Relationship Id="rId4" Type="http://schemas.openxmlformats.org/officeDocument/2006/relationships/oleObject" Target="../embeddings/oleObject6.bin"/><Relationship Id="rId3" Type="http://schemas.openxmlformats.org/officeDocument/2006/relationships/image" Target="../media/image8.emf"/><Relationship Id="rId2" Type="http://schemas.openxmlformats.org/officeDocument/2006/relationships/oleObject" Target="../embeddings/oleObject5.bin"/><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776095" y="1710055"/>
            <a:ext cx="9108440" cy="2852420"/>
          </a:xfrm>
        </p:spPr>
        <p:txBody>
          <a:bodyPr/>
          <a:lstStyle/>
          <a:p>
            <a:pPr eaLnBrk="1" hangingPunct="1"/>
            <a:r>
              <a:rPr dirty="0" smtClean="0">
                <a:sym typeface="+mn-ea"/>
              </a:rPr>
              <a:t>Discussion on virtual number capability provided by SA6</a:t>
            </a:r>
            <a:endParaRPr dirty="0" smtClean="0">
              <a:sym typeface="+mn-ea"/>
            </a:endParaRPr>
          </a:p>
        </p:txBody>
      </p:sp>
      <p:sp>
        <p:nvSpPr>
          <p:cNvPr id="5123"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US" altLang="en-GB" dirty="0" smtClean="0">
                <a:sym typeface="+mn-ea"/>
              </a:rPr>
              <a:t>Yue Liu</a:t>
            </a:r>
            <a:endParaRPr lang="en-GB" altLang="en-US"/>
          </a:p>
          <a:p>
            <a:pPr marL="0" indent="0" eaLnBrk="1" hangingPunct="1">
              <a:buFontTx/>
              <a:buNone/>
            </a:pPr>
            <a:r>
              <a:rPr lang="en-US" altLang="en-GB" dirty="0" smtClean="0">
                <a:sym typeface="+mn-ea"/>
              </a:rPr>
              <a:t>China Mobile</a:t>
            </a:r>
            <a:endParaRPr lang="en-GB" altLang="en-US"/>
          </a:p>
          <a:p>
            <a:pPr marL="0" indent="0" eaLnBrk="1" hangingPunct="1">
              <a:buFontTx/>
              <a:buNone/>
            </a:pPr>
            <a:endParaRPr lang="en-GB"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207645" y="534336"/>
            <a:ext cx="10515600" cy="1104917"/>
          </a:xfrm>
        </p:spPr>
        <p:txBody>
          <a:bodyPr/>
          <a:lstStyle/>
          <a:p>
            <a:r>
              <a:rPr sz="3600" dirty="0" smtClean="0">
                <a:solidFill>
                  <a:prstClr val="black"/>
                </a:solidFill>
                <a:sym typeface="+mn-ea"/>
              </a:rPr>
              <a:t>Examples of call related capabilities in the market</a:t>
            </a:r>
            <a:endParaRPr sz="3600" dirty="0" smtClean="0">
              <a:solidFill>
                <a:prstClr val="black"/>
              </a:solidFill>
              <a:sym typeface="+mn-ea"/>
            </a:endParaRPr>
          </a:p>
        </p:txBody>
      </p:sp>
      <p:graphicFrame>
        <p:nvGraphicFramePr>
          <p:cNvPr id="3" name="表格 2"/>
          <p:cNvGraphicFramePr/>
          <p:nvPr>
            <p:custDataLst>
              <p:tags r:id="rId1"/>
            </p:custDataLst>
          </p:nvPr>
        </p:nvGraphicFramePr>
        <p:xfrm>
          <a:off x="836295" y="2289810"/>
          <a:ext cx="10472420" cy="4246880"/>
        </p:xfrm>
        <a:graphic>
          <a:graphicData uri="http://schemas.openxmlformats.org/drawingml/2006/table">
            <a:tbl>
              <a:tblPr firstRow="1" bandRow="1">
                <a:tableStyleId>{5C22544A-7EE6-4342-B048-85BDC9FD1C3A}</a:tableStyleId>
              </a:tblPr>
              <a:tblGrid>
                <a:gridCol w="1542415"/>
                <a:gridCol w="2232660"/>
                <a:gridCol w="2232025"/>
                <a:gridCol w="2233295"/>
                <a:gridCol w="2232025"/>
              </a:tblGrid>
              <a:tr h="365760">
                <a:tc>
                  <a:txBody>
                    <a:bodyPr/>
                    <a:p>
                      <a:pPr algn="ctr">
                        <a:buNone/>
                      </a:pPr>
                      <a:endParaRPr lang="en-US" altLang="zh-CN" sz="1800"/>
                    </a:p>
                  </a:txBody>
                  <a:tcPr/>
                </a:tc>
                <a:tc>
                  <a:txBody>
                    <a:bodyPr/>
                    <a:p>
                      <a:pPr algn="ctr">
                        <a:buClrTx/>
                        <a:buSzTx/>
                        <a:buFontTx/>
                        <a:buNone/>
                      </a:pPr>
                      <a:r>
                        <a:rPr lang="en-US" altLang="zh-CN" sz="1800" b="1"/>
                        <a:t>Huawei</a:t>
                      </a:r>
                      <a:endParaRPr lang="en-US" altLang="zh-CN" sz="1800" b="1"/>
                    </a:p>
                  </a:txBody>
                  <a:tcPr marL="12700" marR="12700" marT="12700" vert="horz" anchor="ctr" anchorCtr="0"/>
                </a:tc>
                <a:tc>
                  <a:txBody>
                    <a:bodyPr/>
                    <a:p>
                      <a:pPr algn="ctr">
                        <a:buClrTx/>
                        <a:buSzTx/>
                        <a:buFontTx/>
                        <a:buNone/>
                      </a:pPr>
                      <a:r>
                        <a:rPr lang="en-US" altLang="zh-CN" sz="1800" b="1"/>
                        <a:t>Alibaba</a:t>
                      </a:r>
                      <a:endParaRPr lang="en-US" altLang="zh-CN" sz="1800" b="1"/>
                    </a:p>
                  </a:txBody>
                  <a:tcPr marL="12700" marR="12700" marT="12700" vert="horz" anchor="ctr" anchorCtr="0"/>
                </a:tc>
                <a:tc>
                  <a:txBody>
                    <a:bodyPr/>
                    <a:p>
                      <a:pPr algn="ctr">
                        <a:buClrTx/>
                        <a:buSzTx/>
                        <a:buFontTx/>
                        <a:buNone/>
                      </a:pPr>
                      <a:r>
                        <a:rPr lang="en-US" altLang="zh-CN" sz="1800" b="1"/>
                        <a:t>Tencent</a:t>
                      </a:r>
                      <a:endParaRPr lang="en-US" altLang="zh-CN" sz="1800" b="1"/>
                    </a:p>
                  </a:txBody>
                  <a:tcPr marL="12700" marR="12700" marT="12700" vert="horz" anchor="ctr" anchorCtr="0"/>
                </a:tc>
                <a:tc>
                  <a:txBody>
                    <a:bodyPr/>
                    <a:p>
                      <a:pPr algn="ctr">
                        <a:buClrTx/>
                        <a:buSzTx/>
                        <a:buFontTx/>
                        <a:buNone/>
                      </a:pPr>
                      <a:r>
                        <a:rPr lang="en-US" altLang="zh-CN" sz="1800" b="1"/>
                        <a:t>Vonage</a:t>
                      </a:r>
                      <a:endParaRPr lang="en-US" altLang="zh-CN" sz="1800" b="1"/>
                    </a:p>
                  </a:txBody>
                  <a:tcPr marL="12700" marR="12700" marT="12700" vert="horz" anchor="ctr" anchorCtr="0"/>
                </a:tc>
              </a:tr>
              <a:tr h="335280">
                <a:tc>
                  <a:txBody>
                    <a:bodyPr/>
                    <a:p>
                      <a:pPr>
                        <a:buNone/>
                      </a:pPr>
                      <a:r>
                        <a:rPr lang="en-US" altLang="zh-CN" sz="1400" b="1"/>
                        <a:t>Messaging</a:t>
                      </a:r>
                      <a:endParaRPr lang="en-US" altLang="zh-CN" sz="1400" b="1"/>
                    </a:p>
                  </a:txBody>
                  <a:tcPr/>
                </a:tc>
                <a:tc>
                  <a:txBody>
                    <a:bodyPr/>
                    <a:p>
                      <a:pPr indent="0" algn="ctr">
                        <a:buNone/>
                      </a:pPr>
                      <a:r>
                        <a:rPr lang="zh-CN" sz="1400" b="0">
                          <a:solidFill>
                            <a:srgbClr val="000000"/>
                          </a:solidFill>
                          <a:latin typeface="Arial" panose="020B0604020202020204" pitchFamily="34" charset="0"/>
                          <a:ea typeface="微软雅黑" panose="020B0503020204020204" charset="-122"/>
                        </a:rPr>
                        <a:t>messaging and SMS</a:t>
                      </a:r>
                      <a:endParaRPr lang="zh-CN" sz="1400" b="0">
                        <a:solidFill>
                          <a:srgbClr val="000000"/>
                        </a:solidFill>
                        <a:latin typeface="Arial" panose="020B0604020202020204" pitchFamily="34" charset="0"/>
                        <a:ea typeface="微软雅黑" panose="020B0503020204020204" charset="-122"/>
                      </a:endParaRPr>
                    </a:p>
                  </a:txBody>
                  <a:tcPr marL="12700" marR="12700" marT="12700" vert="horz" anchor="ctr" anchorCtr="0"/>
                </a:tc>
                <a:tc>
                  <a:txBody>
                    <a:bodyPr/>
                    <a:p>
                      <a:pPr indent="0" algn="ctr">
                        <a:buNone/>
                      </a:pPr>
                      <a:r>
                        <a:rPr lang="en-US" altLang="zh-CN" sz="1400" b="0">
                          <a:solidFill>
                            <a:srgbClr val="000000"/>
                          </a:solidFill>
                          <a:latin typeface="Arial" panose="020B0604020202020204" pitchFamily="34" charset="0"/>
                          <a:ea typeface="微软雅黑" panose="020B0503020204020204" charset="-122"/>
                        </a:rPr>
                        <a:t>SMS</a:t>
                      </a:r>
                      <a:endParaRPr lang="en-US" altLang="zh-CN" sz="1400" b="0">
                        <a:solidFill>
                          <a:srgbClr val="000000"/>
                        </a:solidFill>
                        <a:latin typeface="Arial" panose="020B0604020202020204" pitchFamily="34" charset="0"/>
                        <a:ea typeface="微软雅黑" panose="020B0503020204020204" charset="-122"/>
                      </a:endParaRPr>
                    </a:p>
                  </a:txBody>
                  <a:tcPr marL="12700" marR="12700" marT="12700" vert="horz" anchor="ctr" anchorCtr="0"/>
                </a:tc>
                <a:tc>
                  <a:txBody>
                    <a:bodyPr/>
                    <a:p>
                      <a:pPr indent="0" algn="ctr">
                        <a:buNone/>
                      </a:pPr>
                      <a:r>
                        <a:rPr lang="zh-CN" sz="1400" b="0">
                          <a:solidFill>
                            <a:srgbClr val="000000"/>
                          </a:solidFill>
                          <a:latin typeface="Arial" panose="020B0604020202020204" pitchFamily="34" charset="0"/>
                          <a:ea typeface="微软雅黑" panose="020B0503020204020204" charset="-122"/>
                        </a:rPr>
                        <a:t>SMS</a:t>
                      </a:r>
                      <a:endParaRPr lang="zh-CN" sz="1400" b="0">
                        <a:solidFill>
                          <a:srgbClr val="000000"/>
                        </a:solidFill>
                        <a:latin typeface="Arial" panose="020B0604020202020204" pitchFamily="34" charset="0"/>
                        <a:ea typeface="微软雅黑" panose="020B0503020204020204" charset="-122"/>
                      </a:endParaRPr>
                    </a:p>
                  </a:txBody>
                  <a:tcPr marL="12700" marR="12700" marT="12700" vert="horz" anchor="ctr" anchorCtr="0"/>
                </a:tc>
                <a:tc>
                  <a:txBody>
                    <a:bodyPr/>
                    <a:p>
                      <a:pPr indent="0" algn="ctr">
                        <a:buNone/>
                      </a:pPr>
                      <a:r>
                        <a:rPr lang="zh-CN" sz="1400" b="0">
                          <a:solidFill>
                            <a:srgbClr val="000000"/>
                          </a:solidFill>
                          <a:latin typeface="Arial" panose="020B0604020202020204" pitchFamily="34" charset="0"/>
                          <a:ea typeface="微软雅黑" panose="020B0503020204020204" charset="-122"/>
                        </a:rPr>
                        <a:t>Messag</a:t>
                      </a:r>
                      <a:r>
                        <a:rPr lang="en-US" altLang="zh-CN" sz="1400" b="0">
                          <a:solidFill>
                            <a:srgbClr val="000000"/>
                          </a:solidFill>
                          <a:latin typeface="Arial" panose="020B0604020202020204" pitchFamily="34" charset="0"/>
                          <a:ea typeface="微软雅黑" panose="020B0503020204020204" charset="-122"/>
                        </a:rPr>
                        <a:t>ing</a:t>
                      </a:r>
                      <a:endParaRPr lang="en-US" altLang="zh-CN" sz="1400" b="0">
                        <a:solidFill>
                          <a:srgbClr val="000000"/>
                        </a:solidFill>
                        <a:latin typeface="Arial" panose="020B0604020202020204" pitchFamily="34" charset="0"/>
                        <a:ea typeface="微软雅黑" panose="020B0503020204020204" charset="-122"/>
                      </a:endParaRPr>
                    </a:p>
                  </a:txBody>
                  <a:tcPr marL="12700" marR="12700" marT="12700" vert="horz" anchor="ctr" anchorCtr="0"/>
                </a:tc>
              </a:tr>
              <a:tr h="485140">
                <a:tc>
                  <a:txBody>
                    <a:bodyPr/>
                    <a:p>
                      <a:pPr algn="l">
                        <a:buClrTx/>
                        <a:buSzTx/>
                        <a:buFontTx/>
                        <a:buNone/>
                      </a:pPr>
                      <a:r>
                        <a:rPr lang="en-US" altLang="zh-CN" sz="1400" b="1">
                          <a:sym typeface="+mn-ea"/>
                        </a:rPr>
                        <a:t>virtual number</a:t>
                      </a:r>
                      <a:endParaRPr lang="en-US" altLang="zh-CN" sz="1400" b="1">
                        <a:sym typeface="+mn-ea"/>
                      </a:endParaRPr>
                    </a:p>
                  </a:txBody>
                  <a:tcPr/>
                </a:tc>
                <a:tc>
                  <a:txBody>
                    <a:bodyPr/>
                    <a:p>
                      <a:pPr indent="0" algn="ctr">
                        <a:buNone/>
                      </a:pPr>
                      <a:r>
                        <a:rPr lang="zh-CN" sz="1400" b="0">
                          <a:solidFill>
                            <a:srgbClr val="000000"/>
                          </a:solidFill>
                          <a:latin typeface="Arial" panose="020B0604020202020204" pitchFamily="34" charset="0"/>
                          <a:ea typeface="微软雅黑" panose="020B0503020204020204" charset="-122"/>
                        </a:rPr>
                        <a:t>virtual number</a:t>
                      </a:r>
                      <a:r>
                        <a:rPr lang="en-US" altLang="zh-CN" sz="1400" b="0">
                          <a:solidFill>
                            <a:srgbClr val="000000"/>
                          </a:solidFill>
                          <a:latin typeface="Arial" panose="020B0604020202020204" pitchFamily="34" charset="0"/>
                          <a:ea typeface="微软雅黑" panose="020B0503020204020204" charset="-122"/>
                        </a:rPr>
                        <a:t> /private number</a:t>
                      </a:r>
                      <a:endParaRPr lang="en-US" altLang="zh-CN" sz="1400" b="0">
                        <a:solidFill>
                          <a:srgbClr val="000000"/>
                        </a:solidFill>
                        <a:latin typeface="Arial" panose="020B0604020202020204" pitchFamily="34" charset="0"/>
                        <a:ea typeface="微软雅黑" panose="020B0503020204020204" charset="-122"/>
                      </a:endParaRPr>
                    </a:p>
                  </a:txBody>
                  <a:tcPr marL="12700" marR="12700" marT="12700" vert="horz" anchor="ctr" anchorCtr="0"/>
                </a:tc>
                <a:tc>
                  <a:txBody>
                    <a:bodyPr/>
                    <a:p>
                      <a:pPr indent="0" algn="ctr">
                        <a:buNone/>
                      </a:pPr>
                      <a:r>
                        <a:rPr lang="zh-CN" sz="1400">
                          <a:solidFill>
                            <a:srgbClr val="000000"/>
                          </a:solidFill>
                          <a:latin typeface="Arial" panose="020B0604020202020204" pitchFamily="34" charset="0"/>
                          <a:ea typeface="微软雅黑" panose="020B0503020204020204" charset="-122"/>
                          <a:sym typeface="+mn-ea"/>
                        </a:rPr>
                        <a:t>virtual number</a:t>
                      </a:r>
                      <a:r>
                        <a:rPr lang="en-US" altLang="zh-CN" sz="1400">
                          <a:solidFill>
                            <a:srgbClr val="000000"/>
                          </a:solidFill>
                          <a:latin typeface="Arial" panose="020B0604020202020204" pitchFamily="34" charset="0"/>
                          <a:ea typeface="微软雅黑" panose="020B0503020204020204" charset="-122"/>
                          <a:sym typeface="+mn-ea"/>
                        </a:rPr>
                        <a:t> /private number</a:t>
                      </a:r>
                      <a:endParaRPr lang="en-US" altLang="zh-CN" sz="1400" b="0">
                        <a:solidFill>
                          <a:srgbClr val="000000"/>
                        </a:solidFill>
                        <a:latin typeface="Arial" panose="020B0604020202020204" pitchFamily="34" charset="0"/>
                        <a:ea typeface="微软雅黑" panose="020B0503020204020204" charset="-122"/>
                        <a:sym typeface="+mn-ea"/>
                      </a:endParaRPr>
                    </a:p>
                  </a:txBody>
                  <a:tcPr marL="12700" marR="12700" marT="12700" vert="horz" anchor="ctr" anchorCtr="0"/>
                </a:tc>
                <a:tc>
                  <a:txBody>
                    <a:bodyPr/>
                    <a:p>
                      <a:pPr indent="0" algn="ctr">
                        <a:buNone/>
                      </a:pPr>
                      <a:endParaRPr lang="zh-CN" sz="1400" b="0">
                        <a:solidFill>
                          <a:srgbClr val="000000"/>
                        </a:solidFill>
                        <a:latin typeface="Arial" panose="020B0604020202020204" pitchFamily="34" charset="0"/>
                        <a:ea typeface="微软雅黑" panose="020B0503020204020204" charset="-122"/>
                      </a:endParaRPr>
                    </a:p>
                  </a:txBody>
                  <a:tcPr marL="12700" marR="12700" marT="12700" vert="horz" anchor="ctr" anchorCtr="0"/>
                </a:tc>
                <a:tc>
                  <a:txBody>
                    <a:bodyPr/>
                    <a:p>
                      <a:pPr indent="0" algn="ctr">
                        <a:buNone/>
                      </a:pPr>
                      <a:endParaRPr lang="zh-CN" sz="1400" b="0">
                        <a:solidFill>
                          <a:srgbClr val="000000"/>
                        </a:solidFill>
                        <a:latin typeface="Arial" panose="020B0604020202020204" pitchFamily="34" charset="0"/>
                        <a:ea typeface="微软雅黑" panose="020B0503020204020204" charset="-122"/>
                      </a:endParaRPr>
                    </a:p>
                  </a:txBody>
                  <a:tcPr marL="12700" marR="12700" marT="12700" vert="horz" anchor="ctr" anchorCtr="0"/>
                </a:tc>
              </a:tr>
              <a:tr h="433070">
                <a:tc>
                  <a:txBody>
                    <a:bodyPr/>
                    <a:p>
                      <a:pPr algn="l">
                        <a:buClrTx/>
                        <a:buSzTx/>
                        <a:buFontTx/>
                        <a:buNone/>
                      </a:pPr>
                      <a:r>
                        <a:rPr lang="en-US" altLang="zh-CN" sz="1400" b="1"/>
                        <a:t>Voice calling</a:t>
                      </a:r>
                      <a:endParaRPr lang="en-US" altLang="zh-CN" sz="1400" b="1"/>
                    </a:p>
                  </a:txBody>
                  <a:tcPr/>
                </a:tc>
                <a:tc>
                  <a:txBody>
                    <a:bodyPr/>
                    <a:p>
                      <a:pPr indent="0" algn="ctr">
                        <a:buNone/>
                      </a:pPr>
                      <a:r>
                        <a:rPr lang="en-US" altLang="zh-CN" sz="1400" b="0">
                          <a:solidFill>
                            <a:srgbClr val="000000"/>
                          </a:solidFill>
                          <a:latin typeface="Arial" panose="020B0604020202020204" pitchFamily="34" charset="0"/>
                          <a:ea typeface="微软雅黑" panose="020B0503020204020204" charset="-122"/>
                        </a:rPr>
                        <a:t>Voice calling</a:t>
                      </a:r>
                      <a:endParaRPr lang="en-US" altLang="zh-CN" sz="1400" b="0">
                        <a:solidFill>
                          <a:srgbClr val="000000"/>
                        </a:solidFill>
                        <a:latin typeface="Arial" panose="020B0604020202020204" pitchFamily="34" charset="0"/>
                        <a:ea typeface="微软雅黑" panose="020B0503020204020204" charset="-122"/>
                      </a:endParaRPr>
                    </a:p>
                  </a:txBody>
                  <a:tcPr marL="12700" marR="12700" marT="12700" vert="horz" anchor="ctr" anchorCtr="0"/>
                </a:tc>
                <a:tc>
                  <a:txBody>
                    <a:bodyPr/>
                    <a:p>
                      <a:pPr indent="0" algn="ctr">
                        <a:buNone/>
                      </a:pPr>
                      <a:r>
                        <a:rPr lang="en-US" altLang="zh-CN" sz="1400">
                          <a:solidFill>
                            <a:srgbClr val="000000"/>
                          </a:solidFill>
                          <a:latin typeface="Arial" panose="020B0604020202020204" pitchFamily="34" charset="0"/>
                          <a:ea typeface="微软雅黑" panose="020B0503020204020204" charset="-122"/>
                          <a:sym typeface="+mn-ea"/>
                        </a:rPr>
                        <a:t>Voice calling</a:t>
                      </a:r>
                      <a:endParaRPr lang="en-US" altLang="zh-CN" sz="1400" b="0">
                        <a:solidFill>
                          <a:srgbClr val="000000"/>
                        </a:solidFill>
                        <a:latin typeface="Arial" panose="020B0604020202020204" pitchFamily="34" charset="0"/>
                        <a:ea typeface="微软雅黑" panose="020B0503020204020204" charset="-122"/>
                        <a:sym typeface="+mn-ea"/>
                      </a:endParaRPr>
                    </a:p>
                  </a:txBody>
                  <a:tcPr marL="12700" marR="12700" marT="12700" vert="horz" anchor="ctr" anchorCtr="0"/>
                </a:tc>
                <a:tc>
                  <a:txBody>
                    <a:bodyPr/>
                    <a:p>
                      <a:pPr indent="0" algn="ctr">
                        <a:buNone/>
                      </a:pPr>
                      <a:r>
                        <a:rPr lang="en-US" altLang="zh-CN" sz="1400" b="0">
                          <a:solidFill>
                            <a:srgbClr val="000000"/>
                          </a:solidFill>
                          <a:latin typeface="Arial" panose="020B0604020202020204" pitchFamily="34" charset="0"/>
                          <a:ea typeface="微软雅黑" panose="020B0503020204020204" charset="-122"/>
                        </a:rPr>
                        <a:t>real time audio/video </a:t>
                      </a:r>
                      <a:r>
                        <a:rPr lang="zh-CN" sz="1400" b="0">
                          <a:solidFill>
                            <a:srgbClr val="000000"/>
                          </a:solidFill>
                          <a:latin typeface="Arial" panose="020B0604020202020204" pitchFamily="34" charset="0"/>
                          <a:ea typeface="微软雅黑" panose="020B0503020204020204" charset="-122"/>
                        </a:rPr>
                        <a:t>TRTC</a:t>
                      </a:r>
                      <a:endParaRPr lang="zh-CN" sz="1400" b="0">
                        <a:solidFill>
                          <a:srgbClr val="000000"/>
                        </a:solidFill>
                        <a:latin typeface="Arial" panose="020B0604020202020204" pitchFamily="34" charset="0"/>
                        <a:ea typeface="微软雅黑" panose="020B0503020204020204" charset="-122"/>
                      </a:endParaRPr>
                    </a:p>
                  </a:txBody>
                  <a:tcPr marL="12700" marR="12700" marT="12700" vert="horz" anchor="ctr" anchorCtr="0"/>
                </a:tc>
                <a:tc>
                  <a:txBody>
                    <a:bodyPr/>
                    <a:p>
                      <a:pPr indent="0" algn="ctr">
                        <a:buNone/>
                      </a:pPr>
                      <a:r>
                        <a:rPr lang="zh-CN" sz="1400" b="0">
                          <a:solidFill>
                            <a:srgbClr val="000000"/>
                          </a:solidFill>
                          <a:latin typeface="Arial" panose="020B0604020202020204" pitchFamily="34" charset="0"/>
                          <a:ea typeface="微软雅黑" panose="020B0503020204020204" charset="-122"/>
                        </a:rPr>
                        <a:t>Voice API</a:t>
                      </a:r>
                      <a:endParaRPr lang="zh-CN" sz="1400" b="0">
                        <a:solidFill>
                          <a:srgbClr val="000000"/>
                        </a:solidFill>
                        <a:latin typeface="Arial" panose="020B0604020202020204" pitchFamily="34" charset="0"/>
                        <a:ea typeface="微软雅黑" panose="020B0503020204020204" charset="-122"/>
                      </a:endParaRPr>
                    </a:p>
                  </a:txBody>
                  <a:tcPr marL="12700" marR="12700" marT="12700" vert="horz" anchor="ctr" anchorCtr="0"/>
                </a:tc>
              </a:tr>
              <a:tr h="485140">
                <a:tc>
                  <a:txBody>
                    <a:bodyPr/>
                    <a:p>
                      <a:pPr algn="l">
                        <a:buClrTx/>
                        <a:buSzTx/>
                        <a:buFontTx/>
                        <a:buNone/>
                      </a:pPr>
                      <a:r>
                        <a:rPr lang="en-US" altLang="zh-CN" sz="1400" b="1">
                          <a:sym typeface="+mn-ea"/>
                        </a:rPr>
                        <a:t>Verify number</a:t>
                      </a:r>
                      <a:endParaRPr lang="en-US" altLang="zh-CN" sz="1400" b="1">
                        <a:sym typeface="+mn-ea"/>
                      </a:endParaRPr>
                    </a:p>
                  </a:txBody>
                  <a:tcPr/>
                </a:tc>
                <a:tc>
                  <a:txBody>
                    <a:bodyPr/>
                    <a:p>
                      <a:pPr indent="0" algn="ctr">
                        <a:buNone/>
                      </a:pPr>
                      <a:r>
                        <a:rPr lang="zh-CN" sz="1400" b="0">
                          <a:solidFill>
                            <a:srgbClr val="000000"/>
                          </a:solidFill>
                          <a:latin typeface="Arial" panose="020B0604020202020204" pitchFamily="34" charset="0"/>
                          <a:ea typeface="微软雅黑" panose="020B0503020204020204" charset="-122"/>
                        </a:rPr>
                        <a:t>Simple Message Notification</a:t>
                      </a:r>
                      <a:endParaRPr lang="zh-CN" sz="1400" b="0">
                        <a:solidFill>
                          <a:srgbClr val="000000"/>
                        </a:solidFill>
                        <a:latin typeface="Arial" panose="020B0604020202020204" pitchFamily="34" charset="0"/>
                        <a:ea typeface="微软雅黑" panose="020B0503020204020204" charset="-122"/>
                      </a:endParaRPr>
                    </a:p>
                  </a:txBody>
                  <a:tcPr marL="12700" marR="12700" marT="12700" vert="horz" anchor="ctr" anchorCtr="0"/>
                </a:tc>
                <a:tc>
                  <a:txBody>
                    <a:bodyPr/>
                    <a:p>
                      <a:pPr indent="0" algn="ctr">
                        <a:buNone/>
                      </a:pPr>
                      <a:r>
                        <a:rPr lang="zh-CN" sz="1400">
                          <a:solidFill>
                            <a:srgbClr val="000000"/>
                          </a:solidFill>
                          <a:latin typeface="Arial" panose="020B0604020202020204" pitchFamily="34" charset="0"/>
                          <a:ea typeface="微软雅黑" panose="020B0503020204020204" charset="-122"/>
                          <a:sym typeface="+mn-ea"/>
                        </a:rPr>
                        <a:t>Verify</a:t>
                      </a:r>
                      <a:r>
                        <a:rPr lang="en-US" altLang="zh-CN" sz="1400">
                          <a:solidFill>
                            <a:srgbClr val="000000"/>
                          </a:solidFill>
                          <a:latin typeface="Arial" panose="020B0604020202020204" pitchFamily="34" charset="0"/>
                          <a:ea typeface="微软雅黑" panose="020B0503020204020204" charset="-122"/>
                          <a:sym typeface="+mn-ea"/>
                        </a:rPr>
                        <a:t> </a:t>
                      </a:r>
                      <a:r>
                        <a:rPr lang="zh-CN" sz="1400">
                          <a:solidFill>
                            <a:srgbClr val="000000"/>
                          </a:solidFill>
                          <a:latin typeface="Arial" panose="020B0604020202020204" pitchFamily="34" charset="0"/>
                          <a:ea typeface="微软雅黑" panose="020B0503020204020204" charset="-122"/>
                          <a:sym typeface="+mn-ea"/>
                        </a:rPr>
                        <a:t>Mobile</a:t>
                      </a:r>
                      <a:r>
                        <a:rPr lang="en-US" altLang="zh-CN" sz="1400">
                          <a:solidFill>
                            <a:srgbClr val="000000"/>
                          </a:solidFill>
                          <a:latin typeface="Arial" panose="020B0604020202020204" pitchFamily="34" charset="0"/>
                          <a:ea typeface="微软雅黑" panose="020B0503020204020204" charset="-122"/>
                          <a:sym typeface="+mn-ea"/>
                        </a:rPr>
                        <a:t> number</a:t>
                      </a:r>
                      <a:endParaRPr lang="en-US" altLang="zh-CN" sz="1400" b="0">
                        <a:solidFill>
                          <a:srgbClr val="000000"/>
                        </a:solidFill>
                        <a:latin typeface="Arial" panose="020B0604020202020204" pitchFamily="34" charset="0"/>
                        <a:ea typeface="微软雅黑" panose="020B0503020204020204" charset="-122"/>
                        <a:sym typeface="+mn-ea"/>
                      </a:endParaRPr>
                    </a:p>
                  </a:txBody>
                  <a:tcPr marL="12700" marR="12700" marT="12700" vert="horz" anchor="ctr" anchorCtr="0"/>
                </a:tc>
                <a:tc>
                  <a:txBody>
                    <a:bodyPr/>
                    <a:p>
                      <a:pPr indent="0" algn="ctr">
                        <a:buNone/>
                      </a:pPr>
                      <a:r>
                        <a:rPr lang="zh-CN" sz="1400" b="0">
                          <a:solidFill>
                            <a:srgbClr val="000000"/>
                          </a:solidFill>
                          <a:latin typeface="Arial" panose="020B0604020202020204" pitchFamily="34" charset="0"/>
                          <a:ea typeface="微软雅黑" panose="020B0503020204020204" charset="-122"/>
                        </a:rPr>
                        <a:t>Verify</a:t>
                      </a:r>
                      <a:r>
                        <a:rPr lang="en-US" altLang="zh-CN" sz="1400" b="0">
                          <a:solidFill>
                            <a:srgbClr val="000000"/>
                          </a:solidFill>
                          <a:latin typeface="Arial" panose="020B0604020202020204" pitchFamily="34" charset="0"/>
                          <a:ea typeface="微软雅黑" panose="020B0503020204020204" charset="-122"/>
                        </a:rPr>
                        <a:t> </a:t>
                      </a:r>
                      <a:r>
                        <a:rPr lang="zh-CN" sz="1400" b="0">
                          <a:solidFill>
                            <a:srgbClr val="000000"/>
                          </a:solidFill>
                          <a:latin typeface="Arial" panose="020B0604020202020204" pitchFamily="34" charset="0"/>
                          <a:ea typeface="微软雅黑" panose="020B0503020204020204" charset="-122"/>
                        </a:rPr>
                        <a:t>Mobile</a:t>
                      </a:r>
                      <a:r>
                        <a:rPr lang="en-US" altLang="zh-CN" sz="1400" b="0">
                          <a:solidFill>
                            <a:srgbClr val="000000"/>
                          </a:solidFill>
                          <a:latin typeface="Arial" panose="020B0604020202020204" pitchFamily="34" charset="0"/>
                          <a:ea typeface="微软雅黑" panose="020B0503020204020204" charset="-122"/>
                        </a:rPr>
                        <a:t> number</a:t>
                      </a:r>
                      <a:endParaRPr lang="en-US" altLang="zh-CN" sz="1400" b="0">
                        <a:solidFill>
                          <a:srgbClr val="000000"/>
                        </a:solidFill>
                        <a:latin typeface="Arial" panose="020B0604020202020204" pitchFamily="34" charset="0"/>
                        <a:ea typeface="微软雅黑" panose="020B0503020204020204" charset="-122"/>
                      </a:endParaRPr>
                    </a:p>
                  </a:txBody>
                  <a:tcPr marL="12700" marR="12700" marT="12700" vert="horz" anchor="ctr" anchorCtr="0"/>
                </a:tc>
                <a:tc>
                  <a:txBody>
                    <a:bodyPr/>
                    <a:p>
                      <a:pPr indent="0" algn="ctr">
                        <a:buNone/>
                      </a:pPr>
                      <a:endParaRPr lang="zh-CN" sz="1400" b="0">
                        <a:solidFill>
                          <a:srgbClr val="000000"/>
                        </a:solidFill>
                        <a:latin typeface="Arial" panose="020B0604020202020204" pitchFamily="34" charset="0"/>
                        <a:ea typeface="微软雅黑" panose="020B0503020204020204" charset="-122"/>
                      </a:endParaRPr>
                    </a:p>
                  </a:txBody>
                  <a:tcPr marL="12700" marR="12700" marT="12700" vert="horz" anchor="ctr" anchorCtr="0"/>
                </a:tc>
              </a:tr>
              <a:tr h="462915">
                <a:tc>
                  <a:txBody>
                    <a:bodyPr/>
                    <a:p>
                      <a:pPr algn="l">
                        <a:buClrTx/>
                        <a:buSzTx/>
                        <a:buFontTx/>
                        <a:buNone/>
                      </a:pPr>
                      <a:r>
                        <a:rPr lang="en-US" altLang="zh-CN" sz="1400" b="1">
                          <a:sym typeface="+mn-ea"/>
                        </a:rPr>
                        <a:t>Voice messaging</a:t>
                      </a:r>
                      <a:endParaRPr lang="en-US" altLang="zh-CN" sz="1400" b="1">
                        <a:sym typeface="+mn-ea"/>
                      </a:endParaRPr>
                    </a:p>
                  </a:txBody>
                  <a:tcPr/>
                </a:tc>
                <a:tc>
                  <a:txBody>
                    <a:bodyPr/>
                    <a:p>
                      <a:pPr>
                        <a:buNone/>
                      </a:pPr>
                      <a:endParaRPr lang="zh-CN" sz="1400">
                        <a:solidFill>
                          <a:srgbClr val="000000"/>
                        </a:solidFill>
                        <a:latin typeface="Arial" panose="020B0604020202020204" pitchFamily="34" charset="0"/>
                        <a:ea typeface="微软雅黑" panose="020B0503020204020204" charset="-122"/>
                      </a:endParaRPr>
                    </a:p>
                  </a:txBody>
                  <a:tcPr/>
                </a:tc>
                <a:tc>
                  <a:txBody>
                    <a:bodyPr/>
                    <a:p>
                      <a:pPr>
                        <a:buNone/>
                      </a:pPr>
                      <a:endParaRPr lang="zh-CN" sz="1400">
                        <a:solidFill>
                          <a:srgbClr val="000000"/>
                        </a:solidFill>
                        <a:latin typeface="Arial" panose="020B0604020202020204" pitchFamily="34" charset="0"/>
                        <a:ea typeface="微软雅黑" panose="020B0503020204020204" charset="-122"/>
                      </a:endParaRPr>
                    </a:p>
                  </a:txBody>
                  <a:tcPr/>
                </a:tc>
                <a:tc>
                  <a:txBody>
                    <a:bodyPr/>
                    <a:p>
                      <a:pPr indent="0" algn="ctr">
                        <a:buNone/>
                      </a:pPr>
                      <a:r>
                        <a:rPr lang="en-US" altLang="zh-CN" sz="1400" b="0">
                          <a:solidFill>
                            <a:srgbClr val="000000"/>
                          </a:solidFill>
                          <a:latin typeface="Arial" panose="020B0604020202020204" pitchFamily="34" charset="0"/>
                          <a:ea typeface="微软雅黑" panose="020B0503020204020204" charset="-122"/>
                        </a:rPr>
                        <a:t>Voice messaging</a:t>
                      </a:r>
                      <a:endParaRPr lang="en-US" altLang="zh-CN" sz="1400" b="0">
                        <a:solidFill>
                          <a:srgbClr val="000000"/>
                        </a:solidFill>
                        <a:latin typeface="Arial" panose="020B0604020202020204" pitchFamily="34" charset="0"/>
                        <a:ea typeface="微软雅黑" panose="020B0503020204020204" charset="-122"/>
                      </a:endParaRPr>
                    </a:p>
                  </a:txBody>
                  <a:tcPr marL="12700" marR="12700" marT="12700" vert="horz" anchor="ctr" anchorCtr="0"/>
                </a:tc>
                <a:tc>
                  <a:txBody>
                    <a:bodyPr/>
                    <a:p>
                      <a:pPr indent="0" algn="ctr">
                        <a:buNone/>
                      </a:pPr>
                      <a:endParaRPr lang="zh-CN" sz="1400" b="0">
                        <a:solidFill>
                          <a:srgbClr val="000000"/>
                        </a:solidFill>
                        <a:latin typeface="Arial" panose="020B0604020202020204" pitchFamily="34" charset="0"/>
                        <a:ea typeface="微软雅黑" panose="020B0503020204020204" charset="-122"/>
                      </a:endParaRPr>
                    </a:p>
                  </a:txBody>
                  <a:tcPr marL="12700" marR="12700" marT="12700" vert="horz" anchor="ctr" anchorCtr="0"/>
                </a:tc>
              </a:tr>
              <a:tr h="462915">
                <a:tc>
                  <a:txBody>
                    <a:bodyPr/>
                    <a:p>
                      <a:pPr algn="l">
                        <a:buClrTx/>
                        <a:buSzTx/>
                        <a:buFontTx/>
                        <a:buNone/>
                      </a:pPr>
                      <a:r>
                        <a:rPr lang="en-US" altLang="zh-CN" sz="1400" b="1">
                          <a:sym typeface="+mn-ea"/>
                        </a:rPr>
                        <a:t>Contact Center</a:t>
                      </a:r>
                      <a:endParaRPr lang="en-US" altLang="zh-CN" sz="1400" b="1">
                        <a:sym typeface="+mn-ea"/>
                      </a:endParaRPr>
                    </a:p>
                  </a:txBody>
                  <a:tcPr/>
                </a:tc>
                <a:tc>
                  <a:txBody>
                    <a:bodyPr/>
                    <a:p>
                      <a:pPr>
                        <a:buNone/>
                      </a:pPr>
                      <a:endParaRPr lang="zh-CN" sz="1400">
                        <a:solidFill>
                          <a:srgbClr val="000000"/>
                        </a:solidFill>
                        <a:latin typeface="Arial" panose="020B0604020202020204" pitchFamily="34" charset="0"/>
                        <a:ea typeface="微软雅黑" panose="020B0503020204020204" charset="-122"/>
                      </a:endParaRPr>
                    </a:p>
                  </a:txBody>
                  <a:tcPr/>
                </a:tc>
                <a:tc>
                  <a:txBody>
                    <a:bodyPr/>
                    <a:p>
                      <a:pPr>
                        <a:buNone/>
                      </a:pPr>
                      <a:endParaRPr lang="zh-CN" sz="1400">
                        <a:solidFill>
                          <a:srgbClr val="000000"/>
                        </a:solidFill>
                        <a:latin typeface="Arial" panose="020B0604020202020204" pitchFamily="34" charset="0"/>
                        <a:ea typeface="微软雅黑" panose="020B0503020204020204" charset="-122"/>
                      </a:endParaRPr>
                    </a:p>
                  </a:txBody>
                  <a:tcPr/>
                </a:tc>
                <a:tc>
                  <a:txBody>
                    <a:bodyPr/>
                    <a:p>
                      <a:pPr indent="0" algn="ctr">
                        <a:buNone/>
                      </a:pPr>
                      <a:r>
                        <a:rPr lang="zh-CN" sz="1400" b="0">
                          <a:solidFill>
                            <a:srgbClr val="000000"/>
                          </a:solidFill>
                          <a:latin typeface="Arial" panose="020B0604020202020204" pitchFamily="34" charset="0"/>
                          <a:ea typeface="微软雅黑" panose="020B0503020204020204" charset="-122"/>
                        </a:rPr>
                        <a:t>Cloud Contact Center</a:t>
                      </a:r>
                      <a:endParaRPr lang="zh-CN" sz="1400" b="0">
                        <a:solidFill>
                          <a:srgbClr val="000000"/>
                        </a:solidFill>
                        <a:latin typeface="Arial" panose="020B0604020202020204" pitchFamily="34" charset="0"/>
                        <a:ea typeface="微软雅黑" panose="020B0503020204020204" charset="-122"/>
                      </a:endParaRPr>
                    </a:p>
                  </a:txBody>
                  <a:tcPr marL="12700" marR="12700" marT="12700" vert="horz" anchor="ctr" anchorCtr="0"/>
                </a:tc>
                <a:tc>
                  <a:txBody>
                    <a:bodyPr/>
                    <a:p>
                      <a:pPr indent="0" algn="ctr">
                        <a:buNone/>
                      </a:pPr>
                      <a:r>
                        <a:rPr lang="zh-CN" sz="1400" b="0">
                          <a:solidFill>
                            <a:srgbClr val="000000"/>
                          </a:solidFill>
                          <a:latin typeface="Arial" panose="020B0604020202020204" pitchFamily="34" charset="0"/>
                          <a:ea typeface="微软雅黑" panose="020B0503020204020204" charset="-122"/>
                        </a:rPr>
                        <a:t>Conversation API</a:t>
                      </a:r>
                      <a:endParaRPr lang="zh-CN" sz="1400" b="0">
                        <a:solidFill>
                          <a:srgbClr val="000000"/>
                        </a:solidFill>
                        <a:latin typeface="Arial" panose="020B0604020202020204" pitchFamily="34" charset="0"/>
                        <a:ea typeface="微软雅黑" panose="020B0503020204020204" charset="-122"/>
                      </a:endParaRPr>
                    </a:p>
                  </a:txBody>
                  <a:tcPr marL="12700" marR="12700" marT="12700" vert="horz" anchor="ctr" anchorCtr="0"/>
                </a:tc>
              </a:tr>
              <a:tr h="911860">
                <a:tc>
                  <a:txBody>
                    <a:bodyPr/>
                    <a:p>
                      <a:pPr algn="l">
                        <a:buClrTx/>
                        <a:buSzTx/>
                        <a:buFontTx/>
                        <a:buNone/>
                      </a:pPr>
                      <a:r>
                        <a:rPr lang="en-US" altLang="zh-CN" sz="1400" b="1">
                          <a:sym typeface="+mn-ea"/>
                        </a:rPr>
                        <a:t>design flows</a:t>
                      </a:r>
                      <a:endParaRPr lang="en-US" altLang="zh-CN" sz="1400" b="1">
                        <a:sym typeface="+mn-ea"/>
                      </a:endParaRPr>
                    </a:p>
                  </a:txBody>
                  <a:tcPr/>
                </a:tc>
                <a:tc>
                  <a:txBody>
                    <a:bodyPr/>
                    <a:p>
                      <a:pPr>
                        <a:buNone/>
                      </a:pPr>
                      <a:endParaRPr lang="zh-CN" sz="1400">
                        <a:solidFill>
                          <a:srgbClr val="000000"/>
                        </a:solidFill>
                        <a:latin typeface="Arial" panose="020B0604020202020204" pitchFamily="34" charset="0"/>
                        <a:ea typeface="微软雅黑" panose="020B0503020204020204" charset="-122"/>
                      </a:endParaRPr>
                    </a:p>
                  </a:txBody>
                  <a:tcPr/>
                </a:tc>
                <a:tc>
                  <a:txBody>
                    <a:bodyPr/>
                    <a:p>
                      <a:pPr>
                        <a:buNone/>
                      </a:pPr>
                      <a:endParaRPr lang="zh-CN" sz="1400">
                        <a:solidFill>
                          <a:srgbClr val="000000"/>
                        </a:solidFill>
                        <a:latin typeface="Arial" panose="020B0604020202020204" pitchFamily="34" charset="0"/>
                        <a:ea typeface="微软雅黑" panose="020B0503020204020204" charset="-122"/>
                      </a:endParaRPr>
                    </a:p>
                  </a:txBody>
                  <a:tcPr/>
                </a:tc>
                <a:tc>
                  <a:txBody>
                    <a:bodyPr/>
                    <a:p>
                      <a:pPr indent="0" algn="ctr">
                        <a:buNone/>
                      </a:pPr>
                      <a:endParaRPr lang="zh-CN" sz="1400" b="0">
                        <a:solidFill>
                          <a:srgbClr val="000000"/>
                        </a:solidFill>
                        <a:latin typeface="Arial" panose="020B0604020202020204" pitchFamily="34" charset="0"/>
                        <a:ea typeface="微软雅黑" panose="020B0503020204020204" charset="-122"/>
                      </a:endParaRPr>
                    </a:p>
                  </a:txBody>
                  <a:tcPr marL="12700" marR="12700" marT="12700" vert="horz" anchor="ctr" anchorCtr="0"/>
                </a:tc>
                <a:tc>
                  <a:txBody>
                    <a:bodyPr/>
                    <a:p>
                      <a:pPr indent="0" algn="ctr">
                        <a:buNone/>
                      </a:pPr>
                      <a:r>
                        <a:rPr lang="zh-CN" sz="1400" b="0">
                          <a:solidFill>
                            <a:srgbClr val="000000"/>
                          </a:solidFill>
                          <a:latin typeface="Arial" panose="020B0604020202020204" pitchFamily="34" charset="0"/>
                          <a:ea typeface="微软雅黑" panose="020B0503020204020204" charset="-122"/>
                        </a:rPr>
                        <a:t>design flows across messaging and voice channels for chatbots or voice assistants</a:t>
                      </a:r>
                      <a:endParaRPr lang="zh-CN" sz="1400" b="0">
                        <a:solidFill>
                          <a:srgbClr val="000000"/>
                        </a:solidFill>
                        <a:latin typeface="Arial" panose="020B0604020202020204" pitchFamily="34" charset="0"/>
                        <a:ea typeface="微软雅黑" panose="020B0503020204020204" charset="-122"/>
                      </a:endParaRPr>
                    </a:p>
                  </a:txBody>
                  <a:tcPr marL="12700" marR="12700" marT="12700" vert="horz" anchor="ctr" anchorCtr="0"/>
                </a:tc>
              </a:tr>
              <a:tr h="304800">
                <a:tc>
                  <a:txBody>
                    <a:bodyPr/>
                    <a:p>
                      <a:pPr algn="l">
                        <a:buClrTx/>
                        <a:buSzTx/>
                        <a:buFontTx/>
                        <a:buNone/>
                      </a:pPr>
                      <a:r>
                        <a:rPr lang="en-US" altLang="zh-CN" sz="1400" b="1"/>
                        <a:t>meeting</a:t>
                      </a:r>
                      <a:endParaRPr lang="en-US" altLang="zh-CN" sz="1400" b="1"/>
                    </a:p>
                  </a:txBody>
                  <a:tcPr/>
                </a:tc>
                <a:tc>
                  <a:txBody>
                    <a:bodyPr/>
                    <a:p>
                      <a:pPr>
                        <a:buNone/>
                      </a:pPr>
                      <a:endParaRPr lang="zh-CN" sz="1400">
                        <a:solidFill>
                          <a:srgbClr val="000000"/>
                        </a:solidFill>
                        <a:latin typeface="Arial" panose="020B0604020202020204" pitchFamily="34" charset="0"/>
                        <a:ea typeface="微软雅黑" panose="020B0503020204020204" charset="-122"/>
                      </a:endParaRPr>
                    </a:p>
                  </a:txBody>
                  <a:tcPr/>
                </a:tc>
                <a:tc>
                  <a:txBody>
                    <a:bodyPr/>
                    <a:p>
                      <a:pPr>
                        <a:buNone/>
                      </a:pPr>
                      <a:endParaRPr lang="zh-CN" sz="1400">
                        <a:solidFill>
                          <a:srgbClr val="000000"/>
                        </a:solidFill>
                        <a:latin typeface="Arial" panose="020B0604020202020204" pitchFamily="34" charset="0"/>
                        <a:ea typeface="微软雅黑" panose="020B0503020204020204" charset="-122"/>
                      </a:endParaRPr>
                    </a:p>
                  </a:txBody>
                  <a:tcPr/>
                </a:tc>
                <a:tc>
                  <a:txBody>
                    <a:bodyPr/>
                    <a:p>
                      <a:pPr indent="0" algn="ctr">
                        <a:buNone/>
                      </a:pPr>
                      <a:endParaRPr lang="zh-CN" sz="1400" b="0">
                        <a:solidFill>
                          <a:srgbClr val="000000"/>
                        </a:solidFill>
                        <a:latin typeface="Arial" panose="020B0604020202020204" pitchFamily="34" charset="0"/>
                        <a:ea typeface="微软雅黑" panose="020B0503020204020204" charset="-122"/>
                      </a:endParaRPr>
                    </a:p>
                  </a:txBody>
                  <a:tcPr marL="12700" marR="12700" marT="12700" vert="horz" anchor="ctr" anchorCtr="0"/>
                </a:tc>
                <a:tc>
                  <a:txBody>
                    <a:bodyPr/>
                    <a:p>
                      <a:pPr indent="0" algn="ctr">
                        <a:buNone/>
                      </a:pPr>
                      <a:r>
                        <a:rPr lang="zh-CN" sz="1400" b="0">
                          <a:solidFill>
                            <a:srgbClr val="000000"/>
                          </a:solidFill>
                          <a:latin typeface="Arial" panose="020B0604020202020204" pitchFamily="34" charset="0"/>
                          <a:ea typeface="微软雅黑" panose="020B0503020204020204" charset="-122"/>
                        </a:rPr>
                        <a:t>Meetings API</a:t>
                      </a:r>
                      <a:endParaRPr lang="zh-CN" sz="1400" b="0">
                        <a:solidFill>
                          <a:srgbClr val="000000"/>
                        </a:solidFill>
                        <a:latin typeface="Arial" panose="020B0604020202020204" pitchFamily="34" charset="0"/>
                        <a:ea typeface="微软雅黑" panose="020B0503020204020204" charset="-122"/>
                      </a:endParaRPr>
                    </a:p>
                  </a:txBody>
                  <a:tcPr marL="12700" marR="12700" marT="12700" vert="horz" anchor="ctr" anchorCtr="0"/>
                </a:tc>
              </a:tr>
            </a:tbl>
          </a:graphicData>
        </a:graphic>
      </p:graphicFrame>
      <p:sp>
        <p:nvSpPr>
          <p:cNvPr id="9" name="Content Placeholder 5"/>
          <p:cNvSpPr>
            <a:spLocks noGrp="1"/>
          </p:cNvSpPr>
          <p:nvPr>
            <p:ph idx="1"/>
          </p:nvPr>
        </p:nvSpPr>
        <p:spPr>
          <a:xfrm>
            <a:off x="355600" y="1885950"/>
            <a:ext cx="11433810" cy="403860"/>
          </a:xfrm>
        </p:spPr>
        <p:txBody>
          <a:bodyPr/>
          <a:p>
            <a:pPr marL="341630" indent="-341630">
              <a:defRPr/>
            </a:pPr>
            <a:r>
              <a:rPr lang="en-US" sz="2400" dirty="0">
                <a:solidFill>
                  <a:schemeClr val="tx1"/>
                </a:solidFill>
              </a:rPr>
              <a:t>The capabilities listed below are some examples of </a:t>
            </a:r>
            <a:r>
              <a:rPr lang="en-US" altLang="en-GB" sz="2400">
                <a:sym typeface="+mn-ea"/>
              </a:rPr>
              <a:t>call related capabilities in the market</a:t>
            </a:r>
            <a:endParaRPr lang="en-US" altLang="en-GB" sz="2400" dirty="0">
              <a:solidFill>
                <a:schemeClr val="tx1"/>
              </a:solidFill>
              <a:sym typeface="+mn-ea"/>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25500" y="471170"/>
            <a:ext cx="8636000" cy="1104900"/>
          </a:xfrm>
        </p:spPr>
        <p:txBody>
          <a:bodyPr/>
          <a:p>
            <a:r>
              <a:rPr lang="en-US" altLang="zh-CN" sz="3200">
                <a:sym typeface="+mn-ea"/>
              </a:rPr>
              <a:t>SA6 may provide some more value added service other than integration of SA2 APIs</a:t>
            </a:r>
            <a:endParaRPr lang="en-US" altLang="zh-CN" sz="3200">
              <a:sym typeface="+mn-ea"/>
            </a:endParaRPr>
          </a:p>
        </p:txBody>
      </p:sp>
      <p:sp>
        <p:nvSpPr>
          <p:cNvPr id="3" name="内容占位符 2"/>
          <p:cNvSpPr>
            <a:spLocks noGrp="1"/>
          </p:cNvSpPr>
          <p:nvPr>
            <p:ph idx="1"/>
          </p:nvPr>
        </p:nvSpPr>
        <p:spPr>
          <a:xfrm>
            <a:off x="335915" y="1825625"/>
            <a:ext cx="11494135" cy="4351655"/>
          </a:xfrm>
        </p:spPr>
        <p:txBody>
          <a:bodyPr/>
          <a:p>
            <a:pPr marL="341630" indent="-341630" algn="l">
              <a:buClrTx/>
              <a:buSzTx/>
              <a:buBlip>
                <a:blip r:embed="rId1"/>
              </a:buBlip>
              <a:defRPr/>
            </a:pPr>
            <a:r>
              <a:rPr lang="en-US" altLang="en-GB" sz="2000" dirty="0">
                <a:sym typeface="+mn-ea"/>
              </a:rPr>
              <a:t>SA6 can always integrate the capabilities provided by SA2 and re-exposes the capabilities in service level</a:t>
            </a:r>
            <a:endParaRPr lang="en-US" altLang="en-GB" sz="2000" dirty="0"/>
          </a:p>
          <a:p>
            <a:pPr marL="341630" indent="-341630" algn="l">
              <a:buClrTx/>
              <a:buSzTx/>
              <a:buBlip>
                <a:blip r:embed="rId1"/>
              </a:buBlip>
              <a:defRPr/>
            </a:pPr>
            <a:r>
              <a:rPr lang="en-US" altLang="en-GB" sz="2000" dirty="0">
                <a:sym typeface="+mn-ea"/>
              </a:rPr>
              <a:t>Compared with capabilities provided in the market and eMMTel</a:t>
            </a:r>
            <a:endParaRPr lang="en-US" altLang="en-GB" sz="2000" dirty="0"/>
          </a:p>
          <a:p>
            <a:pPr marL="798830" lvl="1" indent="-341630" algn="l">
              <a:buClrTx/>
              <a:buSzTx/>
              <a:buBlip>
                <a:blip r:embed="rId1"/>
              </a:buBlip>
              <a:defRPr/>
            </a:pPr>
            <a:r>
              <a:rPr lang="en-US" altLang="en-GB" sz="2000" dirty="0">
                <a:sym typeface="+mn-ea"/>
              </a:rPr>
              <a:t>Voice calling is provided by SA2 and can be re-exposed by SA6</a:t>
            </a:r>
            <a:endParaRPr lang="en-US" altLang="en-GB" sz="2000" dirty="0">
              <a:sym typeface="+mn-ea"/>
            </a:endParaRPr>
          </a:p>
          <a:p>
            <a:pPr marL="798830" lvl="1" indent="-341630" algn="l">
              <a:buClrTx/>
              <a:buSzTx/>
              <a:buBlip>
                <a:blip r:embed="rId1"/>
              </a:buBlip>
              <a:defRPr/>
            </a:pPr>
            <a:r>
              <a:rPr lang="en-US" altLang="en-GB" sz="2000" dirty="0">
                <a:sym typeface="+mn-ea"/>
              </a:rPr>
              <a:t>virtual number is a very popular feature in market especially in China.</a:t>
            </a:r>
            <a:r>
              <a:rPr lang="en-US" altLang="en-GB" sz="2000" b="1" dirty="0">
                <a:sym typeface="+mn-ea"/>
              </a:rPr>
              <a:t> It is proposed to support this feature in eMMTelAPP</a:t>
            </a:r>
            <a:r>
              <a:rPr lang="en-US" altLang="en-GB" sz="2000" dirty="0">
                <a:sym typeface="+mn-ea"/>
              </a:rPr>
              <a:t>.</a:t>
            </a:r>
            <a:endParaRPr lang="en-US" altLang="en-GB" sz="2000" dirty="0"/>
          </a:p>
          <a:p>
            <a:pPr marL="798830" lvl="1" indent="-341630" algn="l">
              <a:buClrTx/>
              <a:buSzTx/>
              <a:buBlip>
                <a:blip r:embed="rId1"/>
              </a:buBlip>
              <a:defRPr/>
            </a:pPr>
            <a:r>
              <a:rPr lang="en-US" altLang="en-GB" sz="2000" dirty="0">
                <a:sym typeface="+mn-ea"/>
              </a:rPr>
              <a:t>Verify number is partly covered by KI#4 and related Solution#10,11,12,13 in SA2 TR23.700-77  (third-party identities). This feature is also </a:t>
            </a:r>
            <a:r>
              <a:rPr lang="en-US" altLang="en-GB" sz="2000" b="1" dirty="0">
                <a:sym typeface="+mn-ea"/>
              </a:rPr>
              <a:t>partly included in KI#4 of SA6 TR23.700-92 </a:t>
            </a:r>
            <a:r>
              <a:rPr lang="en-US" altLang="en-GB" sz="2000" dirty="0">
                <a:sym typeface="+mn-ea"/>
              </a:rPr>
              <a:t>(Application information)</a:t>
            </a:r>
            <a:endParaRPr lang="en-US" altLang="en-GB" sz="2000" dirty="0"/>
          </a:p>
          <a:p>
            <a:pPr marL="798830" lvl="1" indent="-341630" algn="l">
              <a:buClrTx/>
              <a:buSzTx/>
              <a:buBlip>
                <a:blip r:embed="rId1"/>
              </a:buBlip>
              <a:defRPr/>
            </a:pPr>
            <a:r>
              <a:rPr lang="en-US" altLang="en-GB" sz="2000" dirty="0">
                <a:sym typeface="+mn-ea"/>
              </a:rPr>
              <a:t>Messaging, Voice messaging and design flows are out of scope</a:t>
            </a:r>
            <a:endParaRPr lang="en-US" altLang="en-GB" sz="2000" dirty="0"/>
          </a:p>
          <a:p>
            <a:pPr marL="798830" lvl="1" indent="-341630" algn="l">
              <a:buClrTx/>
              <a:buSzTx/>
              <a:buBlip>
                <a:blip r:embed="rId1"/>
              </a:buBlip>
              <a:defRPr/>
            </a:pPr>
            <a:r>
              <a:rPr lang="en-US" altLang="en-GB" sz="2000" dirty="0">
                <a:sym typeface="+mn-ea"/>
              </a:rPr>
              <a:t>Whether meeting capabilities are needed is FFS.</a:t>
            </a:r>
            <a:endParaRPr lang="en-US" altLang="en-GB" sz="2000" dirty="0"/>
          </a:p>
          <a:p>
            <a:pPr marL="798830" lvl="1" indent="-341630" algn="l">
              <a:buClrTx/>
              <a:buSzTx/>
              <a:buBlip>
                <a:blip r:embed="rId1"/>
              </a:buBlip>
              <a:defRPr/>
            </a:pPr>
            <a:r>
              <a:rPr lang="en-US" altLang="en-GB" sz="2000" dirty="0">
                <a:sym typeface="+mn-ea"/>
              </a:rPr>
              <a:t>Other value added services are FFS.</a:t>
            </a:r>
            <a:endParaRPr lang="en-US" altLang="en-GB" sz="2000" dirty="0"/>
          </a:p>
          <a:p>
            <a:endParaRPr lang="en-US" altLang="en-GB" sz="2000"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en-GB" dirty="0">
                <a:sym typeface="+mn-ea"/>
              </a:rPr>
              <a:t>Use cases of virtual number (1)</a:t>
            </a:r>
            <a:endParaRPr lang="zh-CN" altLang="en-US"/>
          </a:p>
        </p:txBody>
      </p:sp>
      <p:sp>
        <p:nvSpPr>
          <p:cNvPr id="4" name="内容占位符 3"/>
          <p:cNvSpPr>
            <a:spLocks noGrp="1"/>
          </p:cNvSpPr>
          <p:nvPr>
            <p:ph idx="1"/>
          </p:nvPr>
        </p:nvSpPr>
        <p:spPr>
          <a:xfrm>
            <a:off x="377825" y="1847850"/>
            <a:ext cx="10975340" cy="767080"/>
          </a:xfrm>
        </p:spPr>
        <p:txBody>
          <a:bodyPr/>
          <a:p>
            <a:r>
              <a:rPr lang="en-US" altLang="en-GB" sz="2000" dirty="0">
                <a:sym typeface="+mn-ea"/>
              </a:rPr>
              <a:t>virtual number looks like a real phone number rather than an anonymous number. This is a service level feature that cannot be handled in IMS/5GC. Some scenarios ( This is not an exhaustive list) are listed below.</a:t>
            </a:r>
            <a:endParaRPr lang="en-US" altLang="en-GB" sz="2000" dirty="0">
              <a:sym typeface="+mn-ea"/>
            </a:endParaRPr>
          </a:p>
          <a:p>
            <a:endParaRPr lang="en-US" altLang="en-GB" sz="2000" dirty="0">
              <a:ea typeface="宋体" panose="02010600030101010101" pitchFamily="2" charset="-122"/>
              <a:sym typeface="+mn-ea"/>
            </a:endParaRPr>
          </a:p>
        </p:txBody>
      </p:sp>
      <p:graphicFrame>
        <p:nvGraphicFramePr>
          <p:cNvPr id="5" name="对象 4"/>
          <p:cNvGraphicFramePr/>
          <p:nvPr/>
        </p:nvGraphicFramePr>
        <p:xfrm>
          <a:off x="1887855" y="2842895"/>
          <a:ext cx="2353310" cy="400050"/>
        </p:xfrm>
        <a:graphic>
          <a:graphicData uri="http://schemas.openxmlformats.org/presentationml/2006/ole">
            <mc:AlternateContent xmlns:mc="http://schemas.openxmlformats.org/markup-compatibility/2006">
              <mc:Choice xmlns:v="urn:schemas-microsoft-com:vml" Requires="v">
                <p:oleObj spid="_x0000_s6" name="" r:id="rId1" imgW="3644900" imgH="673100" progId="Visio.Drawing.11">
                  <p:embed/>
                </p:oleObj>
              </mc:Choice>
              <mc:Fallback>
                <p:oleObj name="" r:id="rId1" imgW="3644900" imgH="673100" progId="Visio.Drawing.11">
                  <p:embed/>
                  <p:pic>
                    <p:nvPicPr>
                      <p:cNvPr id="0" name="图片 4"/>
                      <p:cNvPicPr/>
                      <p:nvPr/>
                    </p:nvPicPr>
                    <p:blipFill>
                      <a:blip r:embed="rId2"/>
                      <a:stretch>
                        <a:fillRect/>
                      </a:stretch>
                    </p:blipFill>
                    <p:spPr>
                      <a:xfrm>
                        <a:off x="1887855" y="2842895"/>
                        <a:ext cx="2353310" cy="400050"/>
                      </a:xfrm>
                      <a:prstGeom prst="rect">
                        <a:avLst/>
                      </a:prstGeom>
                    </p:spPr>
                  </p:pic>
                </p:oleObj>
              </mc:Fallback>
            </mc:AlternateContent>
          </a:graphicData>
        </a:graphic>
      </p:graphicFrame>
      <p:graphicFrame>
        <p:nvGraphicFramePr>
          <p:cNvPr id="8" name="对象 7"/>
          <p:cNvGraphicFramePr/>
          <p:nvPr/>
        </p:nvGraphicFramePr>
        <p:xfrm>
          <a:off x="1886585" y="3295650"/>
          <a:ext cx="2334895" cy="1182370"/>
        </p:xfrm>
        <a:graphic>
          <a:graphicData uri="http://schemas.openxmlformats.org/presentationml/2006/ole">
            <mc:AlternateContent xmlns:mc="http://schemas.openxmlformats.org/markup-compatibility/2006">
              <mc:Choice xmlns:v="urn:schemas-microsoft-com:vml" Requires="v">
                <p:oleObj spid="_x0000_s9" name="" r:id="rId3" imgW="3657600" imgH="2476500" progId="Visio.Drawing.11">
                  <p:embed/>
                </p:oleObj>
              </mc:Choice>
              <mc:Fallback>
                <p:oleObj name="" r:id="rId3" imgW="3657600" imgH="2476500" progId="Visio.Drawing.11">
                  <p:embed/>
                  <p:pic>
                    <p:nvPicPr>
                      <p:cNvPr id="0" name="图片 8"/>
                      <p:cNvPicPr/>
                      <p:nvPr/>
                    </p:nvPicPr>
                    <p:blipFill>
                      <a:blip r:embed="rId4"/>
                      <a:stretch>
                        <a:fillRect/>
                      </a:stretch>
                    </p:blipFill>
                    <p:spPr>
                      <a:xfrm>
                        <a:off x="1886585" y="3295650"/>
                        <a:ext cx="2334895" cy="1182370"/>
                      </a:xfrm>
                      <a:prstGeom prst="rect">
                        <a:avLst/>
                      </a:prstGeom>
                    </p:spPr>
                  </p:pic>
                </p:oleObj>
              </mc:Fallback>
            </mc:AlternateContent>
          </a:graphicData>
        </a:graphic>
      </p:graphicFrame>
      <p:sp>
        <p:nvSpPr>
          <p:cNvPr id="10" name="文本框 9"/>
          <p:cNvSpPr txBox="1"/>
          <p:nvPr/>
        </p:nvSpPr>
        <p:spPr>
          <a:xfrm>
            <a:off x="596265" y="3295650"/>
            <a:ext cx="914400" cy="583565"/>
          </a:xfrm>
          <a:prstGeom prst="rect">
            <a:avLst/>
          </a:prstGeom>
          <a:noFill/>
        </p:spPr>
        <p:txBody>
          <a:bodyPr wrap="square" rtlCol="0" anchor="t">
            <a:spAutoFit/>
          </a:bodyPr>
          <a:p>
            <a:r>
              <a:rPr lang="en-US" altLang="en-GB" sz="1600" b="1" dirty="0">
                <a:ea typeface="宋体" panose="02010600030101010101" pitchFamily="2" charset="-122"/>
                <a:sym typeface="+mn-ea"/>
              </a:rPr>
              <a:t>AX </a:t>
            </a:r>
            <a:endParaRPr lang="en-US" altLang="en-GB" sz="1600" b="1" dirty="0">
              <a:ea typeface="宋体" panose="02010600030101010101" pitchFamily="2" charset="-122"/>
              <a:sym typeface="+mn-ea"/>
            </a:endParaRPr>
          </a:p>
          <a:p>
            <a:r>
              <a:rPr lang="en-US" altLang="en-GB" sz="1600" b="1" dirty="0">
                <a:ea typeface="宋体" panose="02010600030101010101" pitchFamily="2" charset="-122"/>
                <a:sym typeface="+mn-ea"/>
              </a:rPr>
              <a:t>mode:</a:t>
            </a:r>
            <a:endParaRPr lang="en-US" altLang="en-GB" sz="1600" b="1" dirty="0">
              <a:ea typeface="宋体" panose="02010600030101010101" pitchFamily="2" charset="-122"/>
              <a:sym typeface="+mn-ea"/>
            </a:endParaRPr>
          </a:p>
        </p:txBody>
      </p:sp>
      <p:sp>
        <p:nvSpPr>
          <p:cNvPr id="11" name="内容占位符 2"/>
          <p:cNvSpPr>
            <a:spLocks noGrp="1"/>
          </p:cNvSpPr>
          <p:nvPr/>
        </p:nvSpPr>
        <p:spPr>
          <a:xfrm>
            <a:off x="596265" y="4612640"/>
            <a:ext cx="4595495" cy="767080"/>
          </a:xfrm>
          <a:prstGeom prst="rect">
            <a:avLst/>
          </a:prstGeom>
          <a:noFill/>
          <a:ln>
            <a:noFill/>
          </a:ln>
        </p:spPr>
        <p:txBody>
          <a:bodyPr vert="horz" wrap="square" lIns="91430" tIns="45715" rIns="91430" bIns="45715" numCol="1" anchor="t" anchorCtr="0" compatLnSpc="1"/>
          <a:lstStyle>
            <a:lvl1pPr marL="342900" indent="-342900" algn="l" rtl="0" eaLnBrk="0" fontAlgn="base" hangingPunct="0">
              <a:spcBef>
                <a:spcPct val="20000"/>
              </a:spcBef>
              <a:spcAft>
                <a:spcPct val="0"/>
              </a:spcAft>
              <a:buFontTx/>
              <a:buBlip>
                <a:blip r:embed="rId5"/>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r>
              <a:rPr lang="en-US" altLang="en-GB" sz="1600" dirty="0">
                <a:sym typeface="+mn-ea"/>
              </a:rPr>
              <a:t>When user a1 requests to use virtual number, it may be assigned a virtual number x1. </a:t>
            </a:r>
            <a:endParaRPr lang="en-US" altLang="en-GB" sz="1600" dirty="0">
              <a:sym typeface="+mn-ea"/>
            </a:endParaRPr>
          </a:p>
          <a:p>
            <a:r>
              <a:rPr lang="en-US" altLang="en-GB" sz="1600" dirty="0">
                <a:ea typeface="宋体" panose="02010600030101010101" pitchFamily="2" charset="-122"/>
                <a:sym typeface="+mn-ea"/>
              </a:rPr>
              <a:t>When other users call x1, the call will go to a1. </a:t>
            </a:r>
            <a:endParaRPr lang="en-US" altLang="en-GB" sz="1600" dirty="0">
              <a:ea typeface="宋体" panose="02010600030101010101" pitchFamily="2" charset="-122"/>
              <a:sym typeface="+mn-ea"/>
            </a:endParaRPr>
          </a:p>
          <a:p>
            <a:r>
              <a:rPr lang="en-US" altLang="en-GB" sz="1600" dirty="0">
                <a:ea typeface="宋体" panose="02010600030101010101" pitchFamily="2" charset="-122"/>
                <a:sym typeface="+mn-ea"/>
              </a:rPr>
              <a:t>When a1 calls other users, other users will see the caller number is x1</a:t>
            </a:r>
            <a:endParaRPr lang="en-US" altLang="en-GB" sz="1600" dirty="0">
              <a:ea typeface="宋体" panose="02010600030101010101" pitchFamily="2" charset="-122"/>
              <a:sym typeface="+mn-ea"/>
            </a:endParaRPr>
          </a:p>
        </p:txBody>
      </p:sp>
      <p:sp>
        <p:nvSpPr>
          <p:cNvPr id="12" name="文本框 11"/>
          <p:cNvSpPr txBox="1"/>
          <p:nvPr/>
        </p:nvSpPr>
        <p:spPr>
          <a:xfrm>
            <a:off x="6256020" y="3362960"/>
            <a:ext cx="914400" cy="583565"/>
          </a:xfrm>
          <a:prstGeom prst="rect">
            <a:avLst/>
          </a:prstGeom>
          <a:noFill/>
        </p:spPr>
        <p:txBody>
          <a:bodyPr wrap="square" rtlCol="0" anchor="t">
            <a:spAutoFit/>
          </a:bodyPr>
          <a:p>
            <a:r>
              <a:rPr lang="en-US" altLang="en-GB" sz="1600" b="1" dirty="0">
                <a:ea typeface="宋体" panose="02010600030101010101" pitchFamily="2" charset="-122"/>
                <a:sym typeface="+mn-ea"/>
              </a:rPr>
              <a:t>AXB mode:</a:t>
            </a:r>
            <a:endParaRPr lang="en-US" altLang="en-GB" sz="1600" b="1" dirty="0">
              <a:ea typeface="宋体" panose="02010600030101010101" pitchFamily="2" charset="-122"/>
              <a:sym typeface="+mn-ea"/>
            </a:endParaRPr>
          </a:p>
        </p:txBody>
      </p:sp>
      <p:graphicFrame>
        <p:nvGraphicFramePr>
          <p:cNvPr id="13" name="对象 12"/>
          <p:cNvGraphicFramePr/>
          <p:nvPr/>
        </p:nvGraphicFramePr>
        <p:xfrm>
          <a:off x="7453630" y="2501900"/>
          <a:ext cx="2752725" cy="963295"/>
        </p:xfrm>
        <a:graphic>
          <a:graphicData uri="http://schemas.openxmlformats.org/presentationml/2006/ole">
            <mc:AlternateContent xmlns:mc="http://schemas.openxmlformats.org/markup-compatibility/2006">
              <mc:Choice xmlns:v="urn:schemas-microsoft-com:vml" Requires="v">
                <p:oleObj spid="_x0000_s14" name="" r:id="rId6" imgW="3644900" imgH="1905000" progId="Visio.Drawing.11">
                  <p:embed/>
                </p:oleObj>
              </mc:Choice>
              <mc:Fallback>
                <p:oleObj name="" r:id="rId6" imgW="3644900" imgH="1905000" progId="Visio.Drawing.11">
                  <p:embed/>
                  <p:pic>
                    <p:nvPicPr>
                      <p:cNvPr id="0" name="图片 13"/>
                      <p:cNvPicPr/>
                      <p:nvPr/>
                    </p:nvPicPr>
                    <p:blipFill>
                      <a:blip r:embed="rId7"/>
                      <a:stretch>
                        <a:fillRect/>
                      </a:stretch>
                    </p:blipFill>
                    <p:spPr>
                      <a:xfrm>
                        <a:off x="7453630" y="2501900"/>
                        <a:ext cx="2752725" cy="963295"/>
                      </a:xfrm>
                      <a:prstGeom prst="rect">
                        <a:avLst/>
                      </a:prstGeom>
                    </p:spPr>
                  </p:pic>
                </p:oleObj>
              </mc:Fallback>
            </mc:AlternateContent>
          </a:graphicData>
        </a:graphic>
      </p:graphicFrame>
      <p:graphicFrame>
        <p:nvGraphicFramePr>
          <p:cNvPr id="15" name="对象 14"/>
          <p:cNvGraphicFramePr/>
          <p:nvPr/>
        </p:nvGraphicFramePr>
        <p:xfrm>
          <a:off x="7511415" y="3465195"/>
          <a:ext cx="2763520" cy="1261745"/>
        </p:xfrm>
        <a:graphic>
          <a:graphicData uri="http://schemas.openxmlformats.org/presentationml/2006/ole">
            <mc:AlternateContent xmlns:mc="http://schemas.openxmlformats.org/markup-compatibility/2006">
              <mc:Choice xmlns:v="urn:schemas-microsoft-com:vml" Requires="v">
                <p:oleObj spid="_x0000_s16" name="" r:id="rId8" imgW="3657600" imgH="2476500" progId="Visio.Drawing.11">
                  <p:embed/>
                </p:oleObj>
              </mc:Choice>
              <mc:Fallback>
                <p:oleObj name="" r:id="rId8" imgW="3657600" imgH="2476500" progId="Visio.Drawing.11">
                  <p:embed/>
                  <p:pic>
                    <p:nvPicPr>
                      <p:cNvPr id="0" name="图片 15"/>
                      <p:cNvPicPr/>
                      <p:nvPr/>
                    </p:nvPicPr>
                    <p:blipFill>
                      <a:blip r:embed="rId9"/>
                      <a:stretch>
                        <a:fillRect/>
                      </a:stretch>
                    </p:blipFill>
                    <p:spPr>
                      <a:xfrm>
                        <a:off x="7511415" y="3465195"/>
                        <a:ext cx="2763520" cy="1261745"/>
                      </a:xfrm>
                      <a:prstGeom prst="rect">
                        <a:avLst/>
                      </a:prstGeom>
                    </p:spPr>
                  </p:pic>
                </p:oleObj>
              </mc:Fallback>
            </mc:AlternateContent>
          </a:graphicData>
        </a:graphic>
      </p:graphicFrame>
      <p:sp>
        <p:nvSpPr>
          <p:cNvPr id="17" name="内容占位符 2"/>
          <p:cNvSpPr>
            <a:spLocks noGrp="1"/>
          </p:cNvSpPr>
          <p:nvPr/>
        </p:nvSpPr>
        <p:spPr>
          <a:xfrm>
            <a:off x="5693410" y="4554220"/>
            <a:ext cx="6426835" cy="767080"/>
          </a:xfrm>
          <a:prstGeom prst="rect">
            <a:avLst/>
          </a:prstGeom>
          <a:noFill/>
          <a:ln>
            <a:noFill/>
          </a:ln>
        </p:spPr>
        <p:txBody>
          <a:bodyPr vert="horz" wrap="square" lIns="91430" tIns="45715" rIns="91430" bIns="45715" numCol="1" anchor="t" anchorCtr="0" compatLnSpc="1"/>
          <a:lstStyle>
            <a:lvl1pPr marL="342900" indent="-342900" algn="l" rtl="0" eaLnBrk="0" fontAlgn="base" hangingPunct="0">
              <a:spcBef>
                <a:spcPct val="20000"/>
              </a:spcBef>
              <a:spcAft>
                <a:spcPct val="0"/>
              </a:spcAft>
              <a:buFontTx/>
              <a:buBlip>
                <a:blip r:embed="rId5"/>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r>
              <a:rPr lang="en-US" altLang="en-GB" sz="1600" dirty="0">
                <a:sym typeface="+mn-ea"/>
              </a:rPr>
              <a:t>The virtual numbers are depended on caller-callee pair.</a:t>
            </a:r>
            <a:endParaRPr lang="en-US" altLang="en-GB" sz="1600" dirty="0">
              <a:sym typeface="+mn-ea"/>
            </a:endParaRPr>
          </a:p>
          <a:p>
            <a:r>
              <a:rPr lang="en-US" altLang="en-GB" sz="1600" dirty="0">
                <a:sym typeface="+mn-ea"/>
              </a:rPr>
              <a:t>When a1 wants to call b1 or a2 wants to call b2 and virtual number is requested to be used, a virtual number x1 can be assigned. </a:t>
            </a:r>
            <a:endParaRPr lang="en-US" altLang="en-GB" sz="1600" dirty="0">
              <a:sym typeface="+mn-ea"/>
            </a:endParaRPr>
          </a:p>
          <a:p>
            <a:r>
              <a:rPr lang="en-US" altLang="en-GB" sz="1600" dirty="0">
                <a:ea typeface="宋体" panose="02010600030101010101" pitchFamily="2" charset="-122"/>
                <a:sym typeface="+mn-ea"/>
              </a:rPr>
              <a:t>When a1 calls b1 or a2 calls b2, b1 or b2 will see the caller number is x1, but when other user calls x1, the call cannot go to either a1 or a2.</a:t>
            </a:r>
            <a:endParaRPr lang="en-US" altLang="en-GB" sz="1600" dirty="0">
              <a:ea typeface="宋体" panose="02010600030101010101" pitchFamily="2" charset="-122"/>
              <a:sym typeface="+mn-ea"/>
            </a:endParaRPr>
          </a:p>
          <a:p>
            <a:r>
              <a:rPr lang="en-US" altLang="en-GB" sz="1600" dirty="0">
                <a:ea typeface="宋体" panose="02010600030101010101" pitchFamily="2" charset="-122"/>
                <a:sym typeface="+mn-ea"/>
              </a:rPr>
              <a:t>When a1 wants to all different users b1, b2 or b3, it should be assigned different </a:t>
            </a:r>
            <a:r>
              <a:rPr lang="en-US" altLang="en-GB" sz="1600" dirty="0">
                <a:sym typeface="+mn-ea"/>
              </a:rPr>
              <a:t>virtual number x1, x2 and x3</a:t>
            </a:r>
            <a:endParaRPr lang="en-US" altLang="en-GB" sz="1600" dirty="0">
              <a:ea typeface="宋体" panose="02010600030101010101" pitchFamily="2" charset="-122"/>
              <a:sym typeface="+mn-ea"/>
            </a:endParaRPr>
          </a:p>
          <a:p>
            <a:endParaRPr lang="en-US" altLang="en-GB" sz="1600" dirty="0">
              <a:ea typeface="宋体" panose="02010600030101010101" pitchFamily="2" charset="-122"/>
              <a:sym typeface="+mn-ea"/>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en-GB" dirty="0">
                <a:sym typeface="+mn-ea"/>
              </a:rPr>
              <a:t>Use cases of virtual number (2)</a:t>
            </a:r>
            <a:endParaRPr lang="zh-CN" altLang="en-US"/>
          </a:p>
        </p:txBody>
      </p:sp>
      <p:sp>
        <p:nvSpPr>
          <p:cNvPr id="10" name="文本框 9"/>
          <p:cNvSpPr txBox="1"/>
          <p:nvPr/>
        </p:nvSpPr>
        <p:spPr>
          <a:xfrm>
            <a:off x="156845" y="2225675"/>
            <a:ext cx="914400" cy="583565"/>
          </a:xfrm>
          <a:prstGeom prst="rect">
            <a:avLst/>
          </a:prstGeom>
          <a:noFill/>
        </p:spPr>
        <p:txBody>
          <a:bodyPr wrap="square" rtlCol="0" anchor="t">
            <a:spAutoFit/>
          </a:bodyPr>
          <a:p>
            <a:r>
              <a:rPr lang="en-US" altLang="en-GB" sz="1600" b="1" dirty="0">
                <a:ea typeface="宋体" panose="02010600030101010101" pitchFamily="2" charset="-122"/>
                <a:sym typeface="+mn-ea"/>
              </a:rPr>
              <a:t>XB</a:t>
            </a:r>
            <a:endParaRPr lang="en-US" altLang="en-GB" sz="1600" b="1" dirty="0">
              <a:ea typeface="宋体" panose="02010600030101010101" pitchFamily="2" charset="-122"/>
              <a:sym typeface="+mn-ea"/>
            </a:endParaRPr>
          </a:p>
          <a:p>
            <a:r>
              <a:rPr lang="en-US" altLang="en-GB" sz="1600" b="1" dirty="0">
                <a:ea typeface="宋体" panose="02010600030101010101" pitchFamily="2" charset="-122"/>
                <a:sym typeface="+mn-ea"/>
              </a:rPr>
              <a:t>mode:</a:t>
            </a:r>
            <a:endParaRPr lang="en-US" altLang="en-GB" sz="1600" b="1" dirty="0">
              <a:ea typeface="宋体" panose="02010600030101010101" pitchFamily="2" charset="-122"/>
              <a:sym typeface="+mn-ea"/>
            </a:endParaRPr>
          </a:p>
        </p:txBody>
      </p:sp>
      <p:sp>
        <p:nvSpPr>
          <p:cNvPr id="11" name="内容占位符 2"/>
          <p:cNvSpPr>
            <a:spLocks noGrp="1"/>
          </p:cNvSpPr>
          <p:nvPr/>
        </p:nvSpPr>
        <p:spPr>
          <a:xfrm>
            <a:off x="570230" y="3316605"/>
            <a:ext cx="5121910" cy="767080"/>
          </a:xfrm>
          <a:prstGeom prst="rect">
            <a:avLst/>
          </a:prstGeom>
          <a:noFill/>
          <a:ln>
            <a:noFill/>
          </a:ln>
        </p:spPr>
        <p:txBody>
          <a:bodyPr vert="horz" wrap="square" lIns="91430" tIns="45715" rIns="91430" bIns="45715" numCol="1" anchor="t" anchorCtr="0" compatLnSpc="1"/>
          <a:lstStyle>
            <a:lvl1pPr marL="342900" indent="-342900" algn="l" rtl="0" eaLnBrk="0" fontAlgn="base" hangingPunct="0">
              <a:spcBef>
                <a:spcPct val="20000"/>
              </a:spcBef>
              <a:spcAft>
                <a:spcPct val="0"/>
              </a:spcAft>
              <a:buFontTx/>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r>
              <a:rPr lang="en-US" altLang="en-GB" sz="1600" dirty="0">
                <a:sym typeface="+mn-ea"/>
              </a:rPr>
              <a:t>An enterprise has multiple employees can share  a same virtual number x1 in different time. </a:t>
            </a:r>
            <a:endParaRPr lang="en-US" altLang="en-GB" sz="1600" dirty="0">
              <a:ea typeface="宋体" panose="02010600030101010101" pitchFamily="2" charset="-122"/>
              <a:sym typeface="+mn-ea"/>
            </a:endParaRPr>
          </a:p>
        </p:txBody>
      </p:sp>
      <p:sp>
        <p:nvSpPr>
          <p:cNvPr id="12" name="文本框 11"/>
          <p:cNvSpPr txBox="1"/>
          <p:nvPr/>
        </p:nvSpPr>
        <p:spPr>
          <a:xfrm>
            <a:off x="144145" y="4358005"/>
            <a:ext cx="914400" cy="583565"/>
          </a:xfrm>
          <a:prstGeom prst="rect">
            <a:avLst/>
          </a:prstGeom>
          <a:noFill/>
        </p:spPr>
        <p:txBody>
          <a:bodyPr wrap="square" rtlCol="0" anchor="t">
            <a:spAutoFit/>
          </a:bodyPr>
          <a:p>
            <a:r>
              <a:rPr lang="en-US" altLang="en-GB" sz="1600" b="1" dirty="0">
                <a:ea typeface="宋体" panose="02010600030101010101" pitchFamily="2" charset="-122"/>
                <a:sym typeface="+mn-ea"/>
              </a:rPr>
              <a:t>AXE mode:</a:t>
            </a:r>
            <a:endParaRPr lang="en-US" altLang="en-GB" sz="1600" b="1" dirty="0">
              <a:ea typeface="宋体" panose="02010600030101010101" pitchFamily="2" charset="-122"/>
              <a:sym typeface="+mn-ea"/>
            </a:endParaRPr>
          </a:p>
        </p:txBody>
      </p:sp>
      <p:sp>
        <p:nvSpPr>
          <p:cNvPr id="17" name="内容占位符 2"/>
          <p:cNvSpPr>
            <a:spLocks noGrp="1"/>
          </p:cNvSpPr>
          <p:nvPr/>
        </p:nvSpPr>
        <p:spPr>
          <a:xfrm>
            <a:off x="706120" y="5499735"/>
            <a:ext cx="4985385" cy="767080"/>
          </a:xfrm>
          <a:prstGeom prst="rect">
            <a:avLst/>
          </a:prstGeom>
          <a:noFill/>
          <a:ln>
            <a:noFill/>
          </a:ln>
        </p:spPr>
        <p:txBody>
          <a:bodyPr vert="horz" wrap="square" lIns="91430" tIns="45715" rIns="91430" bIns="45715" numCol="1" anchor="t" anchorCtr="0" compatLnSpc="1"/>
          <a:lstStyle>
            <a:lvl1pPr marL="342900" indent="-342900" algn="l" rtl="0" eaLnBrk="0" fontAlgn="base" hangingPunct="0">
              <a:spcBef>
                <a:spcPct val="20000"/>
              </a:spcBef>
              <a:spcAft>
                <a:spcPct val="0"/>
              </a:spcAft>
              <a:buFontTx/>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r>
              <a:rPr lang="en-US" altLang="en-GB" sz="1600" dirty="0">
                <a:sym typeface="+mn-ea"/>
              </a:rPr>
              <a:t>An enterprise has multiple employees can share  a same virtual number x1 with different Extension. </a:t>
            </a:r>
            <a:endParaRPr lang="en-US" altLang="en-GB" sz="1600" dirty="0">
              <a:ea typeface="宋体" panose="02010600030101010101" pitchFamily="2" charset="-122"/>
              <a:sym typeface="+mn-ea"/>
            </a:endParaRPr>
          </a:p>
        </p:txBody>
      </p:sp>
      <p:graphicFrame>
        <p:nvGraphicFramePr>
          <p:cNvPr id="6" name="对象 5"/>
          <p:cNvGraphicFramePr/>
          <p:nvPr/>
        </p:nvGraphicFramePr>
        <p:xfrm>
          <a:off x="1036955" y="1750695"/>
          <a:ext cx="3676015" cy="1580515"/>
        </p:xfrm>
        <a:graphic>
          <a:graphicData uri="http://schemas.openxmlformats.org/presentationml/2006/ole">
            <mc:AlternateContent xmlns:mc="http://schemas.openxmlformats.org/markup-compatibility/2006">
              <mc:Choice xmlns:v="urn:schemas-microsoft-com:vml" Requires="v">
                <p:oleObj spid="_x0000_s7" name="" r:id="rId2" imgW="4749800" imgH="2413000" progId="Visio.Drawing.11">
                  <p:embed/>
                </p:oleObj>
              </mc:Choice>
              <mc:Fallback>
                <p:oleObj name="" r:id="rId2" imgW="4749800" imgH="2413000" progId="Visio.Drawing.11">
                  <p:embed/>
                  <p:pic>
                    <p:nvPicPr>
                      <p:cNvPr id="0" name="图片 6"/>
                      <p:cNvPicPr/>
                      <p:nvPr/>
                    </p:nvPicPr>
                    <p:blipFill>
                      <a:blip r:embed="rId3"/>
                      <a:stretch>
                        <a:fillRect/>
                      </a:stretch>
                    </p:blipFill>
                    <p:spPr>
                      <a:xfrm>
                        <a:off x="1036955" y="1750695"/>
                        <a:ext cx="3676015" cy="1580515"/>
                      </a:xfrm>
                      <a:prstGeom prst="rect">
                        <a:avLst/>
                      </a:prstGeom>
                    </p:spPr>
                  </p:pic>
                </p:oleObj>
              </mc:Fallback>
            </mc:AlternateContent>
          </a:graphicData>
        </a:graphic>
      </p:graphicFrame>
      <p:graphicFrame>
        <p:nvGraphicFramePr>
          <p:cNvPr id="18" name="对象 17"/>
          <p:cNvGraphicFramePr/>
          <p:nvPr/>
        </p:nvGraphicFramePr>
        <p:xfrm>
          <a:off x="1684655" y="3855720"/>
          <a:ext cx="3206115" cy="1588135"/>
        </p:xfrm>
        <a:graphic>
          <a:graphicData uri="http://schemas.openxmlformats.org/presentationml/2006/ole">
            <mc:AlternateContent xmlns:mc="http://schemas.openxmlformats.org/markup-compatibility/2006">
              <mc:Choice xmlns:v="urn:schemas-microsoft-com:vml" Requires="v">
                <p:oleObj spid="_x0000_s19" name="" r:id="rId4" imgW="3644900" imgH="2374900" progId="Visio.Drawing.11">
                  <p:embed/>
                </p:oleObj>
              </mc:Choice>
              <mc:Fallback>
                <p:oleObj name="" r:id="rId4" imgW="3644900" imgH="2374900" progId="Visio.Drawing.11">
                  <p:embed/>
                  <p:pic>
                    <p:nvPicPr>
                      <p:cNvPr id="0" name="图片 18"/>
                      <p:cNvPicPr/>
                      <p:nvPr/>
                    </p:nvPicPr>
                    <p:blipFill>
                      <a:blip r:embed="rId5"/>
                      <a:stretch>
                        <a:fillRect/>
                      </a:stretch>
                    </p:blipFill>
                    <p:spPr>
                      <a:xfrm>
                        <a:off x="1684655" y="3855720"/>
                        <a:ext cx="3206115" cy="1588135"/>
                      </a:xfrm>
                      <a:prstGeom prst="rect">
                        <a:avLst/>
                      </a:prstGeom>
                    </p:spPr>
                  </p:pic>
                </p:oleObj>
              </mc:Fallback>
            </mc:AlternateContent>
          </a:graphicData>
        </a:graphic>
      </p:graphicFrame>
      <p:sp>
        <p:nvSpPr>
          <p:cNvPr id="20" name="文本框 19"/>
          <p:cNvSpPr txBox="1"/>
          <p:nvPr/>
        </p:nvSpPr>
        <p:spPr>
          <a:xfrm>
            <a:off x="6499860" y="2137410"/>
            <a:ext cx="914400" cy="583565"/>
          </a:xfrm>
          <a:prstGeom prst="rect">
            <a:avLst/>
          </a:prstGeom>
          <a:noFill/>
        </p:spPr>
        <p:txBody>
          <a:bodyPr wrap="square" rtlCol="0" anchor="t">
            <a:spAutoFit/>
          </a:bodyPr>
          <a:p>
            <a:r>
              <a:rPr lang="en-US" altLang="en-GB" sz="1600" b="1" dirty="0">
                <a:ea typeface="宋体" panose="02010600030101010101" pitchFamily="2" charset="-122"/>
                <a:sym typeface="+mn-ea"/>
              </a:rPr>
              <a:t>AXYB</a:t>
            </a:r>
            <a:endParaRPr lang="en-US" altLang="en-GB" sz="1600" b="1" dirty="0">
              <a:ea typeface="宋体" panose="02010600030101010101" pitchFamily="2" charset="-122"/>
              <a:sym typeface="+mn-ea"/>
            </a:endParaRPr>
          </a:p>
          <a:p>
            <a:r>
              <a:rPr lang="en-US" altLang="en-GB" sz="1600" b="1" dirty="0">
                <a:ea typeface="宋体" panose="02010600030101010101" pitchFamily="2" charset="-122"/>
                <a:sym typeface="+mn-ea"/>
              </a:rPr>
              <a:t>mode:</a:t>
            </a:r>
            <a:endParaRPr lang="en-US" altLang="en-GB" sz="1600" b="1" dirty="0">
              <a:ea typeface="宋体" panose="02010600030101010101" pitchFamily="2" charset="-122"/>
              <a:sym typeface="+mn-ea"/>
            </a:endParaRPr>
          </a:p>
        </p:txBody>
      </p:sp>
      <p:graphicFrame>
        <p:nvGraphicFramePr>
          <p:cNvPr id="21" name="对象 20"/>
          <p:cNvGraphicFramePr/>
          <p:nvPr/>
        </p:nvGraphicFramePr>
        <p:xfrm>
          <a:off x="7414260" y="1795780"/>
          <a:ext cx="3108960" cy="1725930"/>
        </p:xfrm>
        <a:graphic>
          <a:graphicData uri="http://schemas.openxmlformats.org/presentationml/2006/ole">
            <mc:AlternateContent xmlns:mc="http://schemas.openxmlformats.org/markup-compatibility/2006">
              <mc:Choice xmlns:v="urn:schemas-microsoft-com:vml" Requires="v">
                <p:oleObj spid="_x0000_s22" name="" r:id="rId6" imgW="4089400" imgH="2260600" progId="Visio.Drawing.11">
                  <p:embed/>
                </p:oleObj>
              </mc:Choice>
              <mc:Fallback>
                <p:oleObj name="" r:id="rId6" imgW="4089400" imgH="2260600" progId="Visio.Drawing.11">
                  <p:embed/>
                  <p:pic>
                    <p:nvPicPr>
                      <p:cNvPr id="0" name="图片 21"/>
                      <p:cNvPicPr/>
                      <p:nvPr/>
                    </p:nvPicPr>
                    <p:blipFill>
                      <a:blip r:embed="rId7"/>
                      <a:stretch>
                        <a:fillRect/>
                      </a:stretch>
                    </p:blipFill>
                    <p:spPr>
                      <a:xfrm>
                        <a:off x="7414260" y="1795780"/>
                        <a:ext cx="3108960" cy="1725930"/>
                      </a:xfrm>
                      <a:prstGeom prst="rect">
                        <a:avLst/>
                      </a:prstGeom>
                    </p:spPr>
                  </p:pic>
                </p:oleObj>
              </mc:Fallback>
            </mc:AlternateContent>
          </a:graphicData>
        </a:graphic>
      </p:graphicFrame>
      <p:sp>
        <p:nvSpPr>
          <p:cNvPr id="23" name="内容占位符 2"/>
          <p:cNvSpPr>
            <a:spLocks noGrp="1"/>
          </p:cNvSpPr>
          <p:nvPr/>
        </p:nvSpPr>
        <p:spPr>
          <a:xfrm>
            <a:off x="6336030" y="3662045"/>
            <a:ext cx="5017770" cy="767080"/>
          </a:xfrm>
          <a:prstGeom prst="rect">
            <a:avLst/>
          </a:prstGeom>
          <a:noFill/>
          <a:ln>
            <a:noFill/>
          </a:ln>
        </p:spPr>
        <p:txBody>
          <a:bodyPr vert="horz" wrap="square" lIns="91430" tIns="45715" rIns="91430" bIns="45715" numCol="1" anchor="t" anchorCtr="0" compatLnSpc="1"/>
          <a:lstStyle>
            <a:lvl1pPr marL="342900" indent="-342900" algn="l" rtl="0" eaLnBrk="0" fontAlgn="base" hangingPunct="0">
              <a:spcBef>
                <a:spcPct val="20000"/>
              </a:spcBef>
              <a:spcAft>
                <a:spcPct val="0"/>
              </a:spcAft>
              <a:buFontTx/>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r>
              <a:rPr lang="en-US" altLang="en-GB" sz="1600" dirty="0">
                <a:sym typeface="+mn-ea"/>
              </a:rPr>
              <a:t>When user a1 requests to use virtual number, it may be assigned a virtual number x1. </a:t>
            </a:r>
            <a:endParaRPr lang="en-US" altLang="en-GB" sz="1600" dirty="0">
              <a:sym typeface="+mn-ea"/>
            </a:endParaRPr>
          </a:p>
          <a:p>
            <a:r>
              <a:rPr lang="en-US" altLang="en-GB" sz="1600" dirty="0">
                <a:sym typeface="+mn-ea"/>
              </a:rPr>
              <a:t>Virtual number y1 and y2 are assigned to b1 and b2 respectively. </a:t>
            </a:r>
            <a:endParaRPr lang="en-US" altLang="en-GB" sz="1600" dirty="0">
              <a:sym typeface="+mn-ea"/>
            </a:endParaRPr>
          </a:p>
          <a:p>
            <a:r>
              <a:rPr lang="en-US" altLang="en-GB" sz="1600" dirty="0">
                <a:ea typeface="宋体" panose="02010600030101010101" pitchFamily="2" charset="-122"/>
                <a:sym typeface="+mn-ea"/>
              </a:rPr>
              <a:t>When other users call x1, the call will go to a1. </a:t>
            </a:r>
            <a:endParaRPr lang="en-US" altLang="en-GB" sz="1600" dirty="0">
              <a:ea typeface="宋体" panose="02010600030101010101" pitchFamily="2" charset="-122"/>
              <a:sym typeface="+mn-ea"/>
            </a:endParaRPr>
          </a:p>
          <a:p>
            <a:r>
              <a:rPr lang="en-US" altLang="en-GB" sz="1600" dirty="0">
                <a:ea typeface="宋体" panose="02010600030101010101" pitchFamily="2" charset="-122"/>
                <a:sym typeface="+mn-ea"/>
              </a:rPr>
              <a:t>When a1 calls b1 or b2, it uses y1 or y2 respectively. </a:t>
            </a:r>
            <a:endParaRPr lang="en-US" altLang="en-GB" sz="1600" dirty="0">
              <a:ea typeface="宋体" panose="02010600030101010101" pitchFamily="2" charset="-122"/>
              <a:sym typeface="+mn-ea"/>
            </a:endParaRPr>
          </a:p>
          <a:p>
            <a:r>
              <a:rPr lang="en-US" altLang="en-GB" sz="1600" dirty="0">
                <a:ea typeface="宋体" panose="02010600030101010101" pitchFamily="2" charset="-122"/>
                <a:sym typeface="+mn-ea"/>
              </a:rPr>
              <a:t>From a1 point of view, the callee is y1 or y2. From b1 and b2 point of view, the callee is x1. </a:t>
            </a:r>
            <a:endParaRPr lang="en-US" altLang="en-GB" sz="1600" dirty="0">
              <a:ea typeface="宋体" panose="02010600030101010101" pitchFamily="2" charset="-122"/>
              <a:sym typeface="+mn-ea"/>
            </a:endParaRPr>
          </a:p>
          <a:p>
            <a:endParaRPr lang="en-US" altLang="en-GB" sz="1600" dirty="0">
              <a:ea typeface="宋体" panose="02010600030101010101" pitchFamily="2" charset="-122"/>
              <a:sym typeface="+mn-ea"/>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sym typeface="+mn-ea"/>
              </a:rPr>
              <a:t>Proposals</a:t>
            </a:r>
            <a:endParaRPr lang="zh-CN" altLang="en-US"/>
          </a:p>
        </p:txBody>
      </p:sp>
      <p:sp>
        <p:nvSpPr>
          <p:cNvPr id="3" name="内容占位符 2"/>
          <p:cNvSpPr>
            <a:spLocks noGrp="1"/>
          </p:cNvSpPr>
          <p:nvPr>
            <p:ph idx="1"/>
          </p:nvPr>
        </p:nvSpPr>
        <p:spPr/>
        <p:txBody>
          <a:bodyPr/>
          <a:p>
            <a:pPr marL="341630" indent="-341630" algn="l">
              <a:buClrTx/>
              <a:buSzTx/>
              <a:buBlip>
                <a:blip r:embed="rId1"/>
              </a:buBlip>
              <a:defRPr/>
            </a:pPr>
            <a:r>
              <a:rPr lang="en-US" altLang="zh-CN" dirty="0">
                <a:ea typeface="宋体" panose="02010600030101010101" pitchFamily="2" charset="-122"/>
                <a:sym typeface="+mn-ea"/>
              </a:rPr>
              <a:t>It is recommend to include </a:t>
            </a:r>
            <a:r>
              <a:rPr lang="en-US" altLang="en-GB" dirty="0">
                <a:sym typeface="+mn-ea"/>
              </a:rPr>
              <a:t>virtual number capability in eMMTel Enabler since it is a common capability especially in A2P scenarios</a:t>
            </a:r>
            <a:r>
              <a:rPr lang="en-US" altLang="zh-CN" dirty="0">
                <a:ea typeface="宋体" panose="02010600030101010101" pitchFamily="2" charset="-122"/>
                <a:sym typeface="+mn-ea"/>
              </a:rPr>
              <a:t>.</a:t>
            </a:r>
            <a:endParaRPr lang="en-US" altLang="zh-CN" dirty="0">
              <a:ea typeface="宋体" panose="02010600030101010101" pitchFamily="2" charset="-122"/>
              <a:sym typeface="+mn-ea"/>
            </a:endParaRPr>
          </a:p>
          <a:p>
            <a:pPr marL="341630" indent="-341630" algn="l">
              <a:buClrTx/>
              <a:buSzTx/>
              <a:buBlip>
                <a:blip r:embed="rId1"/>
              </a:buBlip>
              <a:defRPr/>
            </a:pPr>
            <a:r>
              <a:rPr lang="en-US" altLang="en-GB" dirty="0">
                <a:sym typeface="+mn-ea"/>
              </a:rPr>
              <a:t>Virtual number is a service level feature and cannot be handled in IMS/5GC.</a:t>
            </a:r>
            <a:endParaRPr lang="en-US" altLang="en-GB" dirty="0">
              <a:sym typeface="+mn-ea"/>
            </a:endParaRPr>
          </a:p>
          <a:p>
            <a:pPr marL="341630" indent="-341630" algn="l">
              <a:buClrTx/>
              <a:buSzTx/>
              <a:buBlip>
                <a:blip r:embed="rId1"/>
              </a:buBlip>
              <a:defRPr/>
            </a:pPr>
            <a:r>
              <a:rPr lang="en-US" altLang="en-GB" dirty="0">
                <a:ea typeface="宋体" panose="02010600030101010101" pitchFamily="2" charset="-122"/>
                <a:sym typeface="+mn-ea"/>
              </a:rPr>
              <a:t>Other common capabilities provided by eMMTel Enabler are FFS.</a:t>
            </a:r>
            <a:endParaRPr lang="en-US" altLang="en-GB" dirty="0">
              <a:ea typeface="宋体" panose="02010600030101010101" pitchFamily="2" charset="-122"/>
              <a:sym typeface="+mn-ea"/>
            </a:endParaRPr>
          </a:p>
          <a:p>
            <a:pPr marL="0" indent="0">
              <a:buNone/>
            </a:pPr>
            <a:endParaRPr lang="zh-CN" altLang="en-US"/>
          </a:p>
        </p:txBody>
      </p:sp>
    </p:spTree>
  </p:cSld>
  <p:clrMapOvr>
    <a:masterClrMapping/>
  </p:clrMapOvr>
  <p:transition>
    <p:wipe dir="r"/>
  </p:transition>
</p:sld>
</file>

<file path=ppt/tags/tag1.xml><?xml version="1.0" encoding="utf-8"?>
<p:tagLst xmlns:p="http://schemas.openxmlformats.org/presentationml/2006/main">
  <p:tag name="TABLE_ENDDRAG_ORIGIN_RECT" val="824*319"/>
  <p:tag name="TABLE_ENDDRAG_RECT" val="67*197*824*319"/>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3261</Words>
  <Application>WPS 演示</Application>
  <PresentationFormat>Widescreen</PresentationFormat>
  <Paragraphs>130</Paragraphs>
  <Slides>6</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7</vt:i4>
      </vt:variant>
      <vt:variant>
        <vt:lpstr>幻灯片标题</vt:lpstr>
      </vt:variant>
      <vt:variant>
        <vt:i4>6</vt:i4>
      </vt:variant>
    </vt:vector>
  </HeadingPairs>
  <TitlesOfParts>
    <vt:vector size="25" baseType="lpstr">
      <vt:lpstr>Arial</vt:lpstr>
      <vt:lpstr>宋体</vt:lpstr>
      <vt:lpstr>Wingdings</vt:lpstr>
      <vt:lpstr>Calibri</vt:lpstr>
      <vt:lpstr>Arial</vt:lpstr>
      <vt:lpstr>Calibri Light</vt:lpstr>
      <vt:lpstr>Times New Roman</vt:lpstr>
      <vt:lpstr>Calibri</vt:lpstr>
      <vt:lpstr>微软雅黑</vt:lpstr>
      <vt:lpstr>Arial Unicode MS</vt:lpstr>
      <vt:lpstr>MS PGothic</vt:lpstr>
      <vt:lpstr>Office Theme</vt:lpstr>
      <vt:lpstr>Visio.Drawing.11</vt:lpstr>
      <vt:lpstr>Visio.Drawing.11</vt:lpstr>
      <vt:lpstr>Visio.Drawing.11</vt:lpstr>
      <vt:lpstr>Visio.Drawing.11</vt:lpstr>
      <vt:lpstr>Visio.Drawing.11</vt:lpstr>
      <vt:lpstr>Visio.Drawing.11</vt:lpstr>
      <vt:lpstr>Visio.Drawing.11</vt:lpstr>
      <vt:lpstr>FS_eMMTelAPP – Work Plan</vt:lpstr>
      <vt:lpstr>eMMTelAPP (SID/WID) TU Tracking</vt:lpstr>
      <vt:lpstr>PowerPoint 演示文稿</vt:lpstr>
      <vt:lpstr>PowerPoint 演示文稿</vt:lpstr>
      <vt:lpstr>PowerPoint 演示文稿</vt:lpstr>
      <vt:lpstr>PowerPoint 演示文稿</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ly0327</cp:lastModifiedBy>
  <cp:revision>638</cp:revision>
  <dcterms:created xsi:type="dcterms:W3CDTF">2010-02-05T13:52:00Z</dcterms:created>
  <dcterms:modified xsi:type="dcterms:W3CDTF">2024-04-03T17:02:47Z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ICV">
    <vt:lpwstr>68C2B18C73F44FC6B86A52A97FB335F8</vt:lpwstr>
  </property>
  <property fmtid="{D5CDD505-2E9C-101B-9397-08002B2CF9AE}" pid="4" name="KSOProductBuildVer">
    <vt:lpwstr>2052-11.8.2.12085</vt:lpwstr>
  </property>
</Properties>
</file>