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4"/>
  </p:notesMasterIdLst>
  <p:handoutMasterIdLst>
    <p:handoutMasterId r:id="rId15"/>
  </p:handoutMasterIdLst>
  <p:sldIdLst>
    <p:sldId id="341" r:id="rId5"/>
    <p:sldId id="364" r:id="rId6"/>
    <p:sldId id="363" r:id="rId7"/>
    <p:sldId id="366" r:id="rId8"/>
    <p:sldId id="367" r:id="rId9"/>
    <p:sldId id="365" r:id="rId10"/>
    <p:sldId id="368" r:id="rId11"/>
    <p:sldId id="297" r:id="rId12"/>
    <p:sldId id="299" r:id="rId1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07" autoAdjust="0"/>
    <p:restoredTop sz="94712" autoAdjust="0"/>
  </p:normalViewPr>
  <p:slideViewPr>
    <p:cSldViewPr snapToGrid="0">
      <p:cViewPr varScale="1">
        <p:scale>
          <a:sx n="108" d="100"/>
          <a:sy n="108" d="100"/>
        </p:scale>
        <p:origin x="564"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260191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#60	</a:t>
            </a:r>
          </a:p>
          <a:p>
            <a:pPr eaLnBrk="1" hangingPunct="1">
              <a:defRPr/>
            </a:pPr>
            <a:r>
              <a:rPr lang="sv-SE" altLang="en-US" sz="1200" b="1" dirty="0">
                <a:latin typeface="Arial "/>
              </a:rPr>
              <a:t>Changsha, China – April, 2024</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&lt;</a:t>
            </a:r>
            <a:r>
              <a:rPr lang="sv-SE" altLang="en-US" sz="1200" b="1" i="1" dirty="0">
                <a:latin typeface="Arial "/>
              </a:rPr>
              <a:t>Document Ref.</a:t>
            </a:r>
            <a:r>
              <a:rPr lang="sv-SE" altLang="en-US" sz="1200" b="1" dirty="0">
                <a:latin typeface="Arial "/>
              </a:rPr>
              <a:t>&gt;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oleObject" Target="../embeddings/oleObject1.bin"/><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367162" y="2002701"/>
            <a:ext cx="9685537" cy="1965617"/>
          </a:xfrm>
        </p:spPr>
        <p:txBody>
          <a:bodyPr/>
          <a:lstStyle/>
          <a:p>
            <a:pPr eaLnBrk="1" hangingPunct="1"/>
            <a:r>
              <a:rPr lang="en-GB" altLang="en-US" sz="5400" b="1" dirty="0"/>
              <a:t>Discussion on the use of Group ID in Location Requests </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1544206" y="4545075"/>
            <a:ext cx="8523071" cy="1500187"/>
          </a:xfrm>
        </p:spPr>
        <p:txBody>
          <a:bodyPr/>
          <a:lstStyle/>
          <a:p>
            <a:pPr marL="0" indent="0" eaLnBrk="1" hangingPunct="1">
              <a:buFontTx/>
              <a:buNone/>
            </a:pPr>
            <a:r>
              <a:rPr lang="en-GB" altLang="en-US" dirty="0"/>
              <a:t>Mythri Hunukumbure, Sivasubramaniam Ramanan</a:t>
            </a:r>
          </a:p>
          <a:p>
            <a:pPr marL="0" indent="0" eaLnBrk="1" hangingPunct="1">
              <a:buFontTx/>
              <a:buNone/>
            </a:pPr>
            <a:r>
              <a:rPr lang="en-GB" altLang="en-US" dirty="0"/>
              <a:t>UK Home Office</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554114" y="480534"/>
            <a:ext cx="10515600" cy="1325563"/>
          </a:xfrm>
        </p:spPr>
        <p:txBody>
          <a:bodyPr/>
          <a:lstStyle/>
          <a:p>
            <a:r>
              <a:rPr lang="en-GB" altLang="en-US" b="1" dirty="0"/>
              <a:t>Content</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554114" y="2141537"/>
            <a:ext cx="10515600" cy="4351338"/>
          </a:xfrm>
        </p:spPr>
        <p:txBody>
          <a:bodyPr/>
          <a:lstStyle/>
          <a:p>
            <a:r>
              <a:rPr lang="en-US" altLang="en-US" dirty="0"/>
              <a:t> Example use case</a:t>
            </a:r>
          </a:p>
          <a:p>
            <a:r>
              <a:rPr lang="en-US" altLang="en-US" dirty="0"/>
              <a:t> New proposal (changes from CR S6-240396)</a:t>
            </a:r>
          </a:p>
          <a:p>
            <a:r>
              <a:rPr lang="en-US" altLang="en-US" dirty="0"/>
              <a:t> Justification</a:t>
            </a:r>
          </a:p>
          <a:p>
            <a:r>
              <a:rPr lang="en-US" altLang="en-US" dirty="0"/>
              <a:t> Next steps</a:t>
            </a:r>
          </a:p>
          <a:p>
            <a:r>
              <a:rPr lang="en-US" altLang="en-US" dirty="0"/>
              <a:t> Annex – on obtaining affiliation data</a:t>
            </a:r>
          </a:p>
          <a:p>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420950" y="506027"/>
            <a:ext cx="6716697" cy="1211294"/>
          </a:xfrm>
        </p:spPr>
        <p:txBody>
          <a:bodyPr/>
          <a:lstStyle/>
          <a:p>
            <a:r>
              <a:rPr lang="en-GB" altLang="en-US" b="1" dirty="0"/>
              <a:t>Example use case </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420949" y="1917577"/>
            <a:ext cx="11004611" cy="4330408"/>
          </a:xfrm>
        </p:spPr>
        <p:txBody>
          <a:bodyPr/>
          <a:lstStyle/>
          <a:p>
            <a:r>
              <a:rPr lang="en-US" altLang="en-US" sz="2400" dirty="0"/>
              <a:t> A major incident will require multiple groups from many agencies to attend, and work under the command of one supervisor</a:t>
            </a:r>
          </a:p>
          <a:p>
            <a:pPr lvl="1"/>
            <a:r>
              <a:rPr lang="en-US" altLang="en-US" sz="2000" dirty="0">
                <a:solidFill>
                  <a:srgbClr val="0070C0"/>
                </a:solidFill>
              </a:rPr>
              <a:t>The supervisor will be from the main MC agency, assume in command of group 1 attending.</a:t>
            </a:r>
          </a:p>
          <a:p>
            <a:pPr lvl="1"/>
            <a:r>
              <a:rPr lang="en-US" altLang="en-US" sz="2000" dirty="0">
                <a:solidFill>
                  <a:srgbClr val="0070C0"/>
                </a:solidFill>
              </a:rPr>
              <a:t>Another set of users from a second MC agency also serves the incident and we need to add/re-group these users or affiliate them if they are pre-existing members of group 1.</a:t>
            </a:r>
          </a:p>
          <a:p>
            <a:pPr lvl="1"/>
            <a:r>
              <a:rPr lang="en-US" altLang="en-US" sz="2000" dirty="0">
                <a:solidFill>
                  <a:srgbClr val="0070C0"/>
                </a:solidFill>
              </a:rPr>
              <a:t>The supervisor will now need to get location updates from this larger group.</a:t>
            </a:r>
          </a:p>
          <a:p>
            <a:r>
              <a:rPr lang="en-US" altLang="en-US" sz="2400" dirty="0">
                <a:solidFill>
                  <a:srgbClr val="0070C0"/>
                </a:solidFill>
              </a:rPr>
              <a:t> </a:t>
            </a:r>
            <a:r>
              <a:rPr lang="en-US" altLang="en-US" sz="2400" dirty="0"/>
              <a:t>The supervisor can be monitoring an incident in a remote location with a mobile device, that can introduce several challenges in connecting back to the servers.</a:t>
            </a:r>
          </a:p>
          <a:p>
            <a:pPr lvl="1"/>
            <a:r>
              <a:rPr lang="en-US" altLang="en-US" sz="2000" dirty="0">
                <a:solidFill>
                  <a:srgbClr val="0070C0"/>
                </a:solidFill>
              </a:rPr>
              <a:t>The supervisor will require location updates to be set-up quickly, with fewer messages as possible.</a:t>
            </a:r>
          </a:p>
          <a:p>
            <a:pPr lvl="1"/>
            <a:r>
              <a:rPr lang="en-US" altLang="en-US" sz="2000" dirty="0">
                <a:solidFill>
                  <a:srgbClr val="0070C0"/>
                </a:solidFill>
              </a:rPr>
              <a:t>Also, there is a need to limit the length of uplink transmit messages (from the supervisor device to the LMS/service servers) so the battery life of this device can be extended.</a:t>
            </a: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148530-8601-FB04-A680-6D1F8647EC29}"/>
              </a:ext>
            </a:extLst>
          </p:cNvPr>
          <p:cNvSpPr>
            <a:spLocks noGrp="1"/>
          </p:cNvSpPr>
          <p:nvPr>
            <p:ph type="title"/>
          </p:nvPr>
        </p:nvSpPr>
        <p:spPr>
          <a:xfrm>
            <a:off x="568171" y="681037"/>
            <a:ext cx="10785629" cy="828167"/>
          </a:xfrm>
        </p:spPr>
        <p:txBody>
          <a:bodyPr/>
          <a:lstStyle/>
          <a:p>
            <a:r>
              <a:rPr lang="en-GB" b="1" dirty="0"/>
              <a:t>New Proposal</a:t>
            </a:r>
          </a:p>
        </p:txBody>
      </p:sp>
      <p:sp>
        <p:nvSpPr>
          <p:cNvPr id="3" name="Content Placeholder 2">
            <a:extLst>
              <a:ext uri="{FF2B5EF4-FFF2-40B4-BE49-F238E27FC236}">
                <a16:creationId xmlns:a16="http://schemas.microsoft.com/office/drawing/2014/main" id="{E8409E84-2990-A9C4-6FB5-6B6CB1FC9F02}"/>
              </a:ext>
            </a:extLst>
          </p:cNvPr>
          <p:cNvSpPr>
            <a:spLocks noGrp="1"/>
          </p:cNvSpPr>
          <p:nvPr>
            <p:ph idx="1"/>
          </p:nvPr>
        </p:nvSpPr>
        <p:spPr>
          <a:xfrm>
            <a:off x="354736" y="1958790"/>
            <a:ext cx="11212497" cy="4351338"/>
          </a:xfrm>
        </p:spPr>
        <p:txBody>
          <a:bodyPr/>
          <a:lstStyle/>
          <a:p>
            <a:r>
              <a:rPr lang="en-GB" sz="2400" dirty="0"/>
              <a:t> The main objection for this CR in the last meeting was that it combines group operations with LMS, which is intentionally kept apart in TS 23.280.</a:t>
            </a:r>
          </a:p>
          <a:p>
            <a:pPr lvl="1"/>
            <a:r>
              <a:rPr lang="en-GB" sz="2000" dirty="0"/>
              <a:t> </a:t>
            </a:r>
            <a:r>
              <a:rPr lang="en-GB" sz="2000" dirty="0">
                <a:solidFill>
                  <a:srgbClr val="0070C0"/>
                </a:solidFill>
              </a:rPr>
              <a:t>We have further studied group affiliation and recognize that affiliation need not be requested in Location, as the supervisor can subscribe to dynamic data as in 10.1.5.6.1.1 (in Annex).</a:t>
            </a:r>
          </a:p>
          <a:p>
            <a:r>
              <a:rPr lang="en-GB" sz="2400" dirty="0"/>
              <a:t> Our new proposal is just to include group ID in location requests and subscriptions by the LMC (supervisor) and the LMS to resolve this ID at the MC service server.</a:t>
            </a:r>
          </a:p>
        </p:txBody>
      </p:sp>
      <p:graphicFrame>
        <p:nvGraphicFramePr>
          <p:cNvPr id="4" name="Table 3">
            <a:extLst>
              <a:ext uri="{FF2B5EF4-FFF2-40B4-BE49-F238E27FC236}">
                <a16:creationId xmlns:a16="http://schemas.microsoft.com/office/drawing/2014/main" id="{A5EFB607-6134-CAC7-ACC6-0C7F330A9768}"/>
              </a:ext>
            </a:extLst>
          </p:cNvPr>
          <p:cNvGraphicFramePr>
            <a:graphicFrameLocks noGrp="1"/>
          </p:cNvGraphicFramePr>
          <p:nvPr>
            <p:extLst>
              <p:ext uri="{D42A27DB-BD31-4B8C-83A1-F6EECF244321}">
                <p14:modId xmlns:p14="http://schemas.microsoft.com/office/powerpoint/2010/main" val="1914448434"/>
              </p:ext>
            </p:extLst>
          </p:nvPr>
        </p:nvGraphicFramePr>
        <p:xfrm>
          <a:off x="2580855" y="4631266"/>
          <a:ext cx="5765800" cy="1545697"/>
        </p:xfrm>
        <a:graphic>
          <a:graphicData uri="http://schemas.openxmlformats.org/drawingml/2006/table">
            <a:tbl>
              <a:tblPr firstRow="1" firstCol="1" bandRow="1"/>
              <a:tblGrid>
                <a:gridCol w="1921933">
                  <a:extLst>
                    <a:ext uri="{9D8B030D-6E8A-4147-A177-3AD203B41FA5}">
                      <a16:colId xmlns:a16="http://schemas.microsoft.com/office/drawing/2014/main" val="723490584"/>
                    </a:ext>
                  </a:extLst>
                </a:gridCol>
                <a:gridCol w="960967">
                  <a:extLst>
                    <a:ext uri="{9D8B030D-6E8A-4147-A177-3AD203B41FA5}">
                      <a16:colId xmlns:a16="http://schemas.microsoft.com/office/drawing/2014/main" val="2966412769"/>
                    </a:ext>
                  </a:extLst>
                </a:gridCol>
                <a:gridCol w="2882900">
                  <a:extLst>
                    <a:ext uri="{9D8B030D-6E8A-4147-A177-3AD203B41FA5}">
                      <a16:colId xmlns:a16="http://schemas.microsoft.com/office/drawing/2014/main" val="4188177331"/>
                    </a:ext>
                  </a:extLst>
                </a:gridCol>
              </a:tblGrid>
              <a:tr h="154570">
                <a:tc>
                  <a:txBody>
                    <a:bodyPr/>
                    <a:lstStyle/>
                    <a:p>
                      <a:pPr algn="ctr"/>
                      <a:r>
                        <a:rPr lang="fr-FR" sz="900" b="1">
                          <a:effectLst/>
                          <a:latin typeface="Arial" panose="020B0604020202020204" pitchFamily="34" charset="0"/>
                          <a:ea typeface="SimSun" panose="02010600030101010101" pitchFamily="2" charset="-122"/>
                          <a:cs typeface="Arial" panose="020B0604020202020204" pitchFamily="34" charset="0"/>
                        </a:rPr>
                        <a:t>Information element</a:t>
                      </a:r>
                      <a:endParaRPr lang="en-GB" sz="9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fr-FR" sz="900" b="1">
                          <a:effectLst/>
                          <a:latin typeface="Arial" panose="020B0604020202020204" pitchFamily="34" charset="0"/>
                          <a:ea typeface="SimSun" panose="02010600030101010101" pitchFamily="2" charset="-122"/>
                          <a:cs typeface="Arial" panose="020B0604020202020204" pitchFamily="34" charset="0"/>
                        </a:rPr>
                        <a:t>Status</a:t>
                      </a:r>
                      <a:endParaRPr lang="en-GB" sz="9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fr-FR" sz="900" b="1">
                          <a:effectLst/>
                          <a:latin typeface="Arial" panose="020B0604020202020204" pitchFamily="34" charset="0"/>
                          <a:ea typeface="SimSun" panose="02010600030101010101" pitchFamily="2" charset="-122"/>
                          <a:cs typeface="Arial" panose="020B0604020202020204" pitchFamily="34" charset="0"/>
                        </a:rPr>
                        <a:t>Description</a:t>
                      </a:r>
                      <a:endParaRPr lang="en-GB" sz="9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96894367"/>
                  </a:ext>
                </a:extLst>
              </a:tr>
              <a:tr h="154570">
                <a:tc>
                  <a:txBody>
                    <a:bodyPr/>
                    <a:lstStyle/>
                    <a:p>
                      <a:r>
                        <a:rPr lang="fr-FR" sz="900">
                          <a:effectLst/>
                          <a:latin typeface="Arial" panose="020B0604020202020204" pitchFamily="34" charset="0"/>
                          <a:ea typeface="SimSun" panose="02010600030101010101" pitchFamily="2" charset="-122"/>
                          <a:cs typeface="Arial" panose="020B0604020202020204" pitchFamily="34" charset="0"/>
                        </a:rPr>
                        <a:t>MC service ID</a:t>
                      </a:r>
                      <a:endParaRPr lang="en-GB" sz="9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fr-FR" sz="900">
                          <a:effectLst/>
                          <a:latin typeface="Arial" panose="020B0604020202020204" pitchFamily="34" charset="0"/>
                          <a:ea typeface="SimSun" panose="02010600030101010101" pitchFamily="2" charset="-122"/>
                          <a:cs typeface="Arial" panose="020B0604020202020204" pitchFamily="34" charset="0"/>
                        </a:rPr>
                        <a:t>M</a:t>
                      </a:r>
                      <a:endParaRPr lang="en-GB" sz="9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900">
                          <a:effectLst/>
                          <a:latin typeface="Arial" panose="020B0604020202020204" pitchFamily="34" charset="0"/>
                          <a:ea typeface="SimSun" panose="02010600030101010101" pitchFamily="2" charset="-122"/>
                          <a:cs typeface="Arial" panose="020B0604020202020204" pitchFamily="34" charset="0"/>
                        </a:rPr>
                        <a:t>Identity of the requesting MC service user</a:t>
                      </a:r>
                      <a:endParaRPr lang="en-GB" sz="9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42937166"/>
                  </a:ext>
                </a:extLst>
              </a:tr>
              <a:tr h="309139">
                <a:tc>
                  <a:txBody>
                    <a:bodyPr/>
                    <a:lstStyle/>
                    <a:p>
                      <a:r>
                        <a:rPr lang="fr-FR" sz="900" dirty="0">
                          <a:effectLst/>
                          <a:latin typeface="Arial" panose="020B0604020202020204" pitchFamily="34" charset="0"/>
                          <a:ea typeface="SimSun" panose="02010600030101010101" pitchFamily="2" charset="-122"/>
                          <a:cs typeface="Arial" panose="020B0604020202020204" pitchFamily="34" charset="0"/>
                        </a:rPr>
                        <a:t>MC service ID </a:t>
                      </a:r>
                      <a:r>
                        <a:rPr lang="fr-FR" sz="900" dirty="0" err="1">
                          <a:effectLst/>
                          <a:latin typeface="Arial" panose="020B0604020202020204" pitchFamily="34" charset="0"/>
                          <a:ea typeface="SimSun" panose="02010600030101010101" pitchFamily="2" charset="-122"/>
                          <a:cs typeface="Arial" panose="020B0604020202020204" pitchFamily="34" charset="0"/>
                        </a:rPr>
                        <a:t>list</a:t>
                      </a:r>
                      <a:r>
                        <a:rPr lang="fr-FR" sz="900" u="sng" dirty="0">
                          <a:solidFill>
                            <a:srgbClr val="008080"/>
                          </a:solidFill>
                          <a:effectLst/>
                          <a:latin typeface="Arial" panose="020B0604020202020204" pitchFamily="34" charset="0"/>
                          <a:ea typeface="SimSun" panose="02010600030101010101" pitchFamily="2" charset="-122"/>
                          <a:cs typeface="Arial" panose="020B0604020202020204" pitchFamily="34" charset="0"/>
                        </a:rPr>
                        <a:t>/ </a:t>
                      </a:r>
                      <a:r>
                        <a:rPr lang="fr-FR" sz="900" u="sng" dirty="0">
                          <a:solidFill>
                            <a:srgbClr val="FF0000"/>
                          </a:solidFill>
                          <a:effectLst/>
                          <a:latin typeface="Arial" panose="020B0604020202020204" pitchFamily="34" charset="0"/>
                          <a:ea typeface="SimSun" panose="02010600030101010101" pitchFamily="2" charset="-122"/>
                          <a:cs typeface="Arial" panose="020B0604020202020204" pitchFamily="34" charset="0"/>
                        </a:rPr>
                        <a:t>MC Group ID/ MC Group ID </a:t>
                      </a:r>
                      <a:r>
                        <a:rPr lang="fr-FR" sz="900" u="sng" dirty="0" err="1">
                          <a:solidFill>
                            <a:srgbClr val="FF0000"/>
                          </a:solidFill>
                          <a:effectLst/>
                          <a:latin typeface="Arial" panose="020B0604020202020204" pitchFamily="34" charset="0"/>
                          <a:ea typeface="SimSun" panose="02010600030101010101" pitchFamily="2" charset="-122"/>
                          <a:cs typeface="Arial" panose="020B0604020202020204" pitchFamily="34" charset="0"/>
                        </a:rPr>
                        <a:t>list</a:t>
                      </a:r>
                      <a:endParaRPr lang="en-GB" sz="900" dirty="0">
                        <a:solidFill>
                          <a:srgbClr val="FF0000"/>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fr-FR" sz="900">
                          <a:effectLst/>
                          <a:latin typeface="Arial" panose="020B0604020202020204" pitchFamily="34" charset="0"/>
                          <a:ea typeface="SimSun" panose="02010600030101010101" pitchFamily="2" charset="-122"/>
                          <a:cs typeface="Arial" panose="020B0604020202020204" pitchFamily="34" charset="0"/>
                        </a:rPr>
                        <a:t>M</a:t>
                      </a:r>
                      <a:endParaRPr lang="en-GB" sz="9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900">
                          <a:effectLst/>
                          <a:latin typeface="Arial" panose="020B0604020202020204" pitchFamily="34" charset="0"/>
                          <a:ea typeface="SimSun" panose="02010600030101010101" pitchFamily="2" charset="-122"/>
                          <a:cs typeface="Arial" panose="020B0604020202020204" pitchFamily="34" charset="0"/>
                        </a:rPr>
                        <a:t>List of MC service users whose location information is requested</a:t>
                      </a:r>
                      <a:endParaRPr lang="en-GB" sz="9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55826661"/>
                  </a:ext>
                </a:extLst>
              </a:tr>
              <a:tr h="463709">
                <a:tc>
                  <a:txBody>
                    <a:bodyPr/>
                    <a:lstStyle/>
                    <a:p>
                      <a:r>
                        <a:rPr lang="fr-FR" sz="900">
                          <a:effectLst/>
                          <a:latin typeface="Arial" panose="020B0604020202020204" pitchFamily="34" charset="0"/>
                          <a:ea typeface="SimSun" panose="02010600030101010101" pitchFamily="2" charset="-122"/>
                          <a:cs typeface="Arial" panose="020B0604020202020204" pitchFamily="34" charset="0"/>
                        </a:rPr>
                        <a:t>Time between consecutive reports</a:t>
                      </a:r>
                      <a:endParaRPr lang="en-GB" sz="9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fr-FR" sz="900">
                          <a:effectLst/>
                          <a:latin typeface="Arial" panose="020B0604020202020204" pitchFamily="34" charset="0"/>
                          <a:ea typeface="SimSun" panose="02010600030101010101" pitchFamily="2" charset="-122"/>
                          <a:cs typeface="Arial" panose="020B0604020202020204" pitchFamily="34" charset="0"/>
                        </a:rPr>
                        <a:t>M</a:t>
                      </a:r>
                      <a:r>
                        <a:rPr lang="fr-FR" sz="900">
                          <a:effectLst/>
                          <a:latin typeface="Arial" panose="020B0604020202020204" pitchFamily="34" charset="0"/>
                          <a:ea typeface="SimSun" panose="02010600030101010101" pitchFamily="2" charset="-122"/>
                          <a:cs typeface="Times New Roman" panose="02020603050405020304" pitchFamily="18" charset="0"/>
                        </a:rPr>
                        <a:t> (see NOTE)</a:t>
                      </a:r>
                      <a:endParaRPr lang="en-GB" sz="9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900">
                          <a:effectLst/>
                          <a:latin typeface="Arial" panose="020B0604020202020204" pitchFamily="34" charset="0"/>
                          <a:ea typeface="SimSun" panose="02010600030101010101" pitchFamily="2" charset="-122"/>
                          <a:cs typeface="Arial" panose="020B0604020202020204" pitchFamily="34" charset="0"/>
                        </a:rPr>
                        <a:t>Indicates the interval time between consecutive reports. The provided time is to be used for all MC service IDs provided in the MC service ID list.</a:t>
                      </a:r>
                      <a:endParaRPr lang="en-GB" sz="9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53331241"/>
                  </a:ext>
                </a:extLst>
              </a:tr>
              <a:tr h="463709">
                <a:tc gridSpan="3">
                  <a:txBody>
                    <a:bodyPr/>
                    <a:lstStyle/>
                    <a:p>
                      <a:pPr marL="540385" indent="-540385"/>
                      <a:r>
                        <a:rPr lang="en-GB" sz="900" dirty="0">
                          <a:effectLst/>
                          <a:latin typeface="Arial" panose="020B0604020202020204" pitchFamily="34" charset="0"/>
                          <a:ea typeface="Times New Roman" panose="02020603050405020304" pitchFamily="18" charset="0"/>
                          <a:cs typeface="Times New Roman" panose="02020603050405020304" pitchFamily="18" charset="0"/>
                        </a:rPr>
                        <a:t>NOTE:	If the interval time has a value of zero then the location management server will send the Location information notification immediately the location information report is received from the MC service user in the MC service ID list.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402300024"/>
                  </a:ext>
                </a:extLst>
              </a:tr>
            </a:tbl>
          </a:graphicData>
        </a:graphic>
      </p:graphicFrame>
      <p:sp>
        <p:nvSpPr>
          <p:cNvPr id="5" name="Rectangle 1">
            <a:extLst>
              <a:ext uri="{FF2B5EF4-FFF2-40B4-BE49-F238E27FC236}">
                <a16:creationId xmlns:a16="http://schemas.microsoft.com/office/drawing/2014/main" id="{C75559D2-86F0-D3E8-DE2F-038C6B9B077E}"/>
              </a:ext>
            </a:extLst>
          </p:cNvPr>
          <p:cNvSpPr>
            <a:spLocks noChangeArrowheads="1"/>
          </p:cNvSpPr>
          <p:nvPr/>
        </p:nvSpPr>
        <p:spPr bwMode="auto">
          <a:xfrm>
            <a:off x="2948166" y="4232580"/>
            <a:ext cx="5486400" cy="538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en-US" sz="11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Table 10.9.2.</a:t>
            </a:r>
            <a:r>
              <a:rPr kumimoji="0" lang="fr-FR" altLang="zh-CN" sz="11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5-2: Location information subscription request (LMC – LMS)</a:t>
            </a:r>
            <a:endParaRPr kumimoji="0" lang="en-GB" altLang="zh-CN" sz="1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21442606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ABD42E-541D-6DB7-2028-1BC6349E1EA8}"/>
              </a:ext>
            </a:extLst>
          </p:cNvPr>
          <p:cNvSpPr>
            <a:spLocks noGrp="1"/>
          </p:cNvSpPr>
          <p:nvPr>
            <p:ph type="title"/>
          </p:nvPr>
        </p:nvSpPr>
        <p:spPr>
          <a:xfrm>
            <a:off x="630315" y="435006"/>
            <a:ext cx="10723485" cy="1255682"/>
          </a:xfrm>
        </p:spPr>
        <p:txBody>
          <a:bodyPr/>
          <a:lstStyle/>
          <a:p>
            <a:r>
              <a:rPr lang="en-GB" b="1" dirty="0"/>
              <a:t>New Proposal II</a:t>
            </a:r>
          </a:p>
        </p:txBody>
      </p:sp>
      <p:sp>
        <p:nvSpPr>
          <p:cNvPr id="3" name="Content Placeholder 2">
            <a:extLst>
              <a:ext uri="{FF2B5EF4-FFF2-40B4-BE49-F238E27FC236}">
                <a16:creationId xmlns:a16="http://schemas.microsoft.com/office/drawing/2014/main" id="{BB317927-5A79-431A-AA86-3EB8080867A5}"/>
              </a:ext>
            </a:extLst>
          </p:cNvPr>
          <p:cNvSpPr>
            <a:spLocks noGrp="1"/>
          </p:cNvSpPr>
          <p:nvPr>
            <p:ph idx="1"/>
          </p:nvPr>
        </p:nvSpPr>
        <p:spPr>
          <a:xfrm>
            <a:off x="514905" y="1917577"/>
            <a:ext cx="11034944" cy="4259385"/>
          </a:xfrm>
        </p:spPr>
        <p:txBody>
          <a:bodyPr/>
          <a:lstStyle/>
          <a:p>
            <a:r>
              <a:rPr lang="en-GB" sz="2400" dirty="0"/>
              <a:t> The suggested changes to TS 23.280, section 10.9.2 Information Elements:</a:t>
            </a:r>
          </a:p>
          <a:p>
            <a:pPr lvl="1"/>
            <a:r>
              <a:rPr lang="en-GB" sz="2000" dirty="0">
                <a:solidFill>
                  <a:srgbClr val="0070C0"/>
                </a:solidFill>
              </a:rPr>
              <a:t>Inclusion of group ID/ group ID list (as in previous slide) for section 10.9.2.3 – Location information request, section 10.9.2.4 – Location reporting trigger, section 10.9.2.5 - Location information subscription request, section 10.9.2.8 - Location information cancel subscription request.</a:t>
            </a:r>
          </a:p>
          <a:p>
            <a:r>
              <a:rPr lang="en-GB" sz="2400" dirty="0">
                <a:solidFill>
                  <a:srgbClr val="0070C0"/>
                </a:solidFill>
              </a:rPr>
              <a:t> </a:t>
            </a:r>
            <a:r>
              <a:rPr lang="en-GB" sz="2400" dirty="0"/>
              <a:t>Changes to TS 23.280, section 10.9.3 Procedures:</a:t>
            </a:r>
          </a:p>
          <a:p>
            <a:pPr lvl="1"/>
            <a:r>
              <a:rPr lang="en-GB" sz="2000" dirty="0">
                <a:solidFill>
                  <a:srgbClr val="0070C0"/>
                </a:solidFill>
              </a:rPr>
              <a:t>A procedure similar to section 10.9.3.8 (diagram </a:t>
            </a:r>
            <a:r>
              <a:rPr lang="en-GB" sz="2000" dirty="0">
                <a:solidFill>
                  <a:srgbClr val="0070C0"/>
                </a:solidFill>
                <a:sym typeface="Wingdings" panose="05000000000000000000" pitchFamily="2" charset="2"/>
              </a:rPr>
              <a:t>)</a:t>
            </a:r>
          </a:p>
          <a:p>
            <a:pPr lvl="1"/>
            <a:r>
              <a:rPr lang="en-GB" sz="2000" dirty="0">
                <a:solidFill>
                  <a:srgbClr val="0070C0"/>
                </a:solidFill>
                <a:sym typeface="Wingdings" panose="05000000000000000000" pitchFamily="2" charset="2"/>
              </a:rPr>
              <a:t>Just as the LMS has subscribed to receive Functional Alias</a:t>
            </a:r>
            <a:br>
              <a:rPr lang="en-GB" sz="2000" dirty="0">
                <a:solidFill>
                  <a:srgbClr val="0070C0"/>
                </a:solidFill>
                <a:sym typeface="Wingdings" panose="05000000000000000000" pitchFamily="2" charset="2"/>
              </a:rPr>
            </a:br>
            <a:r>
              <a:rPr lang="en-GB" sz="2000" dirty="0">
                <a:solidFill>
                  <a:srgbClr val="0070C0"/>
                </a:solidFill>
                <a:sym typeface="Wingdings" panose="05000000000000000000" pitchFamily="2" charset="2"/>
              </a:rPr>
              <a:t>updates from MC service server for this procedure, a similar</a:t>
            </a:r>
            <a:br>
              <a:rPr lang="en-GB" sz="2000" dirty="0">
                <a:solidFill>
                  <a:srgbClr val="0070C0"/>
                </a:solidFill>
                <a:sym typeface="Wingdings" panose="05000000000000000000" pitchFamily="2" charset="2"/>
              </a:rPr>
            </a:br>
            <a:r>
              <a:rPr lang="en-GB" sz="2000" dirty="0">
                <a:solidFill>
                  <a:srgbClr val="0070C0"/>
                </a:solidFill>
                <a:sym typeface="Wingdings" panose="05000000000000000000" pitchFamily="2" charset="2"/>
              </a:rPr>
              <a:t>subscription for LMS to receive Group ID updates from the </a:t>
            </a:r>
            <a:br>
              <a:rPr lang="en-GB" sz="2000" dirty="0">
                <a:solidFill>
                  <a:srgbClr val="0070C0"/>
                </a:solidFill>
                <a:sym typeface="Wingdings" panose="05000000000000000000" pitchFamily="2" charset="2"/>
              </a:rPr>
            </a:br>
            <a:r>
              <a:rPr lang="en-GB" sz="2000" dirty="0">
                <a:solidFill>
                  <a:srgbClr val="0070C0"/>
                </a:solidFill>
                <a:sym typeface="Wingdings" panose="05000000000000000000" pitchFamily="2" charset="2"/>
              </a:rPr>
              <a:t>MC service server.  The event supervisor has issued the </a:t>
            </a:r>
            <a:br>
              <a:rPr lang="en-GB" sz="2000" dirty="0">
                <a:solidFill>
                  <a:srgbClr val="0070C0"/>
                </a:solidFill>
                <a:sym typeface="Wingdings" panose="05000000000000000000" pitchFamily="2" charset="2"/>
              </a:rPr>
            </a:br>
            <a:r>
              <a:rPr lang="en-GB" sz="2000" dirty="0">
                <a:solidFill>
                  <a:srgbClr val="0070C0"/>
                </a:solidFill>
                <a:sym typeface="Wingdings" panose="05000000000000000000" pitchFamily="2" charset="2"/>
              </a:rPr>
              <a:t>request to LMS to activate location related procedures for</a:t>
            </a:r>
            <a:br>
              <a:rPr lang="en-GB" sz="2000" dirty="0">
                <a:solidFill>
                  <a:srgbClr val="0070C0"/>
                </a:solidFill>
                <a:sym typeface="Wingdings" panose="05000000000000000000" pitchFamily="2" charset="2"/>
              </a:rPr>
            </a:br>
            <a:r>
              <a:rPr lang="en-GB" sz="2000" dirty="0">
                <a:solidFill>
                  <a:srgbClr val="0070C0"/>
                </a:solidFill>
                <a:sym typeface="Wingdings" panose="05000000000000000000" pitchFamily="2" charset="2"/>
              </a:rPr>
              <a:t>this Group ID.</a:t>
            </a:r>
            <a:endParaRPr lang="en-GB" sz="2000" dirty="0">
              <a:solidFill>
                <a:srgbClr val="0070C0"/>
              </a:solidFill>
            </a:endParaRPr>
          </a:p>
        </p:txBody>
      </p:sp>
      <p:pic>
        <p:nvPicPr>
          <p:cNvPr id="6" name="Picture 5">
            <a:extLst>
              <a:ext uri="{FF2B5EF4-FFF2-40B4-BE49-F238E27FC236}">
                <a16:creationId xmlns:a16="http://schemas.microsoft.com/office/drawing/2014/main" id="{23466832-7049-A91C-12E4-27CA6FD45846}"/>
              </a:ext>
            </a:extLst>
          </p:cNvPr>
          <p:cNvPicPr>
            <a:picLocks noChangeAspect="1"/>
          </p:cNvPicPr>
          <p:nvPr/>
        </p:nvPicPr>
        <p:blipFill>
          <a:blip r:embed="rId2"/>
          <a:stretch>
            <a:fillRect/>
          </a:stretch>
        </p:blipFill>
        <p:spPr>
          <a:xfrm>
            <a:off x="7611048" y="3332409"/>
            <a:ext cx="4580952" cy="2933333"/>
          </a:xfrm>
          <a:prstGeom prst="rect">
            <a:avLst/>
          </a:prstGeom>
        </p:spPr>
      </p:pic>
    </p:spTree>
    <p:extLst>
      <p:ext uri="{BB962C8B-B14F-4D97-AF65-F5344CB8AC3E}">
        <p14:creationId xmlns:p14="http://schemas.microsoft.com/office/powerpoint/2010/main" val="343506489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a:xfrm>
            <a:off x="648070" y="470517"/>
            <a:ext cx="10705730" cy="1220171"/>
          </a:xfrm>
        </p:spPr>
        <p:txBody>
          <a:bodyPr/>
          <a:lstStyle/>
          <a:p>
            <a:r>
              <a:rPr lang="en-GB" altLang="en-US" b="1" dirty="0"/>
              <a:t>Justification</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408371" y="1852258"/>
            <a:ext cx="11301275" cy="4351338"/>
          </a:xfrm>
        </p:spPr>
        <p:txBody>
          <a:bodyPr/>
          <a:lstStyle/>
          <a:p>
            <a:r>
              <a:rPr lang="en-US" altLang="en-US" sz="2400" dirty="0"/>
              <a:t> Emergency services have strict policies that define certain procedures when attending emergencies. </a:t>
            </a:r>
          </a:p>
          <a:p>
            <a:pPr lvl="1"/>
            <a:r>
              <a:rPr lang="en-US" altLang="en-US" sz="2000" dirty="0">
                <a:solidFill>
                  <a:srgbClr val="0070C0"/>
                </a:solidFill>
              </a:rPr>
              <a:t>Requests made to groups and handling group dynamics is one key area ESN wants to preserve when moving from TETRA to LTE.</a:t>
            </a:r>
          </a:p>
          <a:p>
            <a:r>
              <a:rPr lang="en-US" altLang="en-US" dirty="0"/>
              <a:t> </a:t>
            </a:r>
            <a:r>
              <a:rPr lang="en-US" altLang="en-US" sz="2400" dirty="0"/>
              <a:t>The ID lists for some groups can contain hundreds of entries. </a:t>
            </a:r>
          </a:p>
          <a:p>
            <a:pPr lvl="1"/>
            <a:r>
              <a:rPr lang="en-US" altLang="en-US" sz="2000" dirty="0">
                <a:solidFill>
                  <a:srgbClr val="0070C0"/>
                </a:solidFill>
              </a:rPr>
              <a:t>If these group entries need to expand to ID lists at the supervisor device for location requests, they will generate very long messages (many IP packets). This can take longer and also impacts power consumption of the device – critical for handling events at remote locations.</a:t>
            </a:r>
          </a:p>
          <a:p>
            <a:r>
              <a:rPr lang="en-US" dirty="0"/>
              <a:t> </a:t>
            </a:r>
            <a:r>
              <a:rPr lang="en-GB" sz="2400" dirty="0"/>
              <a:t>The main concern about last CR (S6-240396) as not to have group ID in location requests was to avoid the interactions the LMS need to have with other servers.</a:t>
            </a:r>
          </a:p>
          <a:p>
            <a:pPr lvl="1"/>
            <a:r>
              <a:rPr lang="en-GB" sz="2000" dirty="0">
                <a:solidFill>
                  <a:srgbClr val="0070C0"/>
                </a:solidFill>
              </a:rPr>
              <a:t>However, there is precedence of this in 23.280. When the Functional Alias (FA) is used in information flows (</a:t>
            </a:r>
            <a:r>
              <a:rPr lang="en-GB" sz="2000" dirty="0" err="1">
                <a:solidFill>
                  <a:srgbClr val="0070C0"/>
                </a:solidFill>
              </a:rPr>
              <a:t>eg</a:t>
            </a:r>
            <a:r>
              <a:rPr lang="en-GB" sz="2000" dirty="0">
                <a:solidFill>
                  <a:srgbClr val="0070C0"/>
                </a:solidFill>
              </a:rPr>
              <a:t>: Table 10.9.2.3-3), interaction between the LMS and other service server(s) is necessary. </a:t>
            </a:r>
            <a:endParaRPr lang="en-US" altLang="en-US" dirty="0">
              <a:solidFill>
                <a:srgbClr val="0070C0"/>
              </a:solidFill>
            </a:endParaRP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A889A2-905F-A67D-42A1-5C273579F2F1}"/>
              </a:ext>
            </a:extLst>
          </p:cNvPr>
          <p:cNvSpPr>
            <a:spLocks noGrp="1"/>
          </p:cNvSpPr>
          <p:nvPr>
            <p:ph type="title"/>
          </p:nvPr>
        </p:nvSpPr>
        <p:spPr>
          <a:xfrm>
            <a:off x="616258" y="417251"/>
            <a:ext cx="10515600" cy="1229049"/>
          </a:xfrm>
        </p:spPr>
        <p:txBody>
          <a:bodyPr/>
          <a:lstStyle/>
          <a:p>
            <a:r>
              <a:rPr lang="en-GB" b="1" dirty="0"/>
              <a:t>Next steps</a:t>
            </a:r>
          </a:p>
        </p:txBody>
      </p:sp>
      <p:sp>
        <p:nvSpPr>
          <p:cNvPr id="3" name="Content Placeholder 2">
            <a:extLst>
              <a:ext uri="{FF2B5EF4-FFF2-40B4-BE49-F238E27FC236}">
                <a16:creationId xmlns:a16="http://schemas.microsoft.com/office/drawing/2014/main" id="{C9AC5E9A-CDA6-20BB-82C5-978687CF41C2}"/>
              </a:ext>
            </a:extLst>
          </p:cNvPr>
          <p:cNvSpPr>
            <a:spLocks noGrp="1"/>
          </p:cNvSpPr>
          <p:nvPr>
            <p:ph idx="1"/>
          </p:nvPr>
        </p:nvSpPr>
        <p:spPr>
          <a:xfrm>
            <a:off x="523783" y="1935331"/>
            <a:ext cx="10830017" cy="4241631"/>
          </a:xfrm>
        </p:spPr>
        <p:txBody>
          <a:bodyPr/>
          <a:lstStyle/>
          <a:p>
            <a:r>
              <a:rPr lang="en-GB" sz="2400" dirty="0"/>
              <a:t> </a:t>
            </a:r>
            <a:r>
              <a:rPr lang="en-GB" dirty="0"/>
              <a:t>We are providing a modified CR to the SA6 #60 meeting. This is a modification to the S6-240396 submitted to the last S6 #59.</a:t>
            </a:r>
          </a:p>
          <a:p>
            <a:r>
              <a:rPr lang="en-GB" dirty="0"/>
              <a:t> The modifications are only the addition of ‘group ID/ group ID list’ to the following information flows (of section 10.9.2, TS 23.280):</a:t>
            </a:r>
          </a:p>
          <a:p>
            <a:pPr lvl="1"/>
            <a:r>
              <a:rPr lang="en-GB"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rPr>
              <a:t>Location information request</a:t>
            </a:r>
            <a:endParaRPr lang="en-GB" dirty="0">
              <a:solidFill>
                <a:srgbClr val="0070C0"/>
              </a:solidFill>
            </a:endParaRPr>
          </a:p>
          <a:p>
            <a:pPr lvl="1"/>
            <a:r>
              <a:rPr lang="en-GB"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rPr>
              <a:t>Location information subscription request</a:t>
            </a:r>
            <a:endParaRPr lang="en-GB" dirty="0">
              <a:solidFill>
                <a:srgbClr val="0070C0"/>
              </a:solidFill>
            </a:endParaRPr>
          </a:p>
          <a:p>
            <a:pPr lvl="1"/>
            <a:r>
              <a:rPr lang="en-GB"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rPr>
              <a:t>Location information cancel subscription request</a:t>
            </a:r>
            <a:endParaRPr lang="en-GB" dirty="0">
              <a:solidFill>
                <a:srgbClr val="0070C0"/>
              </a:solidFill>
            </a:endParaRPr>
          </a:p>
        </p:txBody>
      </p:sp>
    </p:spTree>
    <p:extLst>
      <p:ext uri="{BB962C8B-B14F-4D97-AF65-F5344CB8AC3E}">
        <p14:creationId xmlns:p14="http://schemas.microsoft.com/office/powerpoint/2010/main" val="2572269814"/>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70ABE5B-5669-6312-E458-26F28C264AF8}"/>
              </a:ext>
            </a:extLst>
          </p:cNvPr>
          <p:cNvSpPr>
            <a:spLocks noGrp="1"/>
          </p:cNvSpPr>
          <p:nvPr>
            <p:ph idx="1"/>
          </p:nvPr>
        </p:nvSpPr>
        <p:spPr>
          <a:xfrm>
            <a:off x="518980" y="1825625"/>
            <a:ext cx="10764537" cy="4351338"/>
          </a:xfrm>
        </p:spPr>
        <p:txBody>
          <a:bodyPr/>
          <a:lstStyle/>
          <a:p>
            <a:r>
              <a:rPr lang="en-GB" sz="2400" dirty="0"/>
              <a:t> The full set of dynamic data associated with a group is held at the primary MC service server. This data includes ‘Affiliation status’, as in section 10.1.5.5.1.</a:t>
            </a:r>
          </a:p>
          <a:p>
            <a:r>
              <a:rPr lang="en-GB" sz="2400" dirty="0"/>
              <a:t> The GMS of the primary MC (GMC 1) can also request to receive some of this affiliation data from the MC service server, as </a:t>
            </a:r>
            <a:br>
              <a:rPr lang="en-GB" sz="2400" dirty="0"/>
            </a:br>
            <a:r>
              <a:rPr lang="en-GB" sz="2400" dirty="0"/>
              <a:t>mentioned in section 10.1.5.5.2.</a:t>
            </a:r>
          </a:p>
          <a:p>
            <a:r>
              <a:rPr lang="en-GB" sz="2400" dirty="0"/>
              <a:t> Dynamic data also includes regroup status, which</a:t>
            </a:r>
            <a:br>
              <a:rPr lang="en-GB" sz="2400" dirty="0"/>
            </a:br>
            <a:r>
              <a:rPr lang="en-GB" sz="2400" dirty="0"/>
              <a:t>implies this data is available for temporary groups.</a:t>
            </a:r>
          </a:p>
          <a:p>
            <a:r>
              <a:rPr lang="en-GB" sz="2400" dirty="0"/>
              <a:t> So, the authorized client can subscribe to </a:t>
            </a:r>
            <a:br>
              <a:rPr lang="en-GB" sz="2400" dirty="0"/>
            </a:br>
            <a:r>
              <a:rPr lang="en-GB" sz="2400" dirty="0"/>
              <a:t>receive notifications of this dynamic data  of this</a:t>
            </a:r>
            <a:br>
              <a:rPr lang="en-GB" sz="2400" dirty="0"/>
            </a:br>
            <a:r>
              <a:rPr lang="en-GB" sz="2400" dirty="0"/>
              <a:t>combined group from the MC service server.</a:t>
            </a:r>
          </a:p>
          <a:p>
            <a:pPr lvl="1"/>
            <a:r>
              <a:rPr lang="en-GB" sz="2000" dirty="0">
                <a:solidFill>
                  <a:srgbClr val="0070C0"/>
                </a:solidFill>
              </a:rPr>
              <a:t>Procedures are shown in the next slide.</a:t>
            </a:r>
          </a:p>
        </p:txBody>
      </p:sp>
      <p:sp>
        <p:nvSpPr>
          <p:cNvPr id="3" name="Title 2">
            <a:extLst>
              <a:ext uri="{FF2B5EF4-FFF2-40B4-BE49-F238E27FC236}">
                <a16:creationId xmlns:a16="http://schemas.microsoft.com/office/drawing/2014/main" id="{33750209-2F7A-C2D6-3AC1-B700A0D301F9}"/>
              </a:ext>
            </a:extLst>
          </p:cNvPr>
          <p:cNvSpPr>
            <a:spLocks noGrp="1"/>
          </p:cNvSpPr>
          <p:nvPr>
            <p:ph type="title"/>
          </p:nvPr>
        </p:nvSpPr>
        <p:spPr>
          <a:xfrm>
            <a:off x="334433" y="676842"/>
            <a:ext cx="11857567" cy="777462"/>
          </a:xfrm>
        </p:spPr>
        <p:txBody>
          <a:bodyPr/>
          <a:lstStyle/>
          <a:p>
            <a:r>
              <a:rPr lang="en-GB" sz="4000" b="1" dirty="0"/>
              <a:t>Annex - Affiliation in ‘dynamic information’</a:t>
            </a:r>
          </a:p>
        </p:txBody>
      </p:sp>
      <p:sp>
        <p:nvSpPr>
          <p:cNvPr id="4" name="Slide Number Placeholder 3">
            <a:extLst>
              <a:ext uri="{FF2B5EF4-FFF2-40B4-BE49-F238E27FC236}">
                <a16:creationId xmlns:a16="http://schemas.microsoft.com/office/drawing/2014/main" id="{6BA9390C-4AB5-2367-0411-8BD7C515ACE8}"/>
              </a:ext>
            </a:extLst>
          </p:cNvPr>
          <p:cNvSpPr>
            <a:spLocks noGrp="1"/>
          </p:cNvSpPr>
          <p:nvPr>
            <p:ph type="sldNum" sz="quarter" idx="10"/>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marL="0" algn="r" defTabSz="914400" rtl="0" eaLnBrk="1" latinLnBrk="0" hangingPunct="1">
              <a:defRPr sz="1000" kern="1200">
                <a:solidFill>
                  <a:srgbClr val="7F7F7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F817040-328E-48E3-A795-9F78F718E74E}" type="slidenum">
              <a:rPr lang="en-GB" altLang="en-US" smtClean="0"/>
              <a:pPr>
                <a:defRPr/>
              </a:pPr>
              <a:t>8</a:t>
            </a:fld>
            <a:endParaRPr lang="en-GB" altLang="en-US"/>
          </a:p>
        </p:txBody>
      </p:sp>
      <p:graphicFrame>
        <p:nvGraphicFramePr>
          <p:cNvPr id="6" name="Table 5">
            <a:extLst>
              <a:ext uri="{FF2B5EF4-FFF2-40B4-BE49-F238E27FC236}">
                <a16:creationId xmlns:a16="http://schemas.microsoft.com/office/drawing/2014/main" id="{A0C7F592-385F-EFE9-2541-AAD50E4B8764}"/>
              </a:ext>
            </a:extLst>
          </p:cNvPr>
          <p:cNvGraphicFramePr>
            <a:graphicFrameLocks noGrp="1"/>
          </p:cNvGraphicFramePr>
          <p:nvPr>
            <p:extLst>
              <p:ext uri="{D42A27DB-BD31-4B8C-83A1-F6EECF244321}">
                <p14:modId xmlns:p14="http://schemas.microsoft.com/office/powerpoint/2010/main" val="2794120546"/>
              </p:ext>
            </p:extLst>
          </p:nvPr>
        </p:nvGraphicFramePr>
        <p:xfrm>
          <a:off x="7693813" y="3420983"/>
          <a:ext cx="3810530" cy="2873041"/>
        </p:xfrm>
        <a:graphic>
          <a:graphicData uri="http://schemas.openxmlformats.org/drawingml/2006/table">
            <a:tbl>
              <a:tblPr firstRow="1" firstCol="1" bandRow="1"/>
              <a:tblGrid>
                <a:gridCol w="3810530">
                  <a:extLst>
                    <a:ext uri="{9D8B030D-6E8A-4147-A177-3AD203B41FA5}">
                      <a16:colId xmlns:a16="http://schemas.microsoft.com/office/drawing/2014/main" val="1491498642"/>
                    </a:ext>
                  </a:extLst>
                </a:gridCol>
              </a:tblGrid>
              <a:tr h="387154">
                <a:tc>
                  <a:txBody>
                    <a:bodyPr/>
                    <a:lstStyle/>
                    <a:p>
                      <a:pPr algn="ctr"/>
                      <a:r>
                        <a:rPr lang="en-GB" sz="900" b="1" dirty="0">
                          <a:effectLst/>
                          <a:latin typeface="Arial" panose="020B0604020202020204" pitchFamily="34" charset="0"/>
                          <a:ea typeface="Times New Roman" panose="02020603050405020304" pitchFamily="18" charset="0"/>
                          <a:cs typeface="Times New Roman" panose="02020603050405020304" pitchFamily="18" charset="0"/>
                        </a:rPr>
                        <a:t>Parameter description</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93414659"/>
                  </a:ext>
                </a:extLst>
              </a:tr>
              <a:tr h="465447">
                <a:tc>
                  <a:txBody>
                    <a:bodyPr/>
                    <a:lstStyle/>
                    <a:p>
                      <a:r>
                        <a:rPr lang="en-GB" sz="900" dirty="0">
                          <a:effectLst/>
                          <a:latin typeface="Arial" panose="020B0604020202020204" pitchFamily="34" charset="0"/>
                          <a:ea typeface="Times New Roman" panose="02020603050405020304" pitchFamily="18" charset="0"/>
                          <a:cs typeface="Times New Roman" panose="02020603050405020304" pitchFamily="18" charset="0"/>
                        </a:rPr>
                        <a:t>Status i.e. indication of potential emergency or in-peril status of the group, together with the identification of the user who has performed the last modification of this status.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43990327"/>
                  </a:ext>
                </a:extLst>
              </a:tr>
              <a:tr h="465447">
                <a:tc>
                  <a:txBody>
                    <a:bodyPr/>
                    <a:lstStyle/>
                    <a:p>
                      <a:r>
                        <a:rPr lang="nl-NL" sz="900" dirty="0">
                          <a:effectLst/>
                          <a:latin typeface="Arial" panose="020B0604020202020204" pitchFamily="34" charset="0"/>
                          <a:ea typeface="Times New Roman" panose="02020603050405020304" pitchFamily="18" charset="0"/>
                          <a:cs typeface="Times New Roman" panose="02020603050405020304" pitchFamily="18" charset="0"/>
                        </a:rPr>
                        <a:t>Affiliation status of each MC service ID of the group corresponding to the MC service and the Contact URI(s) from which the user affiliated.</a:t>
                      </a:r>
                      <a:endParaRPr lang="en-GB"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73300842"/>
                  </a:ext>
                </a:extLst>
              </a:tr>
              <a:tr h="310298">
                <a:tc>
                  <a:txBody>
                    <a:bodyPr/>
                    <a:lstStyle/>
                    <a:p>
                      <a:r>
                        <a:rPr lang="en-GB" sz="900">
                          <a:effectLst/>
                          <a:latin typeface="Arial" panose="020B0604020202020204" pitchFamily="34" charset="0"/>
                          <a:ea typeface="Times New Roman" panose="02020603050405020304" pitchFamily="18" charset="0"/>
                          <a:cs typeface="Times New Roman" panose="02020603050405020304" pitchFamily="18" charset="0"/>
                        </a:rPr>
                        <a:t>Contact URIs used for designation of the group e.g. aliases of group broadcast, group regroup group URIs.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69755046"/>
                  </a:ext>
                </a:extLst>
              </a:tr>
              <a:tr h="310298">
                <a:tc>
                  <a:txBody>
                    <a:bodyPr/>
                    <a:lstStyle/>
                    <a:p>
                      <a:r>
                        <a:rPr lang="en-GB" sz="900" dirty="0">
                          <a:effectLst/>
                          <a:latin typeface="Arial" panose="020B0604020202020204" pitchFamily="34" charset="0"/>
                          <a:ea typeface="Times New Roman" panose="02020603050405020304" pitchFamily="18" charset="0"/>
                          <a:cs typeface="Times New Roman" panose="02020603050405020304" pitchFamily="18" charset="0"/>
                        </a:rPr>
                        <a:t>Media description for group media, including transport and multiplexing information.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94752344"/>
                  </a:ext>
                </a:extLst>
              </a:tr>
              <a:tr h="224016">
                <a:tc>
                  <a:txBody>
                    <a:bodyPr/>
                    <a:lstStyle/>
                    <a:p>
                      <a:r>
                        <a:rPr lang="nl-NL" sz="900" dirty="0">
                          <a:effectLst/>
                          <a:latin typeface="Arial" panose="020B0604020202020204" pitchFamily="34" charset="0"/>
                          <a:ea typeface="Times New Roman" panose="02020603050405020304" pitchFamily="18" charset="0"/>
                          <a:cs typeface="Times New Roman" panose="02020603050405020304" pitchFamily="18" charset="0"/>
                        </a:rPr>
                        <a:t>Group call ongoing.</a:t>
                      </a:r>
                      <a:endParaRPr lang="en-GB"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42737313"/>
                  </a:ext>
                </a:extLst>
              </a:tr>
              <a:tr h="465447">
                <a:tc>
                  <a:txBody>
                    <a:bodyPr/>
                    <a:lstStyle/>
                    <a:p>
                      <a:r>
                        <a:rPr lang="nl-NL" sz="900">
                          <a:effectLst/>
                          <a:latin typeface="Arial" panose="020B0604020202020204" pitchFamily="34" charset="0"/>
                          <a:ea typeface="Times New Roman" panose="02020603050405020304" pitchFamily="18" charset="0"/>
                          <a:cs typeface="Times New Roman" panose="02020603050405020304" pitchFamily="18" charset="0"/>
                        </a:rPr>
                        <a:t>Regroup status of group where regrouping using a preconfigured group is used, e.g. whether group is regrouped, MC service group identity of regroup group.</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13269104"/>
                  </a:ext>
                </a:extLst>
              </a:tr>
              <a:tr h="244934">
                <a:tc>
                  <a:txBody>
                    <a:bodyPr/>
                    <a:lstStyle/>
                    <a:p>
                      <a:r>
                        <a:rPr lang="nl-NL" sz="900" dirty="0">
                          <a:effectLst/>
                          <a:latin typeface="Arial" panose="020B0604020202020204" pitchFamily="34" charset="0"/>
                          <a:ea typeface="Times New Roman" panose="02020603050405020304" pitchFamily="18" charset="0"/>
                          <a:cs typeface="Times New Roman" panose="02020603050405020304" pitchFamily="18" charset="0"/>
                        </a:rPr>
                        <a:t>Functional alias binding information for each user within the group.</a:t>
                      </a:r>
                      <a:endParaRPr lang="en-GB"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2109166"/>
                  </a:ext>
                </a:extLst>
              </a:tr>
            </a:tbl>
          </a:graphicData>
        </a:graphic>
      </p:graphicFrame>
      <p:sp>
        <p:nvSpPr>
          <p:cNvPr id="8" name="TextBox 7">
            <a:extLst>
              <a:ext uri="{FF2B5EF4-FFF2-40B4-BE49-F238E27FC236}">
                <a16:creationId xmlns:a16="http://schemas.microsoft.com/office/drawing/2014/main" id="{5465423B-FEB7-32DD-6C44-74EBB65BFCA0}"/>
              </a:ext>
            </a:extLst>
          </p:cNvPr>
          <p:cNvSpPr txBox="1"/>
          <p:nvPr/>
        </p:nvSpPr>
        <p:spPr>
          <a:xfrm>
            <a:off x="7375123" y="3100619"/>
            <a:ext cx="4447909" cy="253916"/>
          </a:xfrm>
          <a:prstGeom prst="rect">
            <a:avLst/>
          </a:prstGeom>
          <a:noFill/>
        </p:spPr>
        <p:txBody>
          <a:bodyPr wrap="square">
            <a:spAutoFit/>
          </a:bodyPr>
          <a:lstStyle/>
          <a:p>
            <a:pPr algn="ctr">
              <a:spcBef>
                <a:spcPts val="300"/>
              </a:spcBef>
              <a:spcAft>
                <a:spcPts val="900"/>
              </a:spcAft>
            </a:pPr>
            <a:r>
              <a:rPr lang="en-GB" sz="1050" b="1" dirty="0">
                <a:effectLst/>
                <a:latin typeface="Arial" panose="020B0604020202020204" pitchFamily="34" charset="0"/>
                <a:ea typeface="Times New Roman" panose="02020603050405020304" pitchFamily="18" charset="0"/>
                <a:cs typeface="Times New Roman" panose="02020603050405020304" pitchFamily="18" charset="0"/>
              </a:rPr>
              <a:t>Table 10.1.5.5.1-1: Dynamic data associated with a group</a:t>
            </a:r>
          </a:p>
        </p:txBody>
      </p:sp>
    </p:spTree>
    <p:extLst>
      <p:ext uri="{BB962C8B-B14F-4D97-AF65-F5344CB8AC3E}">
        <p14:creationId xmlns:p14="http://schemas.microsoft.com/office/powerpoint/2010/main" val="1361829079"/>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DC4703-6E9A-0548-4DC9-03A6F4AE75D7}"/>
              </a:ext>
            </a:extLst>
          </p:cNvPr>
          <p:cNvSpPr>
            <a:spLocks noGrp="1"/>
          </p:cNvSpPr>
          <p:nvPr>
            <p:ph type="title"/>
          </p:nvPr>
        </p:nvSpPr>
        <p:spPr>
          <a:xfrm>
            <a:off x="441535" y="542689"/>
            <a:ext cx="11857567" cy="1053570"/>
          </a:xfrm>
        </p:spPr>
        <p:txBody>
          <a:bodyPr/>
          <a:lstStyle/>
          <a:p>
            <a:r>
              <a:rPr lang="en-GB" sz="4000" b="1" dirty="0"/>
              <a:t>Annex - Subscribe to Affiliation information</a:t>
            </a:r>
          </a:p>
        </p:txBody>
      </p:sp>
      <p:sp>
        <p:nvSpPr>
          <p:cNvPr id="4" name="Slide Number Placeholder 3">
            <a:extLst>
              <a:ext uri="{FF2B5EF4-FFF2-40B4-BE49-F238E27FC236}">
                <a16:creationId xmlns:a16="http://schemas.microsoft.com/office/drawing/2014/main" id="{BC8A907A-B54F-6248-A78C-97F7B7C5B6CA}"/>
              </a:ext>
            </a:extLst>
          </p:cNvPr>
          <p:cNvSpPr>
            <a:spLocks noGrp="1"/>
          </p:cNvSpPr>
          <p:nvPr>
            <p:ph type="sldNum" sz="quarter" idx="10"/>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marL="0" algn="r" defTabSz="914400" rtl="0" eaLnBrk="1" latinLnBrk="0" hangingPunct="1">
              <a:defRPr sz="1000" kern="1200">
                <a:solidFill>
                  <a:srgbClr val="7F7F7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F817040-328E-48E3-A795-9F78F718E74E}" type="slidenum">
              <a:rPr lang="en-GB" altLang="en-US" smtClean="0"/>
              <a:pPr>
                <a:defRPr/>
              </a:pPr>
              <a:t>9</a:t>
            </a:fld>
            <a:endParaRPr lang="en-GB" altLang="en-US"/>
          </a:p>
        </p:txBody>
      </p:sp>
      <p:sp>
        <p:nvSpPr>
          <p:cNvPr id="8" name="Rectangle 2">
            <a:extLst>
              <a:ext uri="{FF2B5EF4-FFF2-40B4-BE49-F238E27FC236}">
                <a16:creationId xmlns:a16="http://schemas.microsoft.com/office/drawing/2014/main" id="{57BB5ED5-EC26-7E14-F9EC-A0D8AFE70C1A}"/>
              </a:ext>
            </a:extLst>
          </p:cNvPr>
          <p:cNvSpPr>
            <a:spLocks noChangeArrowheads="1"/>
          </p:cNvSpPr>
          <p:nvPr/>
        </p:nvSpPr>
        <p:spPr bwMode="auto">
          <a:xfrm>
            <a:off x="4803503" y="2223473"/>
            <a:ext cx="6966905" cy="13926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60078" tIns="76176" rIns="91440" bIns="114264"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Times New Roman" panose="02020603050405020304" pitchFamily="18" charset="0"/>
              </a:rPr>
              <a:t>1</a:t>
            </a:r>
            <a:r>
              <a:rPr kumimoji="0" lang="en-GB" altLang="en-US" sz="1000" b="0" i="0" u="none" strike="noStrike" cap="none" normalizeH="0" baseline="0" dirty="0" bmk="">
                <a:ln>
                  <a:noFill/>
                </a:ln>
                <a:solidFill>
                  <a:schemeClr val="tx1"/>
                </a:solidFill>
                <a:effectLst/>
                <a:latin typeface="Arial" panose="020B0604020202020204" pitchFamily="34" charset="0"/>
                <a:cs typeface="Times New Roman" panose="02020603050405020304" pitchFamily="18" charset="0"/>
              </a:rPr>
              <a:t>0.1.5.6.1.1	</a:t>
            </a:r>
            <a:r>
              <a:rPr kumimoji="0" lang="en-GB" altLang="zh-CN" sz="1000" b="0" i="0" u="none" strike="noStrike" cap="none" normalizeH="0" baseline="0" dirty="0" bmk="_Toc155898111">
                <a:ln>
                  <a:noFill/>
                </a:ln>
                <a:solidFill>
                  <a:schemeClr val="tx1"/>
                </a:solidFill>
                <a:effectLst/>
                <a:latin typeface="Arial" panose="020B0604020202020204" pitchFamily="34" charset="0"/>
                <a:cs typeface="Times New Roman" panose="02020603050405020304" pitchFamily="18" charset="0"/>
              </a:rPr>
              <a:t>Subscribe group dynamic data request</a:t>
            </a:r>
            <a:endParaRPr kumimoji="0" lang="en-GB" altLang="zh-CN" sz="1000" b="0" i="0" u="none" strike="noStrike" cap="none" normalizeH="0" baseline="0" dirty="0">
              <a:ln>
                <a:noFill/>
              </a:ln>
              <a:solidFill>
                <a:schemeClr val="tx1"/>
              </a:solidFill>
              <a:effectLst/>
              <a:latin typeface="Arial" panose="020B0604020202020204" pitchFamily="34"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0" i="0" u="none" strike="noStrike" cap="none" normalizeH="0" baseline="0" dirty="0">
                <a:ln>
                  <a:noFill/>
                </a:ln>
                <a:solidFill>
                  <a:schemeClr val="tx1"/>
                </a:solidFill>
                <a:effectLst/>
                <a:ea typeface="Times New Roman" panose="02020603050405020304" pitchFamily="18" charset="0"/>
              </a:rPr>
              <a:t>Table 10.1.5.6.1.1</a:t>
            </a:r>
            <a:r>
              <a:rPr kumimoji="0" lang="en-GB" altLang="zh-CN" sz="10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-1 describes the information flow subscribe group dynamic data request from the MC service client to the MC service server and from the group management server to the MC service server.</a:t>
            </a:r>
            <a:endParaRPr kumimoji="0" lang="en-GB" altLang="zh-CN" sz="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zh-CN"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Table 10.1.5.6.1-1: Subscribe group dynamic data request </a:t>
            </a:r>
            <a:endParaRPr kumimoji="0" lang="en-GB" altLang="zh-CN" sz="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ndParaRPr>
          </a:p>
        </p:txBody>
      </p:sp>
      <p:sp>
        <p:nvSpPr>
          <p:cNvPr id="10" name="Content Placeholder 9">
            <a:extLst>
              <a:ext uri="{FF2B5EF4-FFF2-40B4-BE49-F238E27FC236}">
                <a16:creationId xmlns:a16="http://schemas.microsoft.com/office/drawing/2014/main" id="{165103A3-0C17-B4A6-226F-161E5D5AC363}"/>
              </a:ext>
            </a:extLst>
          </p:cNvPr>
          <p:cNvSpPr>
            <a:spLocks noGrp="1"/>
          </p:cNvSpPr>
          <p:nvPr>
            <p:ph idx="1"/>
          </p:nvPr>
        </p:nvSpPr>
        <p:spPr>
          <a:xfrm>
            <a:off x="322833" y="1947036"/>
            <a:ext cx="11073934" cy="4525963"/>
          </a:xfrm>
        </p:spPr>
        <p:txBody>
          <a:bodyPr/>
          <a:lstStyle/>
          <a:p>
            <a:r>
              <a:rPr lang="en-GB" sz="2400" dirty="0"/>
              <a:t> The MC service client (supervisor) can subscribe to receive the dynamic data from the MC service server.</a:t>
            </a:r>
          </a:p>
          <a:p>
            <a:pPr lvl="1"/>
            <a:r>
              <a:rPr lang="en-GB" sz="2000" dirty="0">
                <a:solidFill>
                  <a:srgbClr val="0070C0"/>
                </a:solidFill>
              </a:rPr>
              <a:t>The data type can be specified to </a:t>
            </a:r>
            <a:br>
              <a:rPr lang="en-GB" sz="2000" dirty="0">
                <a:solidFill>
                  <a:srgbClr val="0070C0"/>
                </a:solidFill>
              </a:rPr>
            </a:br>
            <a:r>
              <a:rPr lang="en-GB" sz="2000" dirty="0">
                <a:solidFill>
                  <a:srgbClr val="0070C0"/>
                </a:solidFill>
              </a:rPr>
              <a:t>contain only affiliation status, if needed.</a:t>
            </a:r>
          </a:p>
          <a:p>
            <a:r>
              <a:rPr lang="en-GB" sz="2400" dirty="0"/>
              <a:t> This requires only a few IP packets to</a:t>
            </a:r>
            <a:br>
              <a:rPr lang="en-GB" sz="2400" dirty="0"/>
            </a:br>
            <a:r>
              <a:rPr lang="en-GB" sz="2400" dirty="0"/>
              <a:t>be transmitted from the supervisor </a:t>
            </a:r>
            <a:br>
              <a:rPr lang="en-GB" sz="2400" dirty="0"/>
            </a:br>
            <a:r>
              <a:rPr lang="en-GB" sz="2400" dirty="0"/>
              <a:t>device.</a:t>
            </a:r>
          </a:p>
          <a:p>
            <a:pPr lvl="1"/>
            <a:r>
              <a:rPr lang="en-GB" sz="2000" dirty="0">
                <a:solidFill>
                  <a:srgbClr val="0070C0"/>
                </a:solidFill>
              </a:rPr>
              <a:t>For larger groups, the affiliated list can span</a:t>
            </a:r>
            <a:br>
              <a:rPr lang="en-GB" sz="2000" dirty="0">
                <a:solidFill>
                  <a:srgbClr val="0070C0"/>
                </a:solidFill>
              </a:rPr>
            </a:br>
            <a:r>
              <a:rPr lang="en-GB" sz="2000" dirty="0">
                <a:solidFill>
                  <a:srgbClr val="0070C0"/>
                </a:solidFill>
              </a:rPr>
              <a:t> many IP packets, but these packets are now</a:t>
            </a:r>
            <a:br>
              <a:rPr lang="en-GB" sz="2000" dirty="0">
                <a:solidFill>
                  <a:srgbClr val="0070C0"/>
                </a:solidFill>
              </a:rPr>
            </a:br>
            <a:r>
              <a:rPr lang="en-GB" sz="2000" dirty="0">
                <a:solidFill>
                  <a:srgbClr val="0070C0"/>
                </a:solidFill>
              </a:rPr>
              <a:t>received by the supervisor device.</a:t>
            </a:r>
          </a:p>
          <a:p>
            <a:r>
              <a:rPr lang="en-GB" sz="2400" dirty="0"/>
              <a:t> The procedure for this subscription is </a:t>
            </a:r>
            <a:br>
              <a:rPr lang="en-GB" sz="2400" dirty="0"/>
            </a:br>
            <a:r>
              <a:rPr lang="en-GB" sz="2400" dirty="0"/>
              <a:t>shown opposite. </a:t>
            </a:r>
          </a:p>
          <a:p>
            <a:pPr lvl="1"/>
            <a:endParaRPr lang="en-GB" sz="2000" dirty="0">
              <a:solidFill>
                <a:srgbClr val="0070C0"/>
              </a:solidFill>
            </a:endParaRPr>
          </a:p>
          <a:p>
            <a:pPr marL="457200" lvl="1" indent="0">
              <a:buNone/>
            </a:pPr>
            <a:endParaRPr lang="en-GB" sz="2000" dirty="0">
              <a:solidFill>
                <a:srgbClr val="0070C0"/>
              </a:solidFill>
            </a:endParaRPr>
          </a:p>
        </p:txBody>
      </p:sp>
      <p:sp>
        <p:nvSpPr>
          <p:cNvPr id="11" name="Rectangle 4">
            <a:extLst>
              <a:ext uri="{FF2B5EF4-FFF2-40B4-BE49-F238E27FC236}">
                <a16:creationId xmlns:a16="http://schemas.microsoft.com/office/drawing/2014/main" id="{6FFA3EBF-1CC5-5931-38B1-0A4BCC6C91B8}"/>
              </a:ext>
            </a:extLst>
          </p:cNvPr>
          <p:cNvSpPr>
            <a:spLocks noChangeArrowheads="1"/>
          </p:cNvSpPr>
          <p:nvPr/>
        </p:nvSpPr>
        <p:spPr bwMode="auto">
          <a:xfrm>
            <a:off x="6918568" y="4537056"/>
            <a:ext cx="12573733"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GB"/>
          </a:p>
        </p:txBody>
      </p:sp>
      <p:graphicFrame>
        <p:nvGraphicFramePr>
          <p:cNvPr id="12" name="Object 11">
            <a:extLst>
              <a:ext uri="{FF2B5EF4-FFF2-40B4-BE49-F238E27FC236}">
                <a16:creationId xmlns:a16="http://schemas.microsoft.com/office/drawing/2014/main" id="{1F205A90-F724-82B8-531A-3FA5E30BFF9D}"/>
              </a:ext>
            </a:extLst>
          </p:cNvPr>
          <p:cNvGraphicFramePr>
            <a:graphicFrameLocks noChangeAspect="1"/>
          </p:cNvGraphicFramePr>
          <p:nvPr/>
        </p:nvGraphicFramePr>
        <p:xfrm>
          <a:off x="6995480" y="4595683"/>
          <a:ext cx="4094873" cy="1401519"/>
        </p:xfrm>
        <a:graphic>
          <a:graphicData uri="http://schemas.openxmlformats.org/presentationml/2006/ole">
            <mc:AlternateContent xmlns:mc="http://schemas.openxmlformats.org/markup-compatibility/2006">
              <mc:Choice xmlns:v="urn:schemas-microsoft-com:vml" Requires="v">
                <p:oleObj r:id="rId2" imgW="3237671" imgH="1062998" progId="Visio.Drawing.11">
                  <p:embed/>
                </p:oleObj>
              </mc:Choice>
              <mc:Fallback>
                <p:oleObj r:id="rId2" imgW="3237671" imgH="1062998" progId="Visio.Drawing.11">
                  <p:embed/>
                  <p:pic>
                    <p:nvPicPr>
                      <p:cNvPr id="12" name="Object 11">
                        <a:extLst>
                          <a:ext uri="{FF2B5EF4-FFF2-40B4-BE49-F238E27FC236}">
                            <a16:creationId xmlns:a16="http://schemas.microsoft.com/office/drawing/2014/main" id="{1F205A90-F724-82B8-531A-3FA5E30BFF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95480" y="4595683"/>
                        <a:ext cx="4094873" cy="1401519"/>
                      </a:xfrm>
                      <a:prstGeom prst="rect">
                        <a:avLst/>
                      </a:prstGeom>
                      <a:noFill/>
                    </p:spPr>
                  </p:pic>
                </p:oleObj>
              </mc:Fallback>
            </mc:AlternateContent>
          </a:graphicData>
        </a:graphic>
      </p:graphicFrame>
      <p:graphicFrame>
        <p:nvGraphicFramePr>
          <p:cNvPr id="13" name="Table 12">
            <a:extLst>
              <a:ext uri="{FF2B5EF4-FFF2-40B4-BE49-F238E27FC236}">
                <a16:creationId xmlns:a16="http://schemas.microsoft.com/office/drawing/2014/main" id="{1F60DDE0-D777-CA56-4E9D-4071F10B847D}"/>
              </a:ext>
            </a:extLst>
          </p:cNvPr>
          <p:cNvGraphicFramePr>
            <a:graphicFrameLocks noGrp="1"/>
          </p:cNvGraphicFramePr>
          <p:nvPr>
            <p:extLst>
              <p:ext uri="{D42A27DB-BD31-4B8C-83A1-F6EECF244321}">
                <p14:modId xmlns:p14="http://schemas.microsoft.com/office/powerpoint/2010/main" val="3919864711"/>
              </p:ext>
            </p:extLst>
          </p:nvPr>
        </p:nvGraphicFramePr>
        <p:xfrm>
          <a:off x="6078433" y="3270961"/>
          <a:ext cx="5318334" cy="1097280"/>
        </p:xfrm>
        <a:graphic>
          <a:graphicData uri="http://schemas.openxmlformats.org/drawingml/2006/table">
            <a:tbl>
              <a:tblPr/>
              <a:tblGrid>
                <a:gridCol w="1772778">
                  <a:extLst>
                    <a:ext uri="{9D8B030D-6E8A-4147-A177-3AD203B41FA5}">
                      <a16:colId xmlns:a16="http://schemas.microsoft.com/office/drawing/2014/main" val="869424081"/>
                    </a:ext>
                  </a:extLst>
                </a:gridCol>
                <a:gridCol w="886389">
                  <a:extLst>
                    <a:ext uri="{9D8B030D-6E8A-4147-A177-3AD203B41FA5}">
                      <a16:colId xmlns:a16="http://schemas.microsoft.com/office/drawing/2014/main" val="541345273"/>
                    </a:ext>
                  </a:extLst>
                </a:gridCol>
                <a:gridCol w="2659167">
                  <a:extLst>
                    <a:ext uri="{9D8B030D-6E8A-4147-A177-3AD203B41FA5}">
                      <a16:colId xmlns:a16="http://schemas.microsoft.com/office/drawing/2014/main" val="327395210"/>
                    </a:ext>
                  </a:extLst>
                </a:gridCol>
              </a:tblGrid>
              <a:tr h="0">
                <a:tc>
                  <a:txBody>
                    <a:bodyPr/>
                    <a:lstStyle/>
                    <a:p>
                      <a:pPr algn="ctr"/>
                      <a:r>
                        <a:rPr lang="en-GB" sz="900" b="1">
                          <a:effectLst/>
                          <a:latin typeface="Arial" panose="020B0604020202020204" pitchFamily="34" charset="0"/>
                          <a:ea typeface="Times New Roman" panose="02020603050405020304" pitchFamily="18" charset="0"/>
                          <a:cs typeface="Times New Roman" panose="02020603050405020304" pitchFamily="18" charset="0"/>
                        </a:rPr>
                        <a:t>Information element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GB" sz="900" b="1">
                          <a:effectLst/>
                          <a:latin typeface="Arial" panose="020B0604020202020204" pitchFamily="34" charset="0"/>
                          <a:ea typeface="Times New Roman" panose="02020603050405020304" pitchFamily="18" charset="0"/>
                          <a:cs typeface="Times New Roman" panose="02020603050405020304" pitchFamily="18" charset="0"/>
                        </a:rPr>
                        <a:t>Status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GB" sz="900" b="1">
                          <a:effectLst/>
                          <a:latin typeface="Arial" panose="020B0604020202020204" pitchFamily="34" charset="0"/>
                          <a:ea typeface="Times New Roman" panose="02020603050405020304" pitchFamily="18" charset="0"/>
                          <a:cs typeface="Times New Roman" panose="02020603050405020304" pitchFamily="18" charset="0"/>
                        </a:rPr>
                        <a:t>Description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09503945"/>
                  </a:ext>
                </a:extLst>
              </a:tr>
              <a:tr h="0">
                <a:tc>
                  <a:txBody>
                    <a:bodyPr/>
                    <a:lstStyle/>
                    <a:p>
                      <a:r>
                        <a:rPr lang="en-GB" sz="900">
                          <a:effectLst/>
                          <a:latin typeface="Arial" panose="020B0604020202020204" pitchFamily="34" charset="0"/>
                          <a:ea typeface="Times New Roman" panose="02020603050405020304" pitchFamily="18" charset="0"/>
                          <a:cs typeface="Times New Roman" panose="02020603050405020304" pitchFamily="18" charset="0"/>
                        </a:rPr>
                        <a:t>MC service group ID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900">
                          <a:effectLst/>
                          <a:latin typeface="Arial" panose="020B0604020202020204" pitchFamily="34" charset="0"/>
                          <a:ea typeface="Times New Roman" panose="02020603050405020304" pitchFamily="18" charset="0"/>
                          <a:cs typeface="Times New Roman" panose="02020603050405020304" pitchFamily="18" charset="0"/>
                        </a:rPr>
                        <a:t>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900">
                          <a:effectLst/>
                          <a:latin typeface="Arial" panose="020B0604020202020204" pitchFamily="34" charset="0"/>
                          <a:ea typeface="Times New Roman" panose="02020603050405020304" pitchFamily="18" charset="0"/>
                          <a:cs typeface="Times New Roman" panose="02020603050405020304" pitchFamily="18" charset="0"/>
                        </a:rPr>
                        <a:t>The MC service group ID for which dynamic data is requested.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57785646"/>
                  </a:ext>
                </a:extLst>
              </a:tr>
              <a:tr h="0">
                <a:tc>
                  <a:txBody>
                    <a:bodyPr/>
                    <a:lstStyle/>
                    <a:p>
                      <a:r>
                        <a:rPr lang="en-GB" sz="900" dirty="0">
                          <a:effectLst/>
                          <a:latin typeface="Arial" panose="020B0604020202020204" pitchFamily="34" charset="0"/>
                          <a:ea typeface="Times New Roman" panose="02020603050405020304" pitchFamily="18" charset="0"/>
                          <a:cs typeface="Times New Roman" panose="02020603050405020304" pitchFamily="18" charset="0"/>
                        </a:rPr>
                        <a:t>List of group dynamic data type (see NOTE)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900">
                          <a:effectLst/>
                          <a:latin typeface="Arial" panose="020B0604020202020204" pitchFamily="34" charset="0"/>
                          <a:ea typeface="Times New Roman" panose="02020603050405020304" pitchFamily="18" charset="0"/>
                          <a:cs typeface="Times New Roman" panose="02020603050405020304" pitchFamily="18" charset="0"/>
                        </a:rPr>
                        <a:t>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900">
                          <a:effectLst/>
                          <a:latin typeface="Arial" panose="020B0604020202020204" pitchFamily="34" charset="0"/>
                          <a:ea typeface="Times New Roman" panose="02020603050405020304" pitchFamily="18" charset="0"/>
                          <a:cs typeface="Times New Roman" panose="02020603050405020304" pitchFamily="18" charset="0"/>
                        </a:rPr>
                        <a:t>The type of group dynamic data requested, e.g., affiliated status, regroup status, emergency status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96941103"/>
                  </a:ext>
                </a:extLst>
              </a:tr>
              <a:tr h="0">
                <a:tc gridSpan="3">
                  <a:txBody>
                    <a:bodyPr/>
                    <a:lstStyle/>
                    <a:p>
                      <a:pPr marL="540385" indent="-540385"/>
                      <a:r>
                        <a:rPr lang="en-GB" sz="900" dirty="0">
                          <a:effectLst/>
                          <a:latin typeface="Arial" panose="020B0604020202020204" pitchFamily="34" charset="0"/>
                          <a:ea typeface="Times New Roman" panose="02020603050405020304" pitchFamily="18" charset="0"/>
                          <a:cs typeface="Times New Roman" panose="02020603050405020304" pitchFamily="18" charset="0"/>
                        </a:rPr>
                        <a:t>NOTE:	</a:t>
                      </a:r>
                      <a:r>
                        <a:rPr lang="en-US" sz="900" dirty="0">
                          <a:effectLst/>
                          <a:latin typeface="Arial" panose="020B0604020202020204" pitchFamily="34" charset="0"/>
                          <a:ea typeface="Times New Roman" panose="02020603050405020304" pitchFamily="18" charset="0"/>
                          <a:cs typeface="Times New Roman" panose="02020603050405020304" pitchFamily="18" charset="0"/>
                        </a:rPr>
                        <a:t>I</a:t>
                      </a:r>
                      <a:r>
                        <a:rPr lang="en-GB" sz="900" dirty="0">
                          <a:effectLst/>
                          <a:latin typeface="Arial" panose="020B0604020202020204" pitchFamily="34" charset="0"/>
                          <a:ea typeface="Times New Roman" panose="02020603050405020304" pitchFamily="18" charset="0"/>
                          <a:cs typeface="Times New Roman" panose="02020603050405020304" pitchFamily="18" charset="0"/>
                        </a:rPr>
                        <a:t>f the Group dynamic data type IE is not present, all types of group dynamic data is requested. This IE shall be present from when the request is sent from the group management server.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531327773"/>
                  </a:ext>
                </a:extLst>
              </a:tr>
            </a:tbl>
          </a:graphicData>
        </a:graphic>
      </p:graphicFrame>
      <p:sp>
        <p:nvSpPr>
          <p:cNvPr id="15" name="TextBox 14">
            <a:extLst>
              <a:ext uri="{FF2B5EF4-FFF2-40B4-BE49-F238E27FC236}">
                <a16:creationId xmlns:a16="http://schemas.microsoft.com/office/drawing/2014/main" id="{5E76C7A1-7F76-B94B-30F9-03ED8181C751}"/>
              </a:ext>
            </a:extLst>
          </p:cNvPr>
          <p:cNvSpPr txBox="1"/>
          <p:nvPr/>
        </p:nvSpPr>
        <p:spPr>
          <a:xfrm>
            <a:off x="6187155" y="6087056"/>
            <a:ext cx="5939327" cy="276999"/>
          </a:xfrm>
          <a:prstGeom prst="rect">
            <a:avLst/>
          </a:prstGeom>
          <a:noFill/>
        </p:spPr>
        <p:txBody>
          <a:bodyPr wrap="square">
            <a:spAutoFit/>
          </a:bodyPr>
          <a:lstStyle/>
          <a:p>
            <a:pPr algn="ctr">
              <a:spcAft>
                <a:spcPts val="1200"/>
              </a:spcAft>
            </a:pPr>
            <a:r>
              <a:rPr lang="en-GB" sz="1200" b="1" dirty="0">
                <a:effectLst/>
                <a:latin typeface="Arial" panose="020B0604020202020204" pitchFamily="34" charset="0"/>
                <a:ea typeface="Times New Roman" panose="02020603050405020304" pitchFamily="18" charset="0"/>
                <a:cs typeface="Times New Roman" panose="02020603050405020304" pitchFamily="18" charset="0"/>
              </a:rPr>
              <a:t>Figure 10.1.5.6.2-1: Subscription for group dynamic data</a:t>
            </a:r>
          </a:p>
        </p:txBody>
      </p:sp>
    </p:spTree>
    <p:extLst>
      <p:ext uri="{BB962C8B-B14F-4D97-AF65-F5344CB8AC3E}">
        <p14:creationId xmlns:p14="http://schemas.microsoft.com/office/powerpoint/2010/main" val="1175426081"/>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7564</TotalTime>
  <Words>1364</Words>
  <Application>Microsoft Office PowerPoint</Application>
  <PresentationFormat>Widescreen</PresentationFormat>
  <Paragraphs>92</Paragraphs>
  <Slides>9</Slides>
  <Notes>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9</vt:i4>
      </vt:variant>
    </vt:vector>
  </HeadingPairs>
  <TitlesOfParts>
    <vt:vector size="16" baseType="lpstr">
      <vt:lpstr>Arial</vt:lpstr>
      <vt:lpstr>Arial </vt:lpstr>
      <vt:lpstr>Calibri</vt:lpstr>
      <vt:lpstr>Calibri Light</vt:lpstr>
      <vt:lpstr>Times New Roman</vt:lpstr>
      <vt:lpstr>Office Theme</vt:lpstr>
      <vt:lpstr>Visio.Drawing.11</vt:lpstr>
      <vt:lpstr>Discussion on the use of Group ID in Location Requests </vt:lpstr>
      <vt:lpstr>Content</vt:lpstr>
      <vt:lpstr>Example use case </vt:lpstr>
      <vt:lpstr>New Proposal</vt:lpstr>
      <vt:lpstr>New Proposal II</vt:lpstr>
      <vt:lpstr>Justification</vt:lpstr>
      <vt:lpstr>Next steps</vt:lpstr>
      <vt:lpstr>Annex - Affiliation in ‘dynamic information’</vt:lpstr>
      <vt:lpstr>Annex - Subscribe to Affiliation information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Mythri Hunukumbure</cp:lastModifiedBy>
  <cp:revision>620</cp:revision>
  <dcterms:created xsi:type="dcterms:W3CDTF">2010-02-05T13:52:04Z</dcterms:created>
  <dcterms:modified xsi:type="dcterms:W3CDTF">2024-04-08T13:50:45Z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