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handoutMasterIdLst>
    <p:handoutMasterId r:id="rId10"/>
  </p:handoutMasterIdLst>
  <p:sldIdLst>
    <p:sldId id="260" r:id="rId2"/>
    <p:sldId id="375" r:id="rId3"/>
    <p:sldId id="376" r:id="rId4"/>
    <p:sldId id="369" r:id="rId5"/>
    <p:sldId id="379" r:id="rId6"/>
    <p:sldId id="377" r:id="rId7"/>
    <p:sldId id="378"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FFDF64"/>
    <a:srgbClr val="0099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792" autoAdjust="0"/>
    <p:restoredTop sz="96357" autoAdjust="0"/>
  </p:normalViewPr>
  <p:slideViewPr>
    <p:cSldViewPr snapToGrid="0">
      <p:cViewPr varScale="1">
        <p:scale>
          <a:sx n="110" d="100"/>
          <a:sy n="110" d="100"/>
        </p:scale>
        <p:origin x="1044" y="102"/>
      </p:cViewPr>
      <p:guideLst/>
    </p:cSldViewPr>
  </p:slideViewPr>
  <p:notesTextViewPr>
    <p:cViewPr>
      <p:scale>
        <a:sx n="1" d="1"/>
        <a:sy n="1" d="1"/>
      </p:scale>
      <p:origin x="0" y="0"/>
    </p:cViewPr>
  </p:notesTextViewPr>
  <p:notesViewPr>
    <p:cSldViewPr snapToGrid="0">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E3780C77-CDA4-47D0-9A69-580BE43EA5C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BC98A458-538D-49D6-B00E-C001560248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40E834-44C5-43CA-B91D-61937CA1E82B}" type="datetimeFigureOut">
              <a:rPr lang="zh-CN" altLang="en-US" smtClean="0"/>
              <a:t>2023/9/28</a:t>
            </a:fld>
            <a:endParaRPr lang="zh-CN" altLang="en-US"/>
          </a:p>
        </p:txBody>
      </p:sp>
      <p:sp>
        <p:nvSpPr>
          <p:cNvPr id="4" name="页脚占位符 3">
            <a:extLst>
              <a:ext uri="{FF2B5EF4-FFF2-40B4-BE49-F238E27FC236}">
                <a16:creationId xmlns:a16="http://schemas.microsoft.com/office/drawing/2014/main" id="{EB1599A1-2DA4-4521-B438-DE4BE50BE9F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72E33291-E8A3-4609-8191-2865A40ABE9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9F989E-BEAD-48C4-B063-8BAA85E06D0B}" type="slidenum">
              <a:rPr lang="zh-CN" altLang="en-US" smtClean="0"/>
              <a:t>‹#›</a:t>
            </a:fld>
            <a:endParaRPr lang="zh-CN" altLang="en-US"/>
          </a:p>
        </p:txBody>
      </p:sp>
    </p:spTree>
    <p:extLst>
      <p:ext uri="{BB962C8B-B14F-4D97-AF65-F5344CB8AC3E}">
        <p14:creationId xmlns:p14="http://schemas.microsoft.com/office/powerpoint/2010/main" val="21357922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9/27/2023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补充</a:t>
            </a:r>
            <a:r>
              <a:rPr lang="en-US" altLang="zh-CN" dirty="0"/>
              <a:t>Interface</a:t>
            </a:r>
            <a:r>
              <a:rPr lang="zh-CN" altLang="en-US" dirty="0"/>
              <a:t>定义方面，</a:t>
            </a:r>
          </a:p>
        </p:txBody>
      </p:sp>
      <p:sp>
        <p:nvSpPr>
          <p:cNvPr id="4" name="灯片编号占位符 3"/>
          <p:cNvSpPr>
            <a:spLocks noGrp="1"/>
          </p:cNvSpPr>
          <p:nvPr>
            <p:ph type="sldNum" sz="quarter" idx="5"/>
          </p:nvPr>
        </p:nvSpPr>
        <p:spPr/>
        <p:txBody>
          <a:bodyPr/>
          <a:lstStyle/>
          <a:p>
            <a:fld id="{64250302-FD59-41EB-98E1-8F01547BD578}" type="slidenum">
              <a:rPr lang="en-US" smtClean="0"/>
              <a:t>4</a:t>
            </a:fld>
            <a:endParaRPr lang="en-US"/>
          </a:p>
        </p:txBody>
      </p:sp>
    </p:spTree>
    <p:extLst>
      <p:ext uri="{BB962C8B-B14F-4D97-AF65-F5344CB8AC3E}">
        <p14:creationId xmlns:p14="http://schemas.microsoft.com/office/powerpoint/2010/main" val="1298513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4250302-FD59-41EB-98E1-8F01547BD578}" type="slidenum">
              <a:rPr lang="en-US" smtClean="0"/>
              <a:t>5</a:t>
            </a:fld>
            <a:endParaRPr lang="en-US"/>
          </a:p>
        </p:txBody>
      </p:sp>
    </p:spTree>
    <p:extLst>
      <p:ext uri="{BB962C8B-B14F-4D97-AF65-F5344CB8AC3E}">
        <p14:creationId xmlns:p14="http://schemas.microsoft.com/office/powerpoint/2010/main" val="71579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Mapping</a:t>
            </a:r>
            <a:r>
              <a:rPr lang="zh-CN" altLang="en-US" dirty="0"/>
              <a:t>关系</a:t>
            </a:r>
            <a:r>
              <a:rPr lang="en-US" altLang="zh-CN" dirty="0"/>
              <a:t>slide6</a:t>
            </a:r>
            <a:r>
              <a:rPr lang="zh-CN" altLang="en-US" dirty="0"/>
              <a:t>对应</a:t>
            </a:r>
            <a:r>
              <a:rPr lang="en-US" altLang="zh-CN" dirty="0"/>
              <a:t>CR</a:t>
            </a:r>
            <a:r>
              <a:rPr lang="zh-CN" altLang="en-US" dirty="0"/>
              <a:t>被</a:t>
            </a:r>
            <a:r>
              <a:rPr lang="en-US" altLang="zh-CN" dirty="0"/>
              <a:t>agreed</a:t>
            </a:r>
            <a:endParaRPr lang="zh-CN" altLang="en-US" dirty="0"/>
          </a:p>
        </p:txBody>
      </p:sp>
      <p:sp>
        <p:nvSpPr>
          <p:cNvPr id="4" name="灯片编号占位符 3"/>
          <p:cNvSpPr>
            <a:spLocks noGrp="1"/>
          </p:cNvSpPr>
          <p:nvPr>
            <p:ph type="sldNum" sz="quarter" idx="5"/>
          </p:nvPr>
        </p:nvSpPr>
        <p:spPr/>
        <p:txBody>
          <a:bodyPr/>
          <a:lstStyle/>
          <a:p>
            <a:fld id="{64250302-FD59-41EB-98E1-8F01547BD578}" type="slidenum">
              <a:rPr lang="en-US" smtClean="0"/>
              <a:t>7</a:t>
            </a:fld>
            <a:endParaRPr lang="en-US"/>
          </a:p>
        </p:txBody>
      </p:sp>
    </p:spTree>
    <p:extLst>
      <p:ext uri="{BB962C8B-B14F-4D97-AF65-F5344CB8AC3E}">
        <p14:creationId xmlns:p14="http://schemas.microsoft.com/office/powerpoint/2010/main" val="3208249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7927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00110"/>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3GPP TSG-SA WG6 Meeting #57</a:t>
            </a:r>
          </a:p>
          <a:p>
            <a:pPr fontAlgn="base">
              <a:spcBef>
                <a:spcPct val="0"/>
              </a:spcBef>
              <a:spcAft>
                <a:spcPct val="0"/>
              </a:spcAft>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Xiamen, China 9</a:t>
            </a:r>
            <a:r>
              <a:rPr lang="en-GB" altLang="zh-CN" sz="10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000" b="1" kern="1200" dirty="0">
                <a:solidFill>
                  <a:schemeClr val="tx1"/>
                </a:solidFill>
                <a:effectLst/>
                <a:latin typeface="Arial" panose="020B0604020202020204" pitchFamily="34" charset="0"/>
                <a:ea typeface="+mn-ea"/>
                <a:cs typeface="Arial" panose="020B0604020202020204" pitchFamily="34" charset="0"/>
              </a:rPr>
              <a:t> – 13</a:t>
            </a:r>
            <a:r>
              <a:rPr lang="en-GB" altLang="zh-CN" sz="1000" b="1" kern="1200" baseline="30000" dirty="0">
                <a:solidFill>
                  <a:schemeClr val="tx1"/>
                </a:solidFill>
                <a:effectLst/>
                <a:latin typeface="Arial" panose="020B0604020202020204" pitchFamily="34" charset="0"/>
                <a:ea typeface="+mn-ea"/>
                <a:cs typeface="Arial" panose="020B0604020202020204" pitchFamily="34" charset="0"/>
              </a:rPr>
              <a:t>rd</a:t>
            </a:r>
            <a:r>
              <a:rPr lang="en-GB" altLang="zh-CN" sz="1000" b="1" kern="1200" dirty="0">
                <a:solidFill>
                  <a:schemeClr val="tx1"/>
                </a:solidFill>
                <a:effectLst/>
                <a:latin typeface="Arial" panose="020B0604020202020204" pitchFamily="34" charset="0"/>
                <a:ea typeface="+mn-ea"/>
                <a:cs typeface="Arial" panose="020B0604020202020204" pitchFamily="34" charset="0"/>
              </a:rPr>
              <a:t> </a:t>
            </a:r>
            <a:r>
              <a:rPr lang="en-US" altLang="zh-CN" sz="1000" b="1" kern="1200" dirty="0">
                <a:solidFill>
                  <a:schemeClr val="tx1"/>
                </a:solidFill>
                <a:effectLst/>
                <a:latin typeface="Arial" panose="020B0604020202020204" pitchFamily="34" charset="0"/>
                <a:ea typeface="+mn-ea"/>
                <a:cs typeface="Arial" panose="020B0604020202020204" pitchFamily="34" charset="0"/>
              </a:rPr>
              <a:t>October</a:t>
            </a:r>
            <a:r>
              <a:rPr lang="en-GB" altLang="zh-CN" sz="1000" b="1" kern="1200" dirty="0">
                <a:solidFill>
                  <a:schemeClr val="tx1"/>
                </a:solidFill>
                <a:effectLst/>
                <a:latin typeface="Arial" panose="020B0604020202020204" pitchFamily="34" charset="0"/>
                <a:ea typeface="+mn-ea"/>
                <a:cs typeface="Arial" panose="020B0604020202020204" pitchFamily="34" charset="0"/>
              </a:rPr>
              <a:t> 2023</a:t>
            </a:r>
            <a:endParaRPr lang="sv-SE" altLang="en-US" sz="1200" b="1" dirty="0">
              <a:solidFill>
                <a:prstClr val="black"/>
              </a:solidFill>
              <a:latin typeface="Arial "/>
            </a:endParaRP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jpeg"/><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jpeg"/><Relationship Id="rId5" Type="http://schemas.openxmlformats.org/officeDocument/2006/relationships/image" Target="../media/image4.emf"/><Relationship Id="rId4" Type="http://schemas.openxmlformats.org/officeDocument/2006/relationships/package" Target="../embeddings/Microsoft_Visio_Drawing8.vsdx"/></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jpeg"/><Relationship Id="rId5" Type="http://schemas.openxmlformats.org/officeDocument/2006/relationships/image" Target="../media/image5.emf"/><Relationship Id="rId4" Type="http://schemas.openxmlformats.org/officeDocument/2006/relationships/package" Target="../embeddings/Microsoft_Visio_Drawing1.vsdx"/></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31326" y="1318373"/>
            <a:ext cx="9644250" cy="2852737"/>
          </a:xfrm>
        </p:spPr>
        <p:txBody>
          <a:bodyPr/>
          <a:lstStyle/>
          <a:p>
            <a:pPr eaLnBrk="1" hangingPunct="1"/>
            <a:r>
              <a:rPr lang="en-US" altLang="en-US" dirty="0"/>
              <a:t>Discussion on media delivery functionality in SEALDD</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None/>
            </a:pPr>
            <a:r>
              <a:rPr lang="en-GB" altLang="en-US" dirty="0"/>
              <a:t>Jian Zhang</a:t>
            </a:r>
          </a:p>
          <a:p>
            <a:pPr marL="0" indent="0" eaLnBrk="1" hangingPunct="1">
              <a:buFontTx/>
              <a:buNone/>
            </a:pPr>
            <a:r>
              <a:rPr lang="en-GB" altLang="en-US" dirty="0"/>
              <a:t>Huawei, Hisilicon</a:t>
            </a:r>
          </a:p>
        </p:txBody>
      </p:sp>
    </p:spTree>
    <p:extLst>
      <p:ext uri="{BB962C8B-B14F-4D97-AF65-F5344CB8AC3E}">
        <p14:creationId xmlns:p14="http://schemas.microsoft.com/office/powerpoint/2010/main" val="264703386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2D7A85D-2BDF-430B-81A0-CEBB4EAA2149}"/>
              </a:ext>
            </a:extLst>
          </p:cNvPr>
          <p:cNvSpPr>
            <a:spLocks noGrp="1"/>
          </p:cNvSpPr>
          <p:nvPr>
            <p:ph type="title"/>
          </p:nvPr>
        </p:nvSpPr>
        <p:spPr>
          <a:xfrm>
            <a:off x="707571" y="228719"/>
            <a:ext cx="10515600" cy="1104917"/>
          </a:xfrm>
        </p:spPr>
        <p:txBody>
          <a:bodyPr/>
          <a:lstStyle/>
          <a:p>
            <a:r>
              <a:rPr lang="en-GB" altLang="en-US" dirty="0"/>
              <a:t>Outline</a:t>
            </a:r>
          </a:p>
        </p:txBody>
      </p:sp>
      <p:sp>
        <p:nvSpPr>
          <p:cNvPr id="13" name="Content Placeholder 2">
            <a:extLst>
              <a:ext uri="{FF2B5EF4-FFF2-40B4-BE49-F238E27FC236}">
                <a16:creationId xmlns:a16="http://schemas.microsoft.com/office/drawing/2014/main" id="{A3E7AFA3-7F65-407F-A0B9-8939CE88843F}"/>
              </a:ext>
            </a:extLst>
          </p:cNvPr>
          <p:cNvSpPr>
            <a:spLocks noGrp="1"/>
          </p:cNvSpPr>
          <p:nvPr>
            <p:ph idx="1"/>
          </p:nvPr>
        </p:nvSpPr>
        <p:spPr>
          <a:xfrm>
            <a:off x="707571" y="1512117"/>
            <a:ext cx="10515600" cy="586649"/>
          </a:xfrm>
        </p:spPr>
        <p:txBody>
          <a:bodyPr/>
          <a:lstStyle/>
          <a:p>
            <a:r>
              <a:rPr lang="en-US" altLang="zh-CN" dirty="0"/>
              <a:t>Background</a:t>
            </a:r>
          </a:p>
          <a:p>
            <a:pPr marL="0" indent="0">
              <a:buNone/>
            </a:pPr>
            <a:endParaRPr lang="en-US" altLang="en-US" dirty="0"/>
          </a:p>
          <a:p>
            <a:pPr marL="0" indent="0">
              <a:buNone/>
            </a:pPr>
            <a:endParaRPr lang="en-US" altLang="en-US" dirty="0"/>
          </a:p>
        </p:txBody>
      </p:sp>
      <p:sp>
        <p:nvSpPr>
          <p:cNvPr id="10" name="Content Placeholder 2">
            <a:extLst>
              <a:ext uri="{FF2B5EF4-FFF2-40B4-BE49-F238E27FC236}">
                <a16:creationId xmlns:a16="http://schemas.microsoft.com/office/drawing/2014/main" id="{E25391C0-32DA-4050-A3C1-DCA178E00420}"/>
              </a:ext>
            </a:extLst>
          </p:cNvPr>
          <p:cNvSpPr txBox="1">
            <a:spLocks/>
          </p:cNvSpPr>
          <p:nvPr/>
        </p:nvSpPr>
        <p:spPr bwMode="auto">
          <a:xfrm>
            <a:off x="707571" y="2277247"/>
            <a:ext cx="10515600" cy="58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Media delivery overview in SA4</a:t>
            </a:r>
          </a:p>
          <a:p>
            <a:pPr marL="0" indent="0">
              <a:buFontTx/>
              <a:buNone/>
            </a:pPr>
            <a:endParaRPr lang="en-US" altLang="en-US" dirty="0"/>
          </a:p>
          <a:p>
            <a:pPr marL="0" indent="0">
              <a:buFontTx/>
              <a:buNone/>
            </a:pPr>
            <a:endParaRPr lang="en-US" altLang="en-US" dirty="0"/>
          </a:p>
        </p:txBody>
      </p:sp>
      <p:sp>
        <p:nvSpPr>
          <p:cNvPr id="15" name="Content Placeholder 2">
            <a:extLst>
              <a:ext uri="{FF2B5EF4-FFF2-40B4-BE49-F238E27FC236}">
                <a16:creationId xmlns:a16="http://schemas.microsoft.com/office/drawing/2014/main" id="{05860968-D45D-4AEE-82C0-0776B3FA335E}"/>
              </a:ext>
            </a:extLst>
          </p:cNvPr>
          <p:cNvSpPr txBox="1">
            <a:spLocks/>
          </p:cNvSpPr>
          <p:nvPr/>
        </p:nvSpPr>
        <p:spPr bwMode="auto">
          <a:xfrm>
            <a:off x="707571" y="3042377"/>
            <a:ext cx="10515600" cy="58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Media delivery relationship between SEALDD and SA4</a:t>
            </a:r>
          </a:p>
          <a:p>
            <a:pPr marL="0" indent="0">
              <a:buFontTx/>
              <a:buNone/>
            </a:pPr>
            <a:endParaRPr lang="en-US" altLang="en-US" dirty="0"/>
          </a:p>
          <a:p>
            <a:pPr marL="0" indent="0">
              <a:buFontTx/>
              <a:buNone/>
            </a:pPr>
            <a:endParaRPr lang="en-US" altLang="en-US" dirty="0"/>
          </a:p>
        </p:txBody>
      </p:sp>
      <p:sp>
        <p:nvSpPr>
          <p:cNvPr id="19" name="Content Placeholder 2">
            <a:extLst>
              <a:ext uri="{FF2B5EF4-FFF2-40B4-BE49-F238E27FC236}">
                <a16:creationId xmlns:a16="http://schemas.microsoft.com/office/drawing/2014/main" id="{EA8807C3-F427-46FB-A305-C2E3C3F2D777}"/>
              </a:ext>
            </a:extLst>
          </p:cNvPr>
          <p:cNvSpPr txBox="1">
            <a:spLocks/>
          </p:cNvSpPr>
          <p:nvPr/>
        </p:nvSpPr>
        <p:spPr bwMode="auto">
          <a:xfrm>
            <a:off x="707571" y="3807507"/>
            <a:ext cx="10515600" cy="58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Summary and way forward</a:t>
            </a:r>
          </a:p>
          <a:p>
            <a:pPr marL="0" indent="0">
              <a:buFontTx/>
              <a:buNone/>
            </a:pPr>
            <a:endParaRPr lang="en-US" altLang="en-US" dirty="0"/>
          </a:p>
          <a:p>
            <a:pPr marL="0" indent="0">
              <a:buFontTx/>
              <a:buNone/>
            </a:pPr>
            <a:endParaRPr lang="en-US" altLang="en-US" dirty="0"/>
          </a:p>
        </p:txBody>
      </p:sp>
    </p:spTree>
    <p:extLst>
      <p:ext uri="{BB962C8B-B14F-4D97-AF65-F5344CB8AC3E}">
        <p14:creationId xmlns:p14="http://schemas.microsoft.com/office/powerpoint/2010/main" val="38416900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US" altLang="zh-CN" sz="3600" dirty="0"/>
              <a:t>Background</a:t>
            </a:r>
          </a:p>
        </p:txBody>
      </p:sp>
      <p:graphicFrame>
        <p:nvGraphicFramePr>
          <p:cNvPr id="6" name="对象 5">
            <a:extLst>
              <a:ext uri="{FF2B5EF4-FFF2-40B4-BE49-F238E27FC236}">
                <a16:creationId xmlns:a16="http://schemas.microsoft.com/office/drawing/2014/main" id="{466DE925-9442-42FF-9F98-B32D1E43CFA4}"/>
              </a:ext>
            </a:extLst>
          </p:cNvPr>
          <p:cNvGraphicFramePr>
            <a:graphicFrameLocks noChangeAspect="1"/>
          </p:cNvGraphicFramePr>
          <p:nvPr>
            <p:extLst>
              <p:ext uri="{D42A27DB-BD31-4B8C-83A1-F6EECF244321}">
                <p14:modId xmlns:p14="http://schemas.microsoft.com/office/powerpoint/2010/main" val="3581543133"/>
              </p:ext>
            </p:extLst>
          </p:nvPr>
        </p:nvGraphicFramePr>
        <p:xfrm>
          <a:off x="134185" y="1591103"/>
          <a:ext cx="5712904" cy="2564059"/>
        </p:xfrm>
        <a:graphic>
          <a:graphicData uri="http://schemas.openxmlformats.org/presentationml/2006/ole">
            <mc:AlternateContent xmlns:mc="http://schemas.openxmlformats.org/markup-compatibility/2006">
              <mc:Choice xmlns:v="urn:schemas-microsoft-com:vml" Requires="v">
                <p:oleObj spid="_x0000_s5234" name="Document" r:id="rId3" imgW="6050597" imgH="2715407" progId="Word.Document.12">
                  <p:embed/>
                </p:oleObj>
              </mc:Choice>
              <mc:Fallback>
                <p:oleObj name="Document" r:id="rId3" imgW="6050597" imgH="2715407" progId="Word.Document.12">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185" y="1591103"/>
                        <a:ext cx="5712904" cy="2564059"/>
                      </a:xfrm>
                      <a:prstGeom prst="rect">
                        <a:avLst/>
                      </a:prstGeom>
                      <a:noFill/>
                    </p:spPr>
                  </p:pic>
                </p:oleObj>
              </mc:Fallback>
            </mc:AlternateContent>
          </a:graphicData>
        </a:graphic>
      </p:graphicFrame>
      <p:sp>
        <p:nvSpPr>
          <p:cNvPr id="4" name="矩形 3">
            <a:extLst>
              <a:ext uri="{FF2B5EF4-FFF2-40B4-BE49-F238E27FC236}">
                <a16:creationId xmlns:a16="http://schemas.microsoft.com/office/drawing/2014/main" id="{ADC0DC75-82D8-4C3B-88F4-4EA9D91B028C}"/>
              </a:ext>
            </a:extLst>
          </p:cNvPr>
          <p:cNvSpPr/>
          <p:nvPr/>
        </p:nvSpPr>
        <p:spPr>
          <a:xfrm>
            <a:off x="6019550" y="1891837"/>
            <a:ext cx="4840485" cy="1851789"/>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5">
                  <a:extLst/>
                </a:blip>
              </a:buBlip>
            </a:pPr>
            <a:r>
              <a:rPr lang="en-US" altLang="zh-CN" sz="1400" dirty="0">
                <a:solidFill>
                  <a:prstClr val="black"/>
                </a:solidFill>
              </a:rPr>
              <a:t>The SEALDD layer provides a general functionality to support data storage and data delivery by introducing 5G interaction (N5/N33 in control plane,</a:t>
            </a:r>
            <a:r>
              <a:rPr lang="zh-CN" altLang="en-US" sz="1400" dirty="0">
                <a:solidFill>
                  <a:prstClr val="black"/>
                </a:solidFill>
              </a:rPr>
              <a:t> </a:t>
            </a:r>
            <a:r>
              <a:rPr lang="en-US" altLang="zh-CN" sz="1400" dirty="0">
                <a:solidFill>
                  <a:prstClr val="black"/>
                </a:solidFill>
              </a:rPr>
              <a:t>N6 in user plane), including</a:t>
            </a:r>
            <a:r>
              <a:rPr lang="zh-CN" altLang="en-US" sz="1400" dirty="0">
                <a:solidFill>
                  <a:prstClr val="black"/>
                </a:solidFill>
              </a:rPr>
              <a:t>：</a:t>
            </a:r>
            <a:endParaRPr lang="en-US" altLang="zh-CN" sz="1400" dirty="0">
              <a:solidFill>
                <a:prstClr val="black"/>
              </a:solidFill>
            </a:endParaRP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Application data storage and management</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Application signaling and data transmission </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E2E URLCC transmission</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IoT message transmission (i.e. MSGin5G)</a:t>
            </a:r>
          </a:p>
        </p:txBody>
      </p:sp>
      <p:sp>
        <p:nvSpPr>
          <p:cNvPr id="5" name="文本框 4">
            <a:extLst>
              <a:ext uri="{FF2B5EF4-FFF2-40B4-BE49-F238E27FC236}">
                <a16:creationId xmlns:a16="http://schemas.microsoft.com/office/drawing/2014/main" id="{58814AD2-7114-467D-8431-EB4E0CBD2B83}"/>
              </a:ext>
            </a:extLst>
          </p:cNvPr>
          <p:cNvSpPr txBox="1"/>
          <p:nvPr/>
        </p:nvSpPr>
        <p:spPr>
          <a:xfrm>
            <a:off x="2101493" y="4078218"/>
            <a:ext cx="2109779" cy="153888"/>
          </a:xfrm>
          <a:prstGeom prst="rect">
            <a:avLst/>
          </a:prstGeom>
          <a:noFill/>
        </p:spPr>
        <p:txBody>
          <a:bodyPr wrap="square" lIns="0" tIns="0" rIns="0" bIns="0" rtlCol="0">
            <a:spAutoFit/>
          </a:bodyPr>
          <a:lstStyle/>
          <a:p>
            <a:pPr algn="l"/>
            <a:r>
              <a:rPr kumimoji="1" lang="en-US" altLang="zh-CN" sz="1000" b="1" dirty="0">
                <a:solidFill>
                  <a:srgbClr val="0070C0"/>
                </a:solidFill>
                <a:latin typeface="Microsoft YaHei" panose="020B0503020204020204" pitchFamily="34" charset="-122"/>
                <a:ea typeface="Microsoft YaHei" panose="020B0503020204020204" pitchFamily="34" charset="-122"/>
              </a:rPr>
              <a:t>SEALDD architecture (TS 23.433)</a:t>
            </a:r>
            <a:endParaRPr kumimoji="1" lang="zh-CN" altLang="en-US" sz="1000" b="1" dirty="0">
              <a:solidFill>
                <a:srgbClr val="0070C0"/>
              </a:solidFill>
              <a:latin typeface="Microsoft YaHei" panose="020B0503020204020204" pitchFamily="34" charset="-122"/>
              <a:ea typeface="Microsoft YaHei" panose="020B0503020204020204" pitchFamily="34" charset="-122"/>
            </a:endParaRPr>
          </a:p>
        </p:txBody>
      </p:sp>
      <p:sp>
        <p:nvSpPr>
          <p:cNvPr id="9" name="矩形 8">
            <a:extLst>
              <a:ext uri="{FF2B5EF4-FFF2-40B4-BE49-F238E27FC236}">
                <a16:creationId xmlns:a16="http://schemas.microsoft.com/office/drawing/2014/main" id="{7C3C4023-1F99-461B-A84D-97DC53CC3472}"/>
              </a:ext>
            </a:extLst>
          </p:cNvPr>
          <p:cNvSpPr/>
          <p:nvPr/>
        </p:nvSpPr>
        <p:spPr>
          <a:xfrm>
            <a:off x="570394" y="4525360"/>
            <a:ext cx="10289641" cy="1069011"/>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5">
                  <a:extLst/>
                </a:blip>
              </a:buBlip>
            </a:pPr>
            <a:r>
              <a:rPr lang="en-US" altLang="zh-CN" sz="1400" dirty="0">
                <a:solidFill>
                  <a:prstClr val="black"/>
                </a:solidFill>
              </a:rPr>
              <a:t>As a general data delivery enabler, SEALDD should support the data transmission for all traffic types, including media type (e.g. media streaming, real-time media), this discussion paper mainly focuses on the following issues :</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srgbClr val="FF0000"/>
                </a:solidFill>
              </a:rPr>
              <a:t>The architecture relationship between SEALDD and SA4 in media communication</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srgbClr val="FF0000"/>
                </a:solidFill>
              </a:rPr>
              <a:t>The specific component of SEALDD compared with media functionality defined in SA4</a:t>
            </a:r>
          </a:p>
        </p:txBody>
      </p:sp>
    </p:spTree>
    <p:extLst>
      <p:ext uri="{BB962C8B-B14F-4D97-AF65-F5344CB8AC3E}">
        <p14:creationId xmlns:p14="http://schemas.microsoft.com/office/powerpoint/2010/main" val="349459607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GB" altLang="en-US" sz="3600" dirty="0"/>
              <a:t>Media delivery overview in SA4</a:t>
            </a:r>
          </a:p>
        </p:txBody>
      </p:sp>
      <p:graphicFrame>
        <p:nvGraphicFramePr>
          <p:cNvPr id="10" name="对象 9">
            <a:extLst>
              <a:ext uri="{FF2B5EF4-FFF2-40B4-BE49-F238E27FC236}">
                <a16:creationId xmlns:a16="http://schemas.microsoft.com/office/drawing/2014/main" id="{ED3F419F-7B4D-4A7F-8AE4-52CFC28C5792}"/>
              </a:ext>
            </a:extLst>
          </p:cNvPr>
          <p:cNvGraphicFramePr>
            <a:graphicFrameLocks noChangeAspect="1"/>
          </p:cNvGraphicFramePr>
          <p:nvPr>
            <p:extLst>
              <p:ext uri="{D42A27DB-BD31-4B8C-83A1-F6EECF244321}">
                <p14:modId xmlns:p14="http://schemas.microsoft.com/office/powerpoint/2010/main" val="2971703571"/>
              </p:ext>
            </p:extLst>
          </p:nvPr>
        </p:nvGraphicFramePr>
        <p:xfrm>
          <a:off x="377504" y="2401556"/>
          <a:ext cx="5150841" cy="2459267"/>
        </p:xfrm>
        <a:graphic>
          <a:graphicData uri="http://schemas.openxmlformats.org/presentationml/2006/ole">
            <mc:AlternateContent xmlns:mc="http://schemas.openxmlformats.org/markup-compatibility/2006">
              <mc:Choice xmlns:v="urn:schemas-microsoft-com:vml" Requires="v">
                <p:oleObj spid="_x0000_s2185" r:id="rId4" imgW="14979516" imgH="6375446" progId="Visio.Drawing.15">
                  <p:embed/>
                </p:oleObj>
              </mc:Choice>
              <mc:Fallback>
                <p:oleObj r:id="rId4" imgW="14979516" imgH="6375446"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b="-3738"/>
                      <a:stretch>
                        <a:fillRect/>
                      </a:stretch>
                    </p:blipFill>
                    <p:spPr bwMode="auto">
                      <a:xfrm>
                        <a:off x="377504" y="2401556"/>
                        <a:ext cx="5150841" cy="2459267"/>
                      </a:xfrm>
                      <a:prstGeom prst="rect">
                        <a:avLst/>
                      </a:prstGeom>
                      <a:noFill/>
                    </p:spPr>
                  </p:pic>
                </p:oleObj>
              </mc:Fallback>
            </mc:AlternateContent>
          </a:graphicData>
        </a:graphic>
      </p:graphicFrame>
      <p:sp>
        <p:nvSpPr>
          <p:cNvPr id="11" name="矩形 10">
            <a:extLst>
              <a:ext uri="{FF2B5EF4-FFF2-40B4-BE49-F238E27FC236}">
                <a16:creationId xmlns:a16="http://schemas.microsoft.com/office/drawing/2014/main" id="{512D81AE-62D7-4B02-B97D-DE55C95833C0}"/>
              </a:ext>
            </a:extLst>
          </p:cNvPr>
          <p:cNvSpPr/>
          <p:nvPr/>
        </p:nvSpPr>
        <p:spPr>
          <a:xfrm>
            <a:off x="5850341" y="1607879"/>
            <a:ext cx="6096000" cy="580672"/>
          </a:xfrm>
          <a:prstGeom prst="rect">
            <a:avLst/>
          </a:prstGeom>
        </p:spPr>
        <p:txBody>
          <a:bodyPr>
            <a:spAutoFit/>
          </a:bodyPr>
          <a:lstStyle/>
          <a:p>
            <a:pPr marL="228600" indent="-228600" eaLnBrk="0" fontAlgn="base" hangingPunct="0">
              <a:lnSpc>
                <a:spcPct val="90000"/>
              </a:lnSpc>
              <a:spcBef>
                <a:spcPts val="1000"/>
              </a:spcBef>
              <a:spcAft>
                <a:spcPct val="0"/>
              </a:spcAft>
              <a:buBlip>
                <a:blip r:embed="rId6"/>
              </a:buBlip>
            </a:pPr>
            <a:r>
              <a:rPr lang="en-US" altLang="zh-CN" sz="1400" dirty="0">
                <a:solidFill>
                  <a:prstClr val="black"/>
                </a:solidFill>
              </a:rPr>
              <a:t>5GMS Application Provider</a:t>
            </a:r>
            <a:r>
              <a:rPr lang="zh-CN" altLang="en-US" sz="1400" dirty="0">
                <a:solidFill>
                  <a:prstClr val="black"/>
                </a:solidFill>
              </a:rPr>
              <a:t> </a:t>
            </a:r>
            <a:r>
              <a:rPr lang="en-US" altLang="zh-CN" sz="1400" dirty="0">
                <a:solidFill>
                  <a:prstClr val="black"/>
                </a:solidFill>
              </a:rPr>
              <a:t>supports</a:t>
            </a:r>
            <a:r>
              <a:rPr lang="zh-CN" altLang="en-US" sz="1400" dirty="0">
                <a:solidFill>
                  <a:prstClr val="black"/>
                </a:solidFill>
              </a:rPr>
              <a:t>：</a:t>
            </a:r>
            <a:endParaRPr lang="en-US" altLang="zh-CN" sz="1400" dirty="0">
              <a:solidFill>
                <a:prstClr val="black"/>
              </a:solidFill>
            </a:endParaRP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Media creation, media encoding, media formatting </a:t>
            </a:r>
          </a:p>
        </p:txBody>
      </p:sp>
      <p:sp>
        <p:nvSpPr>
          <p:cNvPr id="13" name="文本框 12">
            <a:extLst>
              <a:ext uri="{FF2B5EF4-FFF2-40B4-BE49-F238E27FC236}">
                <a16:creationId xmlns:a16="http://schemas.microsoft.com/office/drawing/2014/main" id="{9CC37D0A-51E3-4FC6-9F3F-0011C7D7700F}"/>
              </a:ext>
            </a:extLst>
          </p:cNvPr>
          <p:cNvSpPr txBox="1"/>
          <p:nvPr/>
        </p:nvSpPr>
        <p:spPr>
          <a:xfrm>
            <a:off x="6009653" y="2440077"/>
            <a:ext cx="5388604" cy="654538"/>
          </a:xfrm>
          <a:prstGeom prst="rect">
            <a:avLst/>
          </a:prstGeom>
          <a:noFill/>
        </p:spPr>
        <p:txBody>
          <a:bodyPr wrap="square" lIns="0" tIns="0" rIns="0" bIns="0" rtlCol="0">
            <a:spAutoFit/>
          </a:bodyPr>
          <a:lstStyle/>
          <a:p>
            <a:pPr marL="228600" indent="-228600" eaLnBrk="0" fontAlgn="base" hangingPunct="0">
              <a:lnSpc>
                <a:spcPct val="90000"/>
              </a:lnSpc>
              <a:spcBef>
                <a:spcPts val="1000"/>
              </a:spcBef>
              <a:spcAft>
                <a:spcPct val="0"/>
              </a:spcAft>
              <a:buBlip>
                <a:blip r:embed="rId6"/>
              </a:buBlip>
            </a:pPr>
            <a:r>
              <a:rPr lang="en-US" altLang="zh-CN" sz="1400" dirty="0">
                <a:solidFill>
                  <a:prstClr val="black"/>
                </a:solidFill>
              </a:rPr>
              <a:t>5GMS AF</a:t>
            </a:r>
            <a:r>
              <a:rPr lang="zh-CN" altLang="en-US" sz="1400" dirty="0">
                <a:solidFill>
                  <a:prstClr val="black"/>
                </a:solidFill>
              </a:rPr>
              <a:t> </a:t>
            </a:r>
            <a:r>
              <a:rPr lang="en-US" altLang="zh-CN" sz="1400" dirty="0">
                <a:solidFill>
                  <a:prstClr val="black"/>
                </a:solidFill>
              </a:rPr>
              <a:t>supports</a:t>
            </a:r>
            <a:r>
              <a:rPr lang="zh-CN" altLang="en-US" sz="1400" dirty="0">
                <a:solidFill>
                  <a:prstClr val="black"/>
                </a:solidFill>
              </a:rPr>
              <a:t>：</a:t>
            </a:r>
            <a:endParaRPr kumimoji="1" lang="en-US" altLang="zh-CN" sz="1000" b="1" dirty="0">
              <a:solidFill>
                <a:srgbClr val="0070C0"/>
              </a:solidFill>
              <a:latin typeface="Microsoft YaHei" panose="020B0503020204020204" pitchFamily="34" charset="-122"/>
              <a:ea typeface="Microsoft YaHei" panose="020B0503020204020204" pitchFamily="34" charset="-122"/>
            </a:endParaRPr>
          </a:p>
          <a:p>
            <a:pPr marL="742950" lvl="1" indent="-285750" eaLnBrk="0" fontAlgn="base" hangingPunct="0">
              <a:lnSpc>
                <a:spcPct val="90000"/>
              </a:lnSpc>
              <a:spcBef>
                <a:spcPts val="1000"/>
              </a:spcBef>
              <a:spcAft>
                <a:spcPct val="0"/>
              </a:spcAft>
              <a:buFont typeface="Arial" panose="020B0604020202020204" pitchFamily="34" charset="0"/>
              <a:buChar char="•"/>
            </a:pPr>
            <a:r>
              <a:rPr lang="en-GB" altLang="zh-CN" sz="1200" dirty="0">
                <a:solidFill>
                  <a:prstClr val="black"/>
                </a:solidFill>
              </a:rPr>
              <a:t>initiate </a:t>
            </a:r>
            <a:r>
              <a:rPr lang="en-US" altLang="zh-CN" sz="1200" dirty="0">
                <a:solidFill>
                  <a:prstClr val="black"/>
                </a:solidFill>
              </a:rPr>
              <a:t>or relay </a:t>
            </a:r>
            <a:r>
              <a:rPr lang="en-GB" altLang="zh-CN" sz="1200" dirty="0">
                <a:solidFill>
                  <a:prstClr val="black"/>
                </a:solidFill>
              </a:rPr>
              <a:t>a request for different Policy or Charging Function (PCF) treatment or interact with other network functions via the NEF</a:t>
            </a:r>
            <a:endParaRPr lang="zh-CN" altLang="en-US" sz="1200" dirty="0">
              <a:solidFill>
                <a:prstClr val="black"/>
              </a:solidFill>
            </a:endParaRPr>
          </a:p>
        </p:txBody>
      </p:sp>
      <p:sp>
        <p:nvSpPr>
          <p:cNvPr id="14" name="文本框 13">
            <a:extLst>
              <a:ext uri="{FF2B5EF4-FFF2-40B4-BE49-F238E27FC236}">
                <a16:creationId xmlns:a16="http://schemas.microsoft.com/office/drawing/2014/main" id="{E125BF48-E549-484A-9A0E-ACF78EBF765A}"/>
              </a:ext>
            </a:extLst>
          </p:cNvPr>
          <p:cNvSpPr txBox="1"/>
          <p:nvPr/>
        </p:nvSpPr>
        <p:spPr>
          <a:xfrm>
            <a:off x="6009653" y="3381618"/>
            <a:ext cx="5388604" cy="1682512"/>
          </a:xfrm>
          <a:prstGeom prst="rect">
            <a:avLst/>
          </a:prstGeom>
          <a:noFill/>
        </p:spPr>
        <p:txBody>
          <a:bodyPr wrap="square" lIns="0" tIns="0" rIns="0" bIns="0" rtlCol="0">
            <a:spAutoFit/>
          </a:bodyPr>
          <a:lstStyle/>
          <a:p>
            <a:pPr marL="228600" indent="-228600" eaLnBrk="0" fontAlgn="base" hangingPunct="0">
              <a:lnSpc>
                <a:spcPct val="90000"/>
              </a:lnSpc>
              <a:spcBef>
                <a:spcPts val="1000"/>
              </a:spcBef>
              <a:spcAft>
                <a:spcPct val="0"/>
              </a:spcAft>
              <a:buBlip>
                <a:blip r:embed="rId6"/>
              </a:buBlip>
            </a:pPr>
            <a:r>
              <a:rPr lang="en-US" altLang="zh-CN" sz="1400" dirty="0">
                <a:solidFill>
                  <a:prstClr val="black"/>
                </a:solidFill>
              </a:rPr>
              <a:t>5GMS AS</a:t>
            </a:r>
            <a:r>
              <a:rPr lang="zh-CN" altLang="en-US" sz="1400" dirty="0">
                <a:solidFill>
                  <a:prstClr val="black"/>
                </a:solidFill>
              </a:rPr>
              <a:t> </a:t>
            </a:r>
            <a:r>
              <a:rPr lang="en-US" altLang="zh-CN" sz="1400" dirty="0">
                <a:solidFill>
                  <a:prstClr val="black"/>
                </a:solidFill>
              </a:rPr>
              <a:t>supports</a:t>
            </a:r>
            <a:r>
              <a:rPr lang="zh-CN" altLang="en-US" sz="1400" dirty="0">
                <a:solidFill>
                  <a:prstClr val="black"/>
                </a:solidFill>
              </a:rPr>
              <a:t>：</a:t>
            </a:r>
            <a:endParaRPr lang="en-US" altLang="zh-CN" sz="1400" dirty="0">
              <a:solidFill>
                <a:prstClr val="black"/>
              </a:solidFill>
            </a:endParaRPr>
          </a:p>
          <a:p>
            <a:pPr marL="171450" indent="-171450">
              <a:buFontTx/>
              <a:buChar char="-"/>
            </a:pPr>
            <a:endParaRPr lang="en-GB" altLang="zh-CN" sz="1000" b="1" dirty="0"/>
          </a:p>
          <a:p>
            <a:pPr marL="628650" lvl="1" indent="-171450">
              <a:buFont typeface="Arial" panose="020B0604020202020204" pitchFamily="34" charset="0"/>
              <a:buChar char="•"/>
            </a:pPr>
            <a:r>
              <a:rPr lang="en-GB" altLang="zh-CN" sz="1200" dirty="0"/>
              <a:t>Ingesting media content from a 5GMSd Application Provider</a:t>
            </a:r>
            <a:endParaRPr kumimoji="1" lang="en-GB" altLang="zh-CN" sz="1200" b="1" dirty="0">
              <a:solidFill>
                <a:srgbClr val="0070C0"/>
              </a:solidFill>
              <a:latin typeface="Microsoft YaHei" panose="020B0503020204020204" pitchFamily="34" charset="-122"/>
              <a:ea typeface="Microsoft YaHei" panose="020B0503020204020204" pitchFamily="34" charset="-122"/>
            </a:endParaRPr>
          </a:p>
          <a:p>
            <a:pPr marL="628650" lvl="1" indent="-171450" fontAlgn="base">
              <a:lnSpc>
                <a:spcPct val="90000"/>
              </a:lnSpc>
              <a:spcBef>
                <a:spcPts val="1000"/>
              </a:spcBef>
              <a:spcAft>
                <a:spcPct val="0"/>
              </a:spcAft>
              <a:buFont typeface="Arial" panose="020B0604020202020204" pitchFamily="34" charset="0"/>
              <a:buChar char="•"/>
            </a:pPr>
            <a:r>
              <a:rPr lang="en-GB" altLang="zh-CN" sz="1200" dirty="0"/>
              <a:t>Caching media content to reduce the need to ingest the same content</a:t>
            </a:r>
          </a:p>
          <a:p>
            <a:pPr marL="628650" lvl="1" indent="-171450" fontAlgn="base">
              <a:lnSpc>
                <a:spcPct val="90000"/>
              </a:lnSpc>
              <a:spcBef>
                <a:spcPts val="1000"/>
              </a:spcBef>
              <a:spcAft>
                <a:spcPct val="0"/>
              </a:spcAft>
              <a:buFont typeface="Arial" panose="020B0604020202020204" pitchFamily="34" charset="0"/>
              <a:buChar char="•"/>
            </a:pPr>
            <a:r>
              <a:rPr lang="en-GB" altLang="zh-CN" sz="1200" dirty="0"/>
              <a:t>Adaptive Bit Rate (ABR) Encoding, Encryption and Encapsulation</a:t>
            </a:r>
          </a:p>
          <a:p>
            <a:pPr marL="628650" lvl="1" indent="-171450" fontAlgn="base">
              <a:lnSpc>
                <a:spcPct val="90000"/>
              </a:lnSpc>
              <a:spcBef>
                <a:spcPts val="1000"/>
              </a:spcBef>
              <a:spcAft>
                <a:spcPct val="0"/>
              </a:spcAft>
              <a:buFont typeface="Arial" panose="020B0604020202020204" pitchFamily="34" charset="0"/>
              <a:buChar char="•"/>
            </a:pPr>
            <a:r>
              <a:rPr lang="en-GB" altLang="zh-CN" sz="1200" dirty="0"/>
              <a:t>Geographic restrictions on content access by the Media Player </a:t>
            </a:r>
          </a:p>
          <a:p>
            <a:pPr marL="171450" indent="-171450" eaLnBrk="0" fontAlgn="base" hangingPunct="0">
              <a:lnSpc>
                <a:spcPct val="90000"/>
              </a:lnSpc>
              <a:spcBef>
                <a:spcPts val="1000"/>
              </a:spcBef>
              <a:spcAft>
                <a:spcPct val="0"/>
              </a:spcAft>
              <a:buFont typeface="Arial" panose="020B0604020202020204" pitchFamily="34" charset="0"/>
              <a:buChar char="•"/>
            </a:pPr>
            <a:endParaRPr kumimoji="1" lang="en-US" altLang="zh-CN" sz="1000" b="1" dirty="0">
              <a:solidFill>
                <a:srgbClr val="0070C0"/>
              </a:solidFill>
              <a:latin typeface="Microsoft YaHei" panose="020B0503020204020204" pitchFamily="34" charset="-122"/>
              <a:ea typeface="Microsoft YaHei" panose="020B0503020204020204" pitchFamily="34" charset="-122"/>
            </a:endParaRPr>
          </a:p>
        </p:txBody>
      </p:sp>
      <p:sp>
        <p:nvSpPr>
          <p:cNvPr id="16" name="文本框 15">
            <a:extLst>
              <a:ext uri="{FF2B5EF4-FFF2-40B4-BE49-F238E27FC236}">
                <a16:creationId xmlns:a16="http://schemas.microsoft.com/office/drawing/2014/main" id="{22B41347-44C0-4546-9DB7-61454B57B34A}"/>
              </a:ext>
            </a:extLst>
          </p:cNvPr>
          <p:cNvSpPr txBox="1"/>
          <p:nvPr/>
        </p:nvSpPr>
        <p:spPr>
          <a:xfrm>
            <a:off x="4368608" y="3058954"/>
            <a:ext cx="649481" cy="246221"/>
          </a:xfrm>
          <a:prstGeom prst="rect">
            <a:avLst/>
          </a:prstGeom>
          <a:noFill/>
        </p:spPr>
        <p:txBody>
          <a:bodyPr wrap="square" lIns="0" tIns="0" rIns="0" bIns="0" rtlCol="0">
            <a:spAutoFit/>
          </a:bodyPr>
          <a:lstStyle/>
          <a:p>
            <a:pPr algn="ctr"/>
            <a:r>
              <a:rPr kumimoji="1" lang="en-US" altLang="zh-CN" sz="800" b="1" dirty="0">
                <a:solidFill>
                  <a:srgbClr val="FF0000"/>
                </a:solidFill>
                <a:latin typeface="Microsoft YaHei" panose="020B0503020204020204" pitchFamily="34" charset="-122"/>
                <a:ea typeface="Microsoft YaHei" panose="020B0503020204020204" pitchFamily="34" charset="-122"/>
              </a:rPr>
              <a:t>5GMS Provisioning </a:t>
            </a:r>
            <a:endParaRPr kumimoji="1" lang="zh-CN" altLang="en-US" sz="800" b="1" dirty="0">
              <a:solidFill>
                <a:srgbClr val="FF0000"/>
              </a:solidFill>
              <a:latin typeface="Microsoft YaHei" panose="020B0503020204020204" pitchFamily="34" charset="-122"/>
              <a:ea typeface="Microsoft YaHei" panose="020B0503020204020204" pitchFamily="34" charset="-122"/>
            </a:endParaRPr>
          </a:p>
        </p:txBody>
      </p:sp>
      <p:sp>
        <p:nvSpPr>
          <p:cNvPr id="17" name="文本框 16">
            <a:extLst>
              <a:ext uri="{FF2B5EF4-FFF2-40B4-BE49-F238E27FC236}">
                <a16:creationId xmlns:a16="http://schemas.microsoft.com/office/drawing/2014/main" id="{693BD0C1-2959-4309-A57A-1F1B1B71CB68}"/>
              </a:ext>
            </a:extLst>
          </p:cNvPr>
          <p:cNvSpPr txBox="1"/>
          <p:nvPr/>
        </p:nvSpPr>
        <p:spPr>
          <a:xfrm>
            <a:off x="4368608" y="3974646"/>
            <a:ext cx="799010" cy="246221"/>
          </a:xfrm>
          <a:prstGeom prst="rect">
            <a:avLst/>
          </a:prstGeom>
          <a:noFill/>
        </p:spPr>
        <p:txBody>
          <a:bodyPr wrap="square" lIns="0" tIns="0" rIns="0" bIns="0" rtlCol="0">
            <a:spAutoFit/>
          </a:bodyPr>
          <a:lstStyle/>
          <a:p>
            <a:pPr algn="ctr"/>
            <a:r>
              <a:rPr kumimoji="1" lang="en-US" altLang="zh-CN" sz="800" b="1" dirty="0">
                <a:solidFill>
                  <a:srgbClr val="FF0000"/>
                </a:solidFill>
                <a:latin typeface="Microsoft YaHei" panose="020B0503020204020204" pitchFamily="34" charset="-122"/>
                <a:ea typeface="Microsoft YaHei" panose="020B0503020204020204" pitchFamily="34" charset="-122"/>
              </a:rPr>
              <a:t>5GMS</a:t>
            </a:r>
          </a:p>
          <a:p>
            <a:pPr algn="ctr"/>
            <a:r>
              <a:rPr kumimoji="1" lang="en-US" altLang="zh-CN" sz="800" b="1" dirty="0">
                <a:solidFill>
                  <a:srgbClr val="FF0000"/>
                </a:solidFill>
                <a:latin typeface="Microsoft YaHei" panose="020B0503020204020204" pitchFamily="34" charset="-122"/>
                <a:ea typeface="Microsoft YaHei" panose="020B0503020204020204" pitchFamily="34" charset="-122"/>
              </a:rPr>
              <a:t>Ingestion</a:t>
            </a:r>
            <a:endParaRPr kumimoji="1" lang="zh-CN" altLang="en-US" sz="800" b="1" dirty="0">
              <a:solidFill>
                <a:srgbClr val="FF0000"/>
              </a:solidFill>
              <a:latin typeface="Microsoft YaHei" panose="020B0503020204020204" pitchFamily="34" charset="-122"/>
              <a:ea typeface="Microsoft YaHei" panose="020B0503020204020204" pitchFamily="34" charset="-122"/>
            </a:endParaRPr>
          </a:p>
        </p:txBody>
      </p:sp>
      <p:sp>
        <p:nvSpPr>
          <p:cNvPr id="18" name="文本框 17">
            <a:extLst>
              <a:ext uri="{FF2B5EF4-FFF2-40B4-BE49-F238E27FC236}">
                <a16:creationId xmlns:a16="http://schemas.microsoft.com/office/drawing/2014/main" id="{169B62E7-AF5F-4447-9F25-60B454DDC3DA}"/>
              </a:ext>
            </a:extLst>
          </p:cNvPr>
          <p:cNvSpPr txBox="1"/>
          <p:nvPr/>
        </p:nvSpPr>
        <p:spPr>
          <a:xfrm>
            <a:off x="2401190" y="4021442"/>
            <a:ext cx="1103468" cy="123111"/>
          </a:xfrm>
          <a:prstGeom prst="rect">
            <a:avLst/>
          </a:prstGeom>
          <a:noFill/>
        </p:spPr>
        <p:txBody>
          <a:bodyPr wrap="square" lIns="0" tIns="0" rIns="0" bIns="0" rtlCol="0">
            <a:spAutoFit/>
          </a:bodyPr>
          <a:lstStyle/>
          <a:p>
            <a:pPr algn="l"/>
            <a:r>
              <a:rPr kumimoji="1" lang="en-US" altLang="zh-CN" sz="800" b="1" dirty="0">
                <a:solidFill>
                  <a:srgbClr val="FF0000"/>
                </a:solidFill>
                <a:latin typeface="Microsoft YaHei" panose="020B0503020204020204" pitchFamily="34" charset="-122"/>
                <a:ea typeface="Microsoft YaHei" panose="020B0503020204020204" pitchFamily="34" charset="-122"/>
              </a:rPr>
              <a:t>Media streaming </a:t>
            </a:r>
            <a:endParaRPr kumimoji="1" lang="zh-CN" altLang="en-US" sz="800" b="1" dirty="0">
              <a:solidFill>
                <a:srgbClr val="FF0000"/>
              </a:solidFill>
              <a:latin typeface="Microsoft YaHei" panose="020B0503020204020204" pitchFamily="34" charset="-122"/>
              <a:ea typeface="Microsoft YaHei" panose="020B0503020204020204" pitchFamily="34" charset="-122"/>
            </a:endParaRPr>
          </a:p>
        </p:txBody>
      </p:sp>
      <p:sp>
        <p:nvSpPr>
          <p:cNvPr id="19" name="文本框 18">
            <a:extLst>
              <a:ext uri="{FF2B5EF4-FFF2-40B4-BE49-F238E27FC236}">
                <a16:creationId xmlns:a16="http://schemas.microsoft.com/office/drawing/2014/main" id="{1F51BA8E-F234-4E2E-9B55-DFB2D2A12778}"/>
              </a:ext>
            </a:extLst>
          </p:cNvPr>
          <p:cNvSpPr txBox="1"/>
          <p:nvPr/>
        </p:nvSpPr>
        <p:spPr>
          <a:xfrm>
            <a:off x="2237651" y="3321089"/>
            <a:ext cx="1233450" cy="123111"/>
          </a:xfrm>
          <a:prstGeom prst="rect">
            <a:avLst/>
          </a:prstGeom>
          <a:noFill/>
        </p:spPr>
        <p:txBody>
          <a:bodyPr wrap="square" lIns="0" tIns="0" rIns="0" bIns="0" rtlCol="0">
            <a:spAutoFit/>
          </a:bodyPr>
          <a:lstStyle/>
          <a:p>
            <a:pPr algn="l"/>
            <a:r>
              <a:rPr kumimoji="1" lang="en-US" altLang="zh-CN" sz="800" b="1" dirty="0">
                <a:solidFill>
                  <a:srgbClr val="FF0000"/>
                </a:solidFill>
                <a:latin typeface="Microsoft YaHei" panose="020B0503020204020204" pitchFamily="34" charset="-122"/>
                <a:ea typeface="Microsoft YaHei" panose="020B0503020204020204" pitchFamily="34" charset="-122"/>
              </a:rPr>
              <a:t>Media session handling </a:t>
            </a:r>
            <a:endParaRPr kumimoji="1" lang="zh-CN" altLang="en-US" sz="800" b="1" dirty="0">
              <a:solidFill>
                <a:srgbClr val="FF0000"/>
              </a:solidFill>
              <a:latin typeface="Microsoft YaHei" panose="020B0503020204020204" pitchFamily="34" charset="-122"/>
              <a:ea typeface="Microsoft YaHei" panose="020B0503020204020204" pitchFamily="34" charset="-122"/>
            </a:endParaRPr>
          </a:p>
        </p:txBody>
      </p:sp>
      <p:sp>
        <p:nvSpPr>
          <p:cNvPr id="12" name="文本框 11">
            <a:extLst>
              <a:ext uri="{FF2B5EF4-FFF2-40B4-BE49-F238E27FC236}">
                <a16:creationId xmlns:a16="http://schemas.microsoft.com/office/drawing/2014/main" id="{F9C2F9E3-36CF-4859-8A92-E84600C51A5D}"/>
              </a:ext>
            </a:extLst>
          </p:cNvPr>
          <p:cNvSpPr txBox="1"/>
          <p:nvPr/>
        </p:nvSpPr>
        <p:spPr>
          <a:xfrm>
            <a:off x="245659" y="1473958"/>
            <a:ext cx="4730485" cy="523220"/>
          </a:xfrm>
          <a:prstGeom prst="rect">
            <a:avLst/>
          </a:prstGeom>
          <a:noFill/>
        </p:spPr>
        <p:txBody>
          <a:bodyPr wrap="square" rtlCol="0">
            <a:spAutoFit/>
          </a:bodyPr>
          <a:lstStyle/>
          <a:p>
            <a:r>
              <a:rPr lang="en-US" altLang="zh-CN" sz="1400" b="1" dirty="0">
                <a:solidFill>
                  <a:srgbClr val="FF0000"/>
                </a:solidFill>
              </a:rPr>
              <a:t>Architecture#1: </a:t>
            </a:r>
            <a:r>
              <a:rPr lang="en-US" altLang="zh-CN" sz="1400" dirty="0"/>
              <a:t>General Media streaming (MS) architecture (TS 26.501) </a:t>
            </a:r>
            <a:endParaRPr lang="zh-CN" altLang="en-US" sz="1400" dirty="0"/>
          </a:p>
        </p:txBody>
      </p:sp>
      <p:sp>
        <p:nvSpPr>
          <p:cNvPr id="15" name="文本框 14">
            <a:extLst>
              <a:ext uri="{FF2B5EF4-FFF2-40B4-BE49-F238E27FC236}">
                <a16:creationId xmlns:a16="http://schemas.microsoft.com/office/drawing/2014/main" id="{509BD867-50E1-48FC-97E1-A891291DDA0F}"/>
              </a:ext>
            </a:extLst>
          </p:cNvPr>
          <p:cNvSpPr txBox="1"/>
          <p:nvPr/>
        </p:nvSpPr>
        <p:spPr>
          <a:xfrm>
            <a:off x="377504" y="5064086"/>
            <a:ext cx="5388604" cy="1240340"/>
          </a:xfrm>
          <a:prstGeom prst="rect">
            <a:avLst/>
          </a:prstGeom>
          <a:noFill/>
        </p:spPr>
        <p:txBody>
          <a:bodyPr wrap="square" lIns="0" tIns="0" rIns="0" bIns="0" rtlCol="0">
            <a:spAutoFit/>
          </a:bodyPr>
          <a:lstStyle/>
          <a:p>
            <a:pPr marL="228600" indent="-228600" eaLnBrk="0" fontAlgn="base" hangingPunct="0">
              <a:lnSpc>
                <a:spcPct val="90000"/>
              </a:lnSpc>
              <a:spcBef>
                <a:spcPts val="1000"/>
              </a:spcBef>
              <a:spcAft>
                <a:spcPct val="0"/>
              </a:spcAft>
              <a:buBlip>
                <a:blip r:embed="rId6"/>
              </a:buBlip>
            </a:pPr>
            <a:r>
              <a:rPr lang="en-US" altLang="zh-CN" sz="1400" dirty="0">
                <a:solidFill>
                  <a:prstClr val="black"/>
                </a:solidFill>
              </a:rPr>
              <a:t>5GMS architecture defines the following APIs</a:t>
            </a:r>
            <a:r>
              <a:rPr lang="zh-CN" altLang="en-US" sz="1400" dirty="0">
                <a:solidFill>
                  <a:prstClr val="black"/>
                </a:solidFill>
              </a:rPr>
              <a:t>：</a:t>
            </a:r>
            <a:endParaRPr lang="en-US" altLang="zh-CN" sz="1400" dirty="0">
              <a:solidFill>
                <a:prstClr val="black"/>
              </a:solidFill>
            </a:endParaRPr>
          </a:p>
          <a:p>
            <a:pPr marL="171450" indent="-171450">
              <a:buFontTx/>
              <a:buChar char="-"/>
            </a:pPr>
            <a:endParaRPr lang="en-GB" altLang="zh-CN" sz="1000" b="1" dirty="0"/>
          </a:p>
          <a:p>
            <a:pPr marL="628650" lvl="1" indent="-171450">
              <a:buFont typeface="Arial" panose="020B0604020202020204" pitchFamily="34" charset="0"/>
              <a:buChar char="•"/>
            </a:pPr>
            <a:r>
              <a:rPr lang="en-GB" altLang="zh-CN" sz="1200" dirty="0">
                <a:solidFill>
                  <a:prstClr val="black"/>
                </a:solidFill>
              </a:rPr>
              <a:t>5GMS provisioning API over M1 interface</a:t>
            </a:r>
          </a:p>
          <a:p>
            <a:pPr marL="628650" lvl="1" indent="-171450">
              <a:buFont typeface="Arial" panose="020B0604020202020204" pitchFamily="34" charset="0"/>
              <a:buChar char="•"/>
            </a:pPr>
            <a:r>
              <a:rPr lang="en-GB" altLang="zh-CN" sz="1200" dirty="0">
                <a:solidFill>
                  <a:prstClr val="black"/>
                </a:solidFill>
              </a:rPr>
              <a:t>5GMS ingestion API over M2 interface</a:t>
            </a:r>
          </a:p>
          <a:p>
            <a:pPr marL="628650" lvl="1" indent="-171450">
              <a:buFont typeface="Arial" panose="020B0604020202020204" pitchFamily="34" charset="0"/>
              <a:buChar char="•"/>
            </a:pPr>
            <a:r>
              <a:rPr lang="en-GB" altLang="zh-CN" sz="1200" dirty="0">
                <a:solidFill>
                  <a:prstClr val="black"/>
                </a:solidFill>
              </a:rPr>
              <a:t>Media session handling over M5 interface</a:t>
            </a:r>
          </a:p>
          <a:p>
            <a:pPr marL="628650" lvl="1" indent="-171450">
              <a:buFont typeface="Arial" panose="020B0604020202020204" pitchFamily="34" charset="0"/>
              <a:buChar char="•"/>
            </a:pPr>
            <a:r>
              <a:rPr lang="en-GB" altLang="zh-CN" sz="1200" dirty="0">
                <a:solidFill>
                  <a:prstClr val="black"/>
                </a:solidFill>
              </a:rPr>
              <a:t>Media streaming over M4 interface</a:t>
            </a:r>
          </a:p>
          <a:p>
            <a:pPr marL="628650" lvl="1" indent="-171450">
              <a:buFont typeface="Arial" panose="020B0604020202020204" pitchFamily="34" charset="0"/>
              <a:buChar char="•"/>
            </a:pPr>
            <a:endParaRPr kumimoji="1" lang="en-US" altLang="zh-CN" sz="1000" b="1" dirty="0">
              <a:solidFill>
                <a:srgbClr val="0070C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5333767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GB" altLang="en-US" sz="3600" dirty="0"/>
              <a:t>Media delivery overview in SA4</a:t>
            </a:r>
          </a:p>
        </p:txBody>
      </p:sp>
      <p:graphicFrame>
        <p:nvGraphicFramePr>
          <p:cNvPr id="3" name="对象 2">
            <a:extLst>
              <a:ext uri="{FF2B5EF4-FFF2-40B4-BE49-F238E27FC236}">
                <a16:creationId xmlns:a16="http://schemas.microsoft.com/office/drawing/2014/main" id="{411C1037-3F7A-4FAE-941D-6DE51079FBF0}"/>
              </a:ext>
            </a:extLst>
          </p:cNvPr>
          <p:cNvGraphicFramePr>
            <a:graphicFrameLocks noChangeAspect="1"/>
          </p:cNvGraphicFramePr>
          <p:nvPr>
            <p:extLst>
              <p:ext uri="{D42A27DB-BD31-4B8C-83A1-F6EECF244321}">
                <p14:modId xmlns:p14="http://schemas.microsoft.com/office/powerpoint/2010/main" val="3363556576"/>
              </p:ext>
            </p:extLst>
          </p:nvPr>
        </p:nvGraphicFramePr>
        <p:xfrm>
          <a:off x="440871" y="2196666"/>
          <a:ext cx="5075339" cy="2664157"/>
        </p:xfrm>
        <a:graphic>
          <a:graphicData uri="http://schemas.openxmlformats.org/presentationml/2006/ole">
            <mc:AlternateContent xmlns:mc="http://schemas.openxmlformats.org/markup-compatibility/2006">
              <mc:Choice xmlns:v="urn:schemas-microsoft-com:vml" Requires="v">
                <p:oleObj spid="_x0000_s4212" r:id="rId4" imgW="7246455" imgH="3802429" progId="Visio.Drawing.15">
                  <p:embed/>
                </p:oleObj>
              </mc:Choice>
              <mc:Fallback>
                <p:oleObj r:id="rId4" imgW="7246455" imgH="3802429"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0871" y="2196666"/>
                        <a:ext cx="5075339" cy="2664157"/>
                      </a:xfrm>
                      <a:prstGeom prst="rect">
                        <a:avLst/>
                      </a:prstGeom>
                      <a:noFill/>
                    </p:spPr>
                  </p:pic>
                </p:oleObj>
              </mc:Fallback>
            </mc:AlternateContent>
          </a:graphicData>
        </a:graphic>
      </p:graphicFrame>
      <p:sp>
        <p:nvSpPr>
          <p:cNvPr id="5" name="文本框 4">
            <a:extLst>
              <a:ext uri="{FF2B5EF4-FFF2-40B4-BE49-F238E27FC236}">
                <a16:creationId xmlns:a16="http://schemas.microsoft.com/office/drawing/2014/main" id="{489243BD-D581-42D4-A29A-F70038EBAC30}"/>
              </a:ext>
            </a:extLst>
          </p:cNvPr>
          <p:cNvSpPr txBox="1"/>
          <p:nvPr/>
        </p:nvSpPr>
        <p:spPr>
          <a:xfrm>
            <a:off x="5998711" y="2081352"/>
            <a:ext cx="5388604" cy="1077218"/>
          </a:xfrm>
          <a:prstGeom prst="rect">
            <a:avLst/>
          </a:prstGeom>
          <a:noFill/>
        </p:spPr>
        <p:txBody>
          <a:bodyPr wrap="square" lIns="0" tIns="0" rIns="0" bIns="0" rtlCol="0">
            <a:spAutoFit/>
          </a:bodyPr>
          <a:lstStyle/>
          <a:p>
            <a:pPr marL="228600" indent="-228600" eaLnBrk="0" fontAlgn="base" hangingPunct="0">
              <a:lnSpc>
                <a:spcPct val="90000"/>
              </a:lnSpc>
              <a:spcBef>
                <a:spcPts val="1000"/>
              </a:spcBef>
              <a:spcAft>
                <a:spcPct val="0"/>
              </a:spcAft>
              <a:buBlip>
                <a:blip r:embed="rId6"/>
              </a:buBlip>
            </a:pPr>
            <a:r>
              <a:rPr lang="en-US" altLang="zh-CN" sz="1400" dirty="0">
                <a:solidFill>
                  <a:prstClr val="black"/>
                </a:solidFill>
              </a:rPr>
              <a:t>RTC AF is dedicated to the real-time media communication, supports:</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Provisioning function with QoS support, </a:t>
            </a:r>
            <a:r>
              <a:rPr lang="en-US" altLang="zh-CN" sz="1200" dirty="0" err="1">
                <a:solidFill>
                  <a:prstClr val="black"/>
                </a:solidFill>
              </a:rPr>
              <a:t>QoE</a:t>
            </a:r>
            <a:r>
              <a:rPr lang="en-US" altLang="zh-CN" sz="1200" dirty="0">
                <a:solidFill>
                  <a:prstClr val="black"/>
                </a:solidFill>
              </a:rPr>
              <a:t> collection, etc.</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Configuration function with media configuration recommendation, etc. </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Network supporting function with QoS request </a:t>
            </a:r>
          </a:p>
        </p:txBody>
      </p:sp>
      <p:sp>
        <p:nvSpPr>
          <p:cNvPr id="6" name="文本框 5">
            <a:extLst>
              <a:ext uri="{FF2B5EF4-FFF2-40B4-BE49-F238E27FC236}">
                <a16:creationId xmlns:a16="http://schemas.microsoft.com/office/drawing/2014/main" id="{8CEB48CA-B47F-4624-9FC1-427692873C82}"/>
              </a:ext>
            </a:extLst>
          </p:cNvPr>
          <p:cNvSpPr txBox="1"/>
          <p:nvPr/>
        </p:nvSpPr>
        <p:spPr>
          <a:xfrm>
            <a:off x="6067221" y="3528744"/>
            <a:ext cx="5320094" cy="1409617"/>
          </a:xfrm>
          <a:prstGeom prst="rect">
            <a:avLst/>
          </a:prstGeom>
          <a:noFill/>
        </p:spPr>
        <p:txBody>
          <a:bodyPr wrap="square" lIns="0" tIns="0" rIns="0" bIns="0" rtlCol="0">
            <a:spAutoFit/>
          </a:bodyPr>
          <a:lstStyle/>
          <a:p>
            <a:pPr marL="228600" indent="-228600" eaLnBrk="0" fontAlgn="base" hangingPunct="0">
              <a:lnSpc>
                <a:spcPct val="90000"/>
              </a:lnSpc>
              <a:spcBef>
                <a:spcPts val="1000"/>
              </a:spcBef>
              <a:spcAft>
                <a:spcPct val="0"/>
              </a:spcAft>
              <a:buBlip>
                <a:blip r:embed="rId6"/>
              </a:buBlip>
            </a:pPr>
            <a:r>
              <a:rPr lang="en-US" altLang="zh-CN" sz="1400" dirty="0">
                <a:solidFill>
                  <a:prstClr val="black"/>
                </a:solidFill>
              </a:rPr>
              <a:t>RTC AS is application server for the real-time media type, including:</a:t>
            </a:r>
          </a:p>
          <a:p>
            <a:pPr marL="628650" lvl="1" indent="-1714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 </a:t>
            </a:r>
            <a:r>
              <a:rPr lang="en-GB" altLang="zh-CN" sz="1200" dirty="0">
                <a:solidFill>
                  <a:prstClr val="black"/>
                </a:solidFill>
              </a:rPr>
              <a:t>Signalling function manages media flow sessions in both uplink and downlink directions</a:t>
            </a:r>
          </a:p>
          <a:p>
            <a:pPr marL="628650" lvl="1" indent="-171450" eaLnBrk="0" fontAlgn="base" hangingPunct="0">
              <a:lnSpc>
                <a:spcPct val="90000"/>
              </a:lnSpc>
              <a:spcBef>
                <a:spcPts val="1000"/>
              </a:spcBef>
              <a:spcAft>
                <a:spcPct val="0"/>
              </a:spcAft>
              <a:buFont typeface="Arial" panose="020B0604020202020204" pitchFamily="34" charset="0"/>
              <a:buChar char="•"/>
            </a:pPr>
            <a:r>
              <a:rPr lang="en-GB" altLang="zh-CN" sz="1200" dirty="0">
                <a:solidFill>
                  <a:prstClr val="black"/>
                </a:solidFill>
              </a:rPr>
              <a:t>Content server that serves content to the WebRTC application</a:t>
            </a:r>
            <a:endParaRPr lang="en-US" altLang="zh-CN" sz="1200" dirty="0">
              <a:solidFill>
                <a:prstClr val="black"/>
              </a:solidFill>
            </a:endParaRPr>
          </a:p>
          <a:p>
            <a:pPr marL="628650" lvl="1" indent="-171450" eaLnBrk="0" fontAlgn="base" hangingPunct="0">
              <a:lnSpc>
                <a:spcPct val="90000"/>
              </a:lnSpc>
              <a:spcBef>
                <a:spcPts val="1000"/>
              </a:spcBef>
              <a:spcAft>
                <a:spcPct val="0"/>
              </a:spcAft>
              <a:buFont typeface="Arial" panose="020B0604020202020204" pitchFamily="34" charset="0"/>
              <a:buChar char="•"/>
            </a:pPr>
            <a:r>
              <a:rPr lang="en-GB" altLang="zh-CN" sz="1200" dirty="0">
                <a:solidFill>
                  <a:prstClr val="black"/>
                </a:solidFill>
              </a:rPr>
              <a:t>Performs some media processing function such as transcoding, recording, 3D reconstruction, etc.</a:t>
            </a:r>
            <a:endParaRPr lang="zh-CN" altLang="zh-CN" sz="1200" dirty="0">
              <a:solidFill>
                <a:prstClr val="black"/>
              </a:solidFill>
            </a:endParaRPr>
          </a:p>
        </p:txBody>
      </p:sp>
      <p:sp>
        <p:nvSpPr>
          <p:cNvPr id="7" name="文本框 6">
            <a:extLst>
              <a:ext uri="{FF2B5EF4-FFF2-40B4-BE49-F238E27FC236}">
                <a16:creationId xmlns:a16="http://schemas.microsoft.com/office/drawing/2014/main" id="{953E3349-4763-4735-AAF2-D1A989479D14}"/>
              </a:ext>
            </a:extLst>
          </p:cNvPr>
          <p:cNvSpPr txBox="1"/>
          <p:nvPr/>
        </p:nvSpPr>
        <p:spPr>
          <a:xfrm>
            <a:off x="245659" y="1473958"/>
            <a:ext cx="5388604" cy="523220"/>
          </a:xfrm>
          <a:prstGeom prst="rect">
            <a:avLst/>
          </a:prstGeom>
          <a:noFill/>
        </p:spPr>
        <p:txBody>
          <a:bodyPr wrap="square" rtlCol="0">
            <a:spAutoFit/>
          </a:bodyPr>
          <a:lstStyle/>
          <a:p>
            <a:r>
              <a:rPr lang="en-US" altLang="zh-CN" sz="1400" b="1" dirty="0">
                <a:solidFill>
                  <a:srgbClr val="FF0000"/>
                </a:solidFill>
              </a:rPr>
              <a:t>Architecture#2: </a:t>
            </a:r>
            <a:r>
              <a:rPr lang="en-US" altLang="zh-CN" sz="1400" dirty="0"/>
              <a:t>General real-time communication (RTC) architecture (TS 26.506) </a:t>
            </a:r>
            <a:endParaRPr lang="zh-CN" altLang="en-US" sz="1400" dirty="0"/>
          </a:p>
        </p:txBody>
      </p:sp>
      <p:sp>
        <p:nvSpPr>
          <p:cNvPr id="9" name="矩形 8">
            <a:extLst>
              <a:ext uri="{FF2B5EF4-FFF2-40B4-BE49-F238E27FC236}">
                <a16:creationId xmlns:a16="http://schemas.microsoft.com/office/drawing/2014/main" id="{AC999F68-E490-4E9A-ADFA-5E8E96BA313D}"/>
              </a:ext>
            </a:extLst>
          </p:cNvPr>
          <p:cNvSpPr/>
          <p:nvPr/>
        </p:nvSpPr>
        <p:spPr>
          <a:xfrm>
            <a:off x="553850" y="5335953"/>
            <a:ext cx="10289641" cy="674031"/>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6">
                  <a:extLst/>
                </a:blip>
              </a:buBlip>
            </a:pPr>
            <a:r>
              <a:rPr lang="en-US" altLang="zh-CN" sz="1400" dirty="0">
                <a:solidFill>
                  <a:prstClr val="black"/>
                </a:solidFill>
              </a:rPr>
              <a:t>The 5GMS architecture and RTC architecture defined in SA4, is a general functionality to support media communication for media streaming application and WebRTC application, but how to use the specific optimization for XR application provided by 5G network is not involved, such as policy and media feature provisioning, application operation for the exposed network information, etc.</a:t>
            </a:r>
          </a:p>
        </p:txBody>
      </p:sp>
      <p:sp>
        <p:nvSpPr>
          <p:cNvPr id="10" name="文本框 9">
            <a:extLst>
              <a:ext uri="{FF2B5EF4-FFF2-40B4-BE49-F238E27FC236}">
                <a16:creationId xmlns:a16="http://schemas.microsoft.com/office/drawing/2014/main" id="{60772BF7-A59A-4280-A527-49F00B62006F}"/>
              </a:ext>
            </a:extLst>
          </p:cNvPr>
          <p:cNvSpPr txBox="1"/>
          <p:nvPr/>
        </p:nvSpPr>
        <p:spPr>
          <a:xfrm>
            <a:off x="5998710" y="1377008"/>
            <a:ext cx="5553511" cy="387798"/>
          </a:xfrm>
          <a:prstGeom prst="rect">
            <a:avLst/>
          </a:prstGeom>
          <a:noFill/>
        </p:spPr>
        <p:txBody>
          <a:bodyPr wrap="square" lIns="0" tIns="0" rIns="0" bIns="0" rtlCol="0">
            <a:spAutoFit/>
          </a:bodyPr>
          <a:lstStyle/>
          <a:p>
            <a:pPr marL="228600" indent="-228600" eaLnBrk="0" fontAlgn="base" hangingPunct="0">
              <a:lnSpc>
                <a:spcPct val="90000"/>
              </a:lnSpc>
              <a:spcBef>
                <a:spcPts val="1000"/>
              </a:spcBef>
              <a:spcAft>
                <a:spcPct val="0"/>
              </a:spcAft>
              <a:buBlip>
                <a:blip r:embed="rId6"/>
              </a:buBlip>
            </a:pPr>
            <a:r>
              <a:rPr lang="en-US" altLang="zh-CN" sz="1400" dirty="0">
                <a:solidFill>
                  <a:prstClr val="black"/>
                </a:solidFill>
              </a:rPr>
              <a:t>RTC architecture has the same principles of functionality classification as 5GMS architecture, but with the different protocols (e.g. RTP, RTCP) </a:t>
            </a:r>
            <a:endParaRPr lang="en-US" altLang="zh-CN" sz="1200" dirty="0">
              <a:solidFill>
                <a:prstClr val="black"/>
              </a:solidFill>
            </a:endParaRPr>
          </a:p>
        </p:txBody>
      </p:sp>
    </p:spTree>
    <p:extLst>
      <p:ext uri="{BB962C8B-B14F-4D97-AF65-F5344CB8AC3E}">
        <p14:creationId xmlns:p14="http://schemas.microsoft.com/office/powerpoint/2010/main" val="298915849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GB" altLang="en-US" sz="3600" dirty="0"/>
              <a:t>Media delivery relationship between SEALDD and SA4</a:t>
            </a:r>
          </a:p>
        </p:txBody>
      </p:sp>
      <p:sp>
        <p:nvSpPr>
          <p:cNvPr id="3" name="矩形 2">
            <a:extLst>
              <a:ext uri="{FF2B5EF4-FFF2-40B4-BE49-F238E27FC236}">
                <a16:creationId xmlns:a16="http://schemas.microsoft.com/office/drawing/2014/main" id="{C465EA11-C558-4376-97C5-CAB198BFFE5F}"/>
              </a:ext>
            </a:extLst>
          </p:cNvPr>
          <p:cNvSpPr/>
          <p:nvPr/>
        </p:nvSpPr>
        <p:spPr>
          <a:xfrm>
            <a:off x="639686" y="1592914"/>
            <a:ext cx="2013760" cy="36721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solidFill>
            </a:endParaRPr>
          </a:p>
        </p:txBody>
      </p:sp>
      <p:sp>
        <p:nvSpPr>
          <p:cNvPr id="4" name="矩形 3">
            <a:extLst>
              <a:ext uri="{FF2B5EF4-FFF2-40B4-BE49-F238E27FC236}">
                <a16:creationId xmlns:a16="http://schemas.microsoft.com/office/drawing/2014/main" id="{625314DB-EC7D-445E-B5CC-FB9205B9F6DC}"/>
              </a:ext>
            </a:extLst>
          </p:cNvPr>
          <p:cNvSpPr/>
          <p:nvPr/>
        </p:nvSpPr>
        <p:spPr>
          <a:xfrm>
            <a:off x="780063" y="2303769"/>
            <a:ext cx="1721141" cy="46166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solidFill>
            </a:endParaRPr>
          </a:p>
        </p:txBody>
      </p:sp>
      <p:sp>
        <p:nvSpPr>
          <p:cNvPr id="2" name="文本框 1">
            <a:extLst>
              <a:ext uri="{FF2B5EF4-FFF2-40B4-BE49-F238E27FC236}">
                <a16:creationId xmlns:a16="http://schemas.microsoft.com/office/drawing/2014/main" id="{2EA9B245-9AEC-471B-ABDC-13DA0D0D8AE5}"/>
              </a:ext>
            </a:extLst>
          </p:cNvPr>
          <p:cNvSpPr txBox="1"/>
          <p:nvPr/>
        </p:nvSpPr>
        <p:spPr>
          <a:xfrm>
            <a:off x="907296" y="2303769"/>
            <a:ext cx="1593908" cy="461665"/>
          </a:xfrm>
          <a:prstGeom prst="rect">
            <a:avLst/>
          </a:prstGeom>
          <a:noFill/>
        </p:spPr>
        <p:txBody>
          <a:bodyPr wrap="square" rtlCol="0">
            <a:spAutoFit/>
          </a:bodyPr>
          <a:lstStyle/>
          <a:p>
            <a:r>
              <a:rPr lang="en-US" altLang="zh-CN" sz="1200" dirty="0"/>
              <a:t>VAL</a:t>
            </a:r>
            <a:r>
              <a:rPr lang="zh-CN" altLang="en-US" sz="1200" dirty="0"/>
              <a:t> </a:t>
            </a:r>
            <a:r>
              <a:rPr lang="en-US" altLang="zh-CN" sz="1200" dirty="0"/>
              <a:t>client(s)/5GMS or RTC aware</a:t>
            </a:r>
            <a:r>
              <a:rPr lang="zh-CN" altLang="en-US" sz="1200" dirty="0"/>
              <a:t> </a:t>
            </a:r>
            <a:r>
              <a:rPr lang="en-US" altLang="zh-CN" sz="1200" dirty="0"/>
              <a:t>application</a:t>
            </a:r>
          </a:p>
        </p:txBody>
      </p:sp>
      <p:sp>
        <p:nvSpPr>
          <p:cNvPr id="9" name="矩形 8">
            <a:extLst>
              <a:ext uri="{FF2B5EF4-FFF2-40B4-BE49-F238E27FC236}">
                <a16:creationId xmlns:a16="http://schemas.microsoft.com/office/drawing/2014/main" id="{CCA26004-54DA-4171-8977-3E33BB88A9D0}"/>
              </a:ext>
            </a:extLst>
          </p:cNvPr>
          <p:cNvSpPr/>
          <p:nvPr/>
        </p:nvSpPr>
        <p:spPr>
          <a:xfrm>
            <a:off x="753185" y="3717221"/>
            <a:ext cx="1748020" cy="138328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solidFill>
            </a:endParaRPr>
          </a:p>
        </p:txBody>
      </p:sp>
      <p:sp>
        <p:nvSpPr>
          <p:cNvPr id="11" name="矩形 10">
            <a:extLst>
              <a:ext uri="{FF2B5EF4-FFF2-40B4-BE49-F238E27FC236}">
                <a16:creationId xmlns:a16="http://schemas.microsoft.com/office/drawing/2014/main" id="{21C3845F-4EAE-4EB4-AAC7-5BB53F13443E}"/>
              </a:ext>
            </a:extLst>
          </p:cNvPr>
          <p:cNvSpPr/>
          <p:nvPr/>
        </p:nvSpPr>
        <p:spPr>
          <a:xfrm>
            <a:off x="779500" y="3815173"/>
            <a:ext cx="1634249" cy="359316"/>
          </a:xfrm>
          <a:prstGeom prst="rect">
            <a:avLst/>
          </a:prstGeom>
          <a:solidFill>
            <a:srgbClr val="FFFF00"/>
          </a:solidFill>
          <a:ln w="9525" cap="flat" cmpd="sng" algn="ctr">
            <a:solidFill>
              <a:srgbClr val="0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media session handler</a:t>
            </a:r>
          </a:p>
        </p:txBody>
      </p:sp>
      <p:sp>
        <p:nvSpPr>
          <p:cNvPr id="13" name="矩形 12">
            <a:extLst>
              <a:ext uri="{FF2B5EF4-FFF2-40B4-BE49-F238E27FC236}">
                <a16:creationId xmlns:a16="http://schemas.microsoft.com/office/drawing/2014/main" id="{60CC1A0C-2388-446E-9307-B03EC3369B62}"/>
              </a:ext>
            </a:extLst>
          </p:cNvPr>
          <p:cNvSpPr/>
          <p:nvPr/>
        </p:nvSpPr>
        <p:spPr>
          <a:xfrm>
            <a:off x="779500" y="4277759"/>
            <a:ext cx="684285" cy="456240"/>
          </a:xfrm>
          <a:prstGeom prst="rect">
            <a:avLst/>
          </a:prstGeom>
          <a:solidFill>
            <a:srgbClr val="FFFF00"/>
          </a:solidFill>
          <a:ln w="9525" cap="flat" cmpd="sng" algn="ctr">
            <a:solidFill>
              <a:srgbClr val="0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media player/framework</a:t>
            </a:r>
          </a:p>
        </p:txBody>
      </p:sp>
      <p:sp>
        <p:nvSpPr>
          <p:cNvPr id="14" name="文本框 13">
            <a:extLst>
              <a:ext uri="{FF2B5EF4-FFF2-40B4-BE49-F238E27FC236}">
                <a16:creationId xmlns:a16="http://schemas.microsoft.com/office/drawing/2014/main" id="{AF14897B-EF57-450A-9E3A-8CACED90DB94}"/>
              </a:ext>
            </a:extLst>
          </p:cNvPr>
          <p:cNvSpPr txBox="1"/>
          <p:nvPr/>
        </p:nvSpPr>
        <p:spPr>
          <a:xfrm>
            <a:off x="1063399" y="4778754"/>
            <a:ext cx="1154467" cy="276999"/>
          </a:xfrm>
          <a:prstGeom prst="rect">
            <a:avLst/>
          </a:prstGeom>
          <a:noFill/>
        </p:spPr>
        <p:txBody>
          <a:bodyPr wrap="square" rtlCol="0">
            <a:spAutoFit/>
          </a:bodyPr>
          <a:lstStyle/>
          <a:p>
            <a:r>
              <a:rPr lang="en-US" altLang="zh-CN" sz="1200" dirty="0"/>
              <a:t>SEALDD client</a:t>
            </a:r>
          </a:p>
        </p:txBody>
      </p:sp>
      <p:sp>
        <p:nvSpPr>
          <p:cNvPr id="15" name="矩形 14">
            <a:extLst>
              <a:ext uri="{FF2B5EF4-FFF2-40B4-BE49-F238E27FC236}">
                <a16:creationId xmlns:a16="http://schemas.microsoft.com/office/drawing/2014/main" id="{95A3C6B5-A91E-4748-B6DE-CCCBC6251F1B}"/>
              </a:ext>
            </a:extLst>
          </p:cNvPr>
          <p:cNvSpPr/>
          <p:nvPr/>
        </p:nvSpPr>
        <p:spPr>
          <a:xfrm>
            <a:off x="1489166" y="4277760"/>
            <a:ext cx="924583" cy="456239"/>
          </a:xfrm>
          <a:prstGeom prst="rect">
            <a:avLst/>
          </a:prstGeom>
          <a:solidFill>
            <a:srgbClr val="FFC000"/>
          </a:solidFill>
          <a:ln w="9525" cap="flat" cmpd="sng" algn="ctr">
            <a:solidFill>
              <a:srgbClr val="0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 </a:t>
            </a:r>
            <a:r>
              <a:rPr lang="en-US" altLang="zh-CN" sz="1000" b="1" kern="0" dirty="0">
                <a:solidFill>
                  <a:srgbClr val="666666"/>
                </a:solidFill>
                <a:latin typeface="Calibri" panose="020F0502020204030204"/>
                <a:ea typeface="等线" panose="02010600030101010101" pitchFamily="2" charset="-122"/>
              </a:rPr>
              <a:t>Transmission</a:t>
            </a: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 adaptation over 5G</a:t>
            </a:r>
          </a:p>
        </p:txBody>
      </p:sp>
      <p:cxnSp>
        <p:nvCxnSpPr>
          <p:cNvPr id="16" name="直接连接符 15">
            <a:extLst>
              <a:ext uri="{FF2B5EF4-FFF2-40B4-BE49-F238E27FC236}">
                <a16:creationId xmlns:a16="http://schemas.microsoft.com/office/drawing/2014/main" id="{E32D587A-46E7-43CE-8E05-6CF266CD81A9}"/>
              </a:ext>
            </a:extLst>
          </p:cNvPr>
          <p:cNvCxnSpPr>
            <a:cxnSpLocks/>
            <a:stCxn id="4" idx="2"/>
            <a:endCxn id="9" idx="0"/>
          </p:cNvCxnSpPr>
          <p:nvPr/>
        </p:nvCxnSpPr>
        <p:spPr>
          <a:xfrm flipH="1">
            <a:off x="1627195" y="2765434"/>
            <a:ext cx="13439" cy="95178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8B43FE4F-BF50-4D2C-B1F0-366DF4BA5969}"/>
              </a:ext>
            </a:extLst>
          </p:cNvPr>
          <p:cNvSpPr txBox="1"/>
          <p:nvPr/>
        </p:nvSpPr>
        <p:spPr>
          <a:xfrm>
            <a:off x="1640642" y="3074154"/>
            <a:ext cx="733331" cy="246221"/>
          </a:xfrm>
          <a:prstGeom prst="rect">
            <a:avLst/>
          </a:prstGeom>
          <a:noFill/>
        </p:spPr>
        <p:txBody>
          <a:bodyPr wrap="square" rtlCol="0">
            <a:spAutoFit/>
          </a:bodyPr>
          <a:lstStyle/>
          <a:p>
            <a:r>
              <a:rPr lang="en-US" altLang="zh-CN" sz="1000" dirty="0"/>
              <a:t>SEALDD-C</a:t>
            </a:r>
            <a:endParaRPr lang="zh-CN" altLang="en-US" sz="1000" dirty="0"/>
          </a:p>
        </p:txBody>
      </p:sp>
      <p:sp>
        <p:nvSpPr>
          <p:cNvPr id="18" name="矩形 17">
            <a:extLst>
              <a:ext uri="{FF2B5EF4-FFF2-40B4-BE49-F238E27FC236}">
                <a16:creationId xmlns:a16="http://schemas.microsoft.com/office/drawing/2014/main" id="{9A35A69E-9182-4430-AD34-75297A8BD26D}"/>
              </a:ext>
            </a:extLst>
          </p:cNvPr>
          <p:cNvSpPr/>
          <p:nvPr/>
        </p:nvSpPr>
        <p:spPr>
          <a:xfrm>
            <a:off x="3546838" y="1592914"/>
            <a:ext cx="762590" cy="36721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solidFill>
            </a:endParaRPr>
          </a:p>
        </p:txBody>
      </p:sp>
      <p:sp>
        <p:nvSpPr>
          <p:cNvPr id="19" name="文本框 18">
            <a:extLst>
              <a:ext uri="{FF2B5EF4-FFF2-40B4-BE49-F238E27FC236}">
                <a16:creationId xmlns:a16="http://schemas.microsoft.com/office/drawing/2014/main" id="{2895E946-0CBB-4B0B-A501-600F83040D5C}"/>
              </a:ext>
            </a:extLst>
          </p:cNvPr>
          <p:cNvSpPr txBox="1"/>
          <p:nvPr/>
        </p:nvSpPr>
        <p:spPr>
          <a:xfrm>
            <a:off x="3444724" y="1657438"/>
            <a:ext cx="959263" cy="646331"/>
          </a:xfrm>
          <a:prstGeom prst="rect">
            <a:avLst/>
          </a:prstGeom>
          <a:noFill/>
        </p:spPr>
        <p:txBody>
          <a:bodyPr wrap="square" rtlCol="0">
            <a:spAutoFit/>
          </a:bodyPr>
          <a:lstStyle/>
          <a:p>
            <a:pPr algn="ctr"/>
            <a:r>
              <a:rPr lang="en-US" altLang="zh-CN" sz="1200" dirty="0"/>
              <a:t>3GPP network system</a:t>
            </a:r>
          </a:p>
        </p:txBody>
      </p:sp>
      <p:sp>
        <p:nvSpPr>
          <p:cNvPr id="21" name="矩形 20">
            <a:extLst>
              <a:ext uri="{FF2B5EF4-FFF2-40B4-BE49-F238E27FC236}">
                <a16:creationId xmlns:a16="http://schemas.microsoft.com/office/drawing/2014/main" id="{3A236DDD-DB4F-423C-80E0-11EB6D4A9EBA}"/>
              </a:ext>
            </a:extLst>
          </p:cNvPr>
          <p:cNvSpPr/>
          <p:nvPr/>
        </p:nvSpPr>
        <p:spPr>
          <a:xfrm>
            <a:off x="5407763" y="3700443"/>
            <a:ext cx="1721141" cy="140006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solidFill>
            </a:endParaRPr>
          </a:p>
        </p:txBody>
      </p:sp>
      <p:sp>
        <p:nvSpPr>
          <p:cNvPr id="22" name="矩形 21">
            <a:extLst>
              <a:ext uri="{FF2B5EF4-FFF2-40B4-BE49-F238E27FC236}">
                <a16:creationId xmlns:a16="http://schemas.microsoft.com/office/drawing/2014/main" id="{0C7B3BE8-ABE9-4E31-A6EC-D9A3354A7B41}"/>
              </a:ext>
            </a:extLst>
          </p:cNvPr>
          <p:cNvSpPr/>
          <p:nvPr/>
        </p:nvSpPr>
        <p:spPr>
          <a:xfrm>
            <a:off x="5495326" y="3798395"/>
            <a:ext cx="1546123" cy="359316"/>
          </a:xfrm>
          <a:prstGeom prst="rect">
            <a:avLst/>
          </a:prstGeom>
          <a:solidFill>
            <a:srgbClr val="FFFF00"/>
          </a:solidFill>
          <a:ln w="9525" cap="flat" cmpd="sng" algn="ctr">
            <a:solidFill>
              <a:srgbClr val="0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5GMS/RTC AF</a:t>
            </a:r>
          </a:p>
        </p:txBody>
      </p:sp>
      <p:sp>
        <p:nvSpPr>
          <p:cNvPr id="23" name="矩形 22">
            <a:extLst>
              <a:ext uri="{FF2B5EF4-FFF2-40B4-BE49-F238E27FC236}">
                <a16:creationId xmlns:a16="http://schemas.microsoft.com/office/drawing/2014/main" id="{9506A3CA-BB04-4E94-8E1B-39AAC856130A}"/>
              </a:ext>
            </a:extLst>
          </p:cNvPr>
          <p:cNvSpPr/>
          <p:nvPr/>
        </p:nvSpPr>
        <p:spPr>
          <a:xfrm>
            <a:off x="6417664" y="4260983"/>
            <a:ext cx="623785" cy="473016"/>
          </a:xfrm>
          <a:prstGeom prst="rect">
            <a:avLst/>
          </a:prstGeom>
          <a:solidFill>
            <a:srgbClr val="FFFF00"/>
          </a:solidFill>
          <a:ln w="9525" cap="flat" cmpd="sng" algn="ctr">
            <a:solidFill>
              <a:srgbClr val="0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5GMS/RTC AS</a:t>
            </a:r>
          </a:p>
        </p:txBody>
      </p:sp>
      <p:sp>
        <p:nvSpPr>
          <p:cNvPr id="24" name="文本框 23">
            <a:extLst>
              <a:ext uri="{FF2B5EF4-FFF2-40B4-BE49-F238E27FC236}">
                <a16:creationId xmlns:a16="http://schemas.microsoft.com/office/drawing/2014/main" id="{7D48A79C-51E4-4F3B-A19C-8B1E5BD8F2AB}"/>
              </a:ext>
            </a:extLst>
          </p:cNvPr>
          <p:cNvSpPr txBox="1"/>
          <p:nvPr/>
        </p:nvSpPr>
        <p:spPr>
          <a:xfrm>
            <a:off x="5718509" y="4757463"/>
            <a:ext cx="1154467" cy="276999"/>
          </a:xfrm>
          <a:prstGeom prst="rect">
            <a:avLst/>
          </a:prstGeom>
          <a:noFill/>
        </p:spPr>
        <p:txBody>
          <a:bodyPr wrap="square" rtlCol="0">
            <a:spAutoFit/>
          </a:bodyPr>
          <a:lstStyle/>
          <a:p>
            <a:r>
              <a:rPr lang="en-US" altLang="zh-CN" sz="1200" dirty="0"/>
              <a:t>SEALDD server</a:t>
            </a:r>
          </a:p>
        </p:txBody>
      </p:sp>
      <p:sp>
        <p:nvSpPr>
          <p:cNvPr id="25" name="矩形 24">
            <a:extLst>
              <a:ext uri="{FF2B5EF4-FFF2-40B4-BE49-F238E27FC236}">
                <a16:creationId xmlns:a16="http://schemas.microsoft.com/office/drawing/2014/main" id="{A2FFF66C-FD3E-47E4-B514-E9459980C436}"/>
              </a:ext>
            </a:extLst>
          </p:cNvPr>
          <p:cNvSpPr/>
          <p:nvPr/>
        </p:nvSpPr>
        <p:spPr>
          <a:xfrm>
            <a:off x="5491685" y="4260983"/>
            <a:ext cx="904337" cy="473016"/>
          </a:xfrm>
          <a:prstGeom prst="rect">
            <a:avLst/>
          </a:prstGeom>
          <a:solidFill>
            <a:srgbClr val="FFC000"/>
          </a:solidFill>
          <a:ln w="9525" cap="flat" cmpd="sng" algn="ctr">
            <a:solidFill>
              <a:srgbClr val="0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lang="en-US" altLang="zh-CN" sz="1000" b="1" kern="0" dirty="0">
                <a:solidFill>
                  <a:srgbClr val="666666"/>
                </a:solidFill>
                <a:latin typeface="Calibri" panose="020F0502020204030204"/>
                <a:ea typeface="等线" panose="02010600030101010101" pitchFamily="2" charset="-122"/>
              </a:rPr>
              <a:t>Transmission</a:t>
            </a: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 adaptation over 5G</a:t>
            </a:r>
          </a:p>
        </p:txBody>
      </p:sp>
      <p:cxnSp>
        <p:nvCxnSpPr>
          <p:cNvPr id="26" name="直接连接符 25">
            <a:extLst>
              <a:ext uri="{FF2B5EF4-FFF2-40B4-BE49-F238E27FC236}">
                <a16:creationId xmlns:a16="http://schemas.microsoft.com/office/drawing/2014/main" id="{6D66EB54-F9CF-4CDD-9DB5-1EA69AB8FFCA}"/>
              </a:ext>
            </a:extLst>
          </p:cNvPr>
          <p:cNvCxnSpPr>
            <a:cxnSpLocks/>
          </p:cNvCxnSpPr>
          <p:nvPr/>
        </p:nvCxnSpPr>
        <p:spPr>
          <a:xfrm>
            <a:off x="4307574" y="4462450"/>
            <a:ext cx="111088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47FE5C4D-E5E3-4DB1-B294-7E0813D0EF07}"/>
              </a:ext>
            </a:extLst>
          </p:cNvPr>
          <p:cNvCxnSpPr>
            <a:cxnSpLocks/>
          </p:cNvCxnSpPr>
          <p:nvPr/>
        </p:nvCxnSpPr>
        <p:spPr>
          <a:xfrm>
            <a:off x="4307574" y="4757463"/>
            <a:ext cx="111088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53021F27-50DD-4A0A-AEEC-0A0DB0533B52}"/>
              </a:ext>
            </a:extLst>
          </p:cNvPr>
          <p:cNvSpPr txBox="1"/>
          <p:nvPr/>
        </p:nvSpPr>
        <p:spPr>
          <a:xfrm>
            <a:off x="4530476" y="4203281"/>
            <a:ext cx="939567" cy="246221"/>
          </a:xfrm>
          <a:prstGeom prst="rect">
            <a:avLst/>
          </a:prstGeom>
          <a:noFill/>
        </p:spPr>
        <p:txBody>
          <a:bodyPr wrap="square" rtlCol="0">
            <a:spAutoFit/>
          </a:bodyPr>
          <a:lstStyle/>
          <a:p>
            <a:r>
              <a:rPr lang="en-US" altLang="zh-CN" sz="1000" dirty="0"/>
              <a:t>N33/N5</a:t>
            </a:r>
            <a:endParaRPr lang="zh-CN" altLang="en-US" sz="1000" dirty="0"/>
          </a:p>
        </p:txBody>
      </p:sp>
      <p:sp>
        <p:nvSpPr>
          <p:cNvPr id="31" name="文本框 30">
            <a:extLst>
              <a:ext uri="{FF2B5EF4-FFF2-40B4-BE49-F238E27FC236}">
                <a16:creationId xmlns:a16="http://schemas.microsoft.com/office/drawing/2014/main" id="{0AB56F6A-05F3-4A65-BEC2-0BC7FB7CB59D}"/>
              </a:ext>
            </a:extLst>
          </p:cNvPr>
          <p:cNvSpPr txBox="1"/>
          <p:nvPr/>
        </p:nvSpPr>
        <p:spPr>
          <a:xfrm>
            <a:off x="4672146" y="4537845"/>
            <a:ext cx="673490" cy="246221"/>
          </a:xfrm>
          <a:prstGeom prst="rect">
            <a:avLst/>
          </a:prstGeom>
          <a:noFill/>
        </p:spPr>
        <p:txBody>
          <a:bodyPr wrap="square" rtlCol="0">
            <a:spAutoFit/>
          </a:bodyPr>
          <a:lstStyle/>
          <a:p>
            <a:r>
              <a:rPr lang="en-US" altLang="zh-CN" sz="1000" dirty="0"/>
              <a:t>N6</a:t>
            </a:r>
            <a:endParaRPr lang="zh-CN" altLang="en-US" sz="1000" dirty="0"/>
          </a:p>
        </p:txBody>
      </p:sp>
      <p:cxnSp>
        <p:nvCxnSpPr>
          <p:cNvPr id="32" name="直接连接符 31">
            <a:extLst>
              <a:ext uri="{FF2B5EF4-FFF2-40B4-BE49-F238E27FC236}">
                <a16:creationId xmlns:a16="http://schemas.microsoft.com/office/drawing/2014/main" id="{FD6BB220-3FE4-43B4-87E6-F61F6A56EDD3}"/>
              </a:ext>
            </a:extLst>
          </p:cNvPr>
          <p:cNvCxnSpPr>
            <a:cxnSpLocks/>
          </p:cNvCxnSpPr>
          <p:nvPr/>
        </p:nvCxnSpPr>
        <p:spPr>
          <a:xfrm flipV="1">
            <a:off x="2501767" y="4168105"/>
            <a:ext cx="2905996" cy="795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AA19E6A4-FCC9-43BD-91B2-29C1DE05BD4D}"/>
              </a:ext>
            </a:extLst>
          </p:cNvPr>
          <p:cNvSpPr txBox="1"/>
          <p:nvPr/>
        </p:nvSpPr>
        <p:spPr>
          <a:xfrm>
            <a:off x="2741678" y="3924025"/>
            <a:ext cx="1075313" cy="246221"/>
          </a:xfrm>
          <a:prstGeom prst="rect">
            <a:avLst/>
          </a:prstGeom>
          <a:noFill/>
        </p:spPr>
        <p:txBody>
          <a:bodyPr wrap="square" rtlCol="0">
            <a:spAutoFit/>
          </a:bodyPr>
          <a:lstStyle/>
          <a:p>
            <a:r>
              <a:rPr lang="en-US" altLang="zh-CN" sz="1000" dirty="0"/>
              <a:t>SEALDD-UU</a:t>
            </a:r>
            <a:endParaRPr lang="zh-CN" altLang="en-US" sz="1000" dirty="0"/>
          </a:p>
        </p:txBody>
      </p:sp>
      <p:sp>
        <p:nvSpPr>
          <p:cNvPr id="35" name="矩形 34">
            <a:extLst>
              <a:ext uri="{FF2B5EF4-FFF2-40B4-BE49-F238E27FC236}">
                <a16:creationId xmlns:a16="http://schemas.microsoft.com/office/drawing/2014/main" id="{4F71C35C-6EB4-47B3-BDE0-C92DC58B5D19}"/>
              </a:ext>
            </a:extLst>
          </p:cNvPr>
          <p:cNvSpPr/>
          <p:nvPr/>
        </p:nvSpPr>
        <p:spPr>
          <a:xfrm>
            <a:off x="5418456" y="2286093"/>
            <a:ext cx="1721141" cy="46166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solidFill>
            </a:endParaRPr>
          </a:p>
        </p:txBody>
      </p:sp>
      <p:sp>
        <p:nvSpPr>
          <p:cNvPr id="36" name="文本框 35">
            <a:extLst>
              <a:ext uri="{FF2B5EF4-FFF2-40B4-BE49-F238E27FC236}">
                <a16:creationId xmlns:a16="http://schemas.microsoft.com/office/drawing/2014/main" id="{686102A2-6198-4B9F-BD35-452D3DD27DD1}"/>
              </a:ext>
            </a:extLst>
          </p:cNvPr>
          <p:cNvSpPr txBox="1"/>
          <p:nvPr/>
        </p:nvSpPr>
        <p:spPr>
          <a:xfrm>
            <a:off x="5477599" y="2278848"/>
            <a:ext cx="1742352" cy="461665"/>
          </a:xfrm>
          <a:prstGeom prst="rect">
            <a:avLst/>
          </a:prstGeom>
          <a:noFill/>
        </p:spPr>
        <p:txBody>
          <a:bodyPr wrap="square" rtlCol="0">
            <a:spAutoFit/>
          </a:bodyPr>
          <a:lstStyle/>
          <a:p>
            <a:r>
              <a:rPr lang="en-US" altLang="zh-CN" sz="1200" dirty="0"/>
              <a:t>VAL</a:t>
            </a:r>
            <a:r>
              <a:rPr lang="zh-CN" altLang="en-US" sz="1200" dirty="0"/>
              <a:t> </a:t>
            </a:r>
            <a:r>
              <a:rPr lang="en-US" altLang="zh-CN" sz="1200" dirty="0"/>
              <a:t>server(s)/5GMS or RTC application provider</a:t>
            </a:r>
          </a:p>
        </p:txBody>
      </p:sp>
      <p:cxnSp>
        <p:nvCxnSpPr>
          <p:cNvPr id="37" name="直接连接符 36">
            <a:extLst>
              <a:ext uri="{FF2B5EF4-FFF2-40B4-BE49-F238E27FC236}">
                <a16:creationId xmlns:a16="http://schemas.microsoft.com/office/drawing/2014/main" id="{E7FBA467-8E91-49D1-97B4-A8748E633BE2}"/>
              </a:ext>
            </a:extLst>
          </p:cNvPr>
          <p:cNvCxnSpPr/>
          <p:nvPr/>
        </p:nvCxnSpPr>
        <p:spPr>
          <a:xfrm>
            <a:off x="6297922" y="2748656"/>
            <a:ext cx="0" cy="95178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52F0385E-AF9B-4C1C-BA76-EEB9849D1598}"/>
              </a:ext>
            </a:extLst>
          </p:cNvPr>
          <p:cNvSpPr txBox="1"/>
          <p:nvPr/>
        </p:nvSpPr>
        <p:spPr>
          <a:xfrm>
            <a:off x="6320648" y="3057376"/>
            <a:ext cx="967393" cy="246221"/>
          </a:xfrm>
          <a:prstGeom prst="rect">
            <a:avLst/>
          </a:prstGeom>
          <a:noFill/>
        </p:spPr>
        <p:txBody>
          <a:bodyPr wrap="square" rtlCol="0">
            <a:spAutoFit/>
          </a:bodyPr>
          <a:lstStyle/>
          <a:p>
            <a:r>
              <a:rPr lang="en-US" altLang="zh-CN" sz="1000" dirty="0"/>
              <a:t>SEALDD-S</a:t>
            </a:r>
            <a:endParaRPr lang="zh-CN" altLang="en-US" sz="1000" dirty="0"/>
          </a:p>
        </p:txBody>
      </p:sp>
      <p:cxnSp>
        <p:nvCxnSpPr>
          <p:cNvPr id="39" name="直接连接符 38">
            <a:extLst>
              <a:ext uri="{FF2B5EF4-FFF2-40B4-BE49-F238E27FC236}">
                <a16:creationId xmlns:a16="http://schemas.microsoft.com/office/drawing/2014/main" id="{622D1396-FAC9-4DE9-942C-4D2D9BA65B3C}"/>
              </a:ext>
            </a:extLst>
          </p:cNvPr>
          <p:cNvCxnSpPr>
            <a:cxnSpLocks/>
            <a:stCxn id="2" idx="3"/>
            <a:endCxn id="35" idx="1"/>
          </p:cNvCxnSpPr>
          <p:nvPr/>
        </p:nvCxnSpPr>
        <p:spPr>
          <a:xfrm flipV="1">
            <a:off x="2501204" y="2516926"/>
            <a:ext cx="2917252" cy="176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id="{9D8609FC-AF43-4211-9D16-6ADB5D26D488}"/>
              </a:ext>
            </a:extLst>
          </p:cNvPr>
          <p:cNvSpPr txBox="1"/>
          <p:nvPr/>
        </p:nvSpPr>
        <p:spPr>
          <a:xfrm>
            <a:off x="2920259" y="2287482"/>
            <a:ext cx="626579" cy="246221"/>
          </a:xfrm>
          <a:prstGeom prst="rect">
            <a:avLst/>
          </a:prstGeom>
          <a:noFill/>
        </p:spPr>
        <p:txBody>
          <a:bodyPr wrap="square" rtlCol="0">
            <a:spAutoFit/>
          </a:bodyPr>
          <a:lstStyle/>
          <a:p>
            <a:r>
              <a:rPr lang="en-US" altLang="zh-CN" sz="1000" dirty="0"/>
              <a:t>VAL-UU</a:t>
            </a:r>
            <a:endParaRPr lang="zh-CN" altLang="en-US" sz="1000" dirty="0"/>
          </a:p>
        </p:txBody>
      </p:sp>
      <p:sp>
        <p:nvSpPr>
          <p:cNvPr id="43" name="文本框 42">
            <a:extLst>
              <a:ext uri="{FF2B5EF4-FFF2-40B4-BE49-F238E27FC236}">
                <a16:creationId xmlns:a16="http://schemas.microsoft.com/office/drawing/2014/main" id="{497C5CA9-4E24-4BB6-B12D-A4021D52E33F}"/>
              </a:ext>
            </a:extLst>
          </p:cNvPr>
          <p:cNvSpPr txBox="1"/>
          <p:nvPr/>
        </p:nvSpPr>
        <p:spPr>
          <a:xfrm>
            <a:off x="639686" y="1675622"/>
            <a:ext cx="785913" cy="246221"/>
          </a:xfrm>
          <a:prstGeom prst="rect">
            <a:avLst/>
          </a:prstGeom>
          <a:noFill/>
        </p:spPr>
        <p:txBody>
          <a:bodyPr wrap="square" rtlCol="0">
            <a:spAutoFit/>
          </a:bodyPr>
          <a:lstStyle/>
          <a:p>
            <a:r>
              <a:rPr lang="en-US" altLang="zh-CN" sz="1000" dirty="0"/>
              <a:t>VAL UE</a:t>
            </a:r>
            <a:endParaRPr lang="zh-CN" altLang="en-US" sz="1000" dirty="0"/>
          </a:p>
        </p:txBody>
      </p:sp>
      <p:sp>
        <p:nvSpPr>
          <p:cNvPr id="40" name="文本框 39">
            <a:extLst>
              <a:ext uri="{FF2B5EF4-FFF2-40B4-BE49-F238E27FC236}">
                <a16:creationId xmlns:a16="http://schemas.microsoft.com/office/drawing/2014/main" id="{A0287E4C-72AD-4C74-8046-335D2C613FFD}"/>
              </a:ext>
            </a:extLst>
          </p:cNvPr>
          <p:cNvSpPr txBox="1"/>
          <p:nvPr/>
        </p:nvSpPr>
        <p:spPr>
          <a:xfrm>
            <a:off x="2217866" y="5500229"/>
            <a:ext cx="3093577" cy="184666"/>
          </a:xfrm>
          <a:prstGeom prst="rect">
            <a:avLst/>
          </a:prstGeom>
          <a:noFill/>
        </p:spPr>
        <p:txBody>
          <a:bodyPr wrap="square" lIns="0" tIns="0" rIns="0" bIns="0" rtlCol="0">
            <a:spAutoFit/>
          </a:bodyPr>
          <a:lstStyle/>
          <a:p>
            <a:pPr algn="l"/>
            <a:r>
              <a:rPr kumimoji="1" lang="en-US" altLang="zh-CN" sz="1200" b="1" dirty="0">
                <a:solidFill>
                  <a:srgbClr val="FF0000"/>
                </a:solidFill>
                <a:ea typeface="Microsoft YaHei" panose="020B0503020204020204" pitchFamily="34" charset="-122"/>
              </a:rPr>
              <a:t>The SEALDD architecture for media delivery </a:t>
            </a:r>
            <a:endParaRPr kumimoji="1" lang="zh-CN" altLang="en-US" sz="1200" b="1" dirty="0">
              <a:solidFill>
                <a:srgbClr val="FF0000"/>
              </a:solidFill>
              <a:ea typeface="Microsoft YaHei" panose="020B0503020204020204" pitchFamily="34" charset="-122"/>
            </a:endParaRPr>
          </a:p>
        </p:txBody>
      </p:sp>
      <p:sp>
        <p:nvSpPr>
          <p:cNvPr id="41" name="文本框 40">
            <a:extLst>
              <a:ext uri="{FF2B5EF4-FFF2-40B4-BE49-F238E27FC236}">
                <a16:creationId xmlns:a16="http://schemas.microsoft.com/office/drawing/2014/main" id="{9AD2F14B-DA4F-41E4-9384-640A6A1C8044}"/>
              </a:ext>
            </a:extLst>
          </p:cNvPr>
          <p:cNvSpPr txBox="1"/>
          <p:nvPr/>
        </p:nvSpPr>
        <p:spPr>
          <a:xfrm>
            <a:off x="7717755" y="1874121"/>
            <a:ext cx="4102330" cy="2195473"/>
          </a:xfrm>
          <a:prstGeom prst="rect">
            <a:avLst/>
          </a:prstGeom>
          <a:noFill/>
        </p:spPr>
        <p:txBody>
          <a:bodyPr wrap="square" lIns="0" tIns="0" rIns="0" bIns="0" rtlCol="0">
            <a:spAutoFit/>
          </a:bodyPr>
          <a:lstStyle/>
          <a:p>
            <a:pPr marL="228600" indent="-228600" eaLnBrk="0" fontAlgn="base" hangingPunct="0">
              <a:lnSpc>
                <a:spcPct val="90000"/>
              </a:lnSpc>
              <a:spcBef>
                <a:spcPts val="1000"/>
              </a:spcBef>
              <a:spcAft>
                <a:spcPct val="0"/>
              </a:spcAft>
              <a:buBlip>
                <a:blip r:embed="rId2"/>
              </a:buBlip>
            </a:pPr>
            <a:r>
              <a:rPr lang="en-US" altLang="zh-CN" sz="1400" dirty="0">
                <a:solidFill>
                  <a:prstClr val="black"/>
                </a:solidFill>
              </a:rPr>
              <a:t>The SEALDD as a general data delivery enabler, the following principles is utilized when supporting media type:</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400" dirty="0">
                <a:solidFill>
                  <a:prstClr val="black"/>
                </a:solidFill>
              </a:rPr>
              <a:t>The functionality/protocol</a:t>
            </a:r>
            <a:r>
              <a:rPr lang="zh-CN" altLang="en-US" sz="1400" dirty="0">
                <a:solidFill>
                  <a:prstClr val="black"/>
                </a:solidFill>
              </a:rPr>
              <a:t> </a:t>
            </a:r>
            <a:r>
              <a:rPr lang="en-US" altLang="zh-CN" sz="1400" dirty="0">
                <a:solidFill>
                  <a:prstClr val="black"/>
                </a:solidFill>
              </a:rPr>
              <a:t>defined in SA4 can be reused and further enhanced by SEALDD for supporting media type traffic</a:t>
            </a:r>
          </a:p>
          <a:p>
            <a:pPr marL="1200150" lvl="2" indent="-285750" eaLnBrk="0" fontAlgn="base" hangingPunct="0">
              <a:lnSpc>
                <a:spcPct val="90000"/>
              </a:lnSpc>
              <a:spcBef>
                <a:spcPts val="1000"/>
              </a:spcBef>
              <a:spcAft>
                <a:spcPct val="0"/>
              </a:spcAft>
              <a:buFont typeface="Wingdings" panose="05000000000000000000" pitchFamily="2" charset="2"/>
              <a:buChar char="ü"/>
            </a:pPr>
            <a:r>
              <a:rPr lang="en-US" altLang="zh-CN" sz="1400" dirty="0">
                <a:solidFill>
                  <a:prstClr val="black"/>
                </a:solidFill>
              </a:rPr>
              <a:t>The 5G transmission adaptation component is added in SEALDD, to facilitate the specific optimization for XR application provided by 5G network</a:t>
            </a:r>
          </a:p>
        </p:txBody>
      </p:sp>
    </p:spTree>
    <p:extLst>
      <p:ext uri="{BB962C8B-B14F-4D97-AF65-F5344CB8AC3E}">
        <p14:creationId xmlns:p14="http://schemas.microsoft.com/office/powerpoint/2010/main" val="204630184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US" altLang="zh-CN" sz="3600" dirty="0"/>
              <a:t>Proposal</a:t>
            </a:r>
            <a:endParaRPr lang="en-GB" altLang="en-US" sz="3600" dirty="0"/>
          </a:p>
        </p:txBody>
      </p:sp>
      <p:sp>
        <p:nvSpPr>
          <p:cNvPr id="3" name="文本框 2">
            <a:extLst>
              <a:ext uri="{FF2B5EF4-FFF2-40B4-BE49-F238E27FC236}">
                <a16:creationId xmlns:a16="http://schemas.microsoft.com/office/drawing/2014/main" id="{003A8847-C29E-4DD1-9621-F567053D3F7F}"/>
              </a:ext>
            </a:extLst>
          </p:cNvPr>
          <p:cNvSpPr txBox="1"/>
          <p:nvPr/>
        </p:nvSpPr>
        <p:spPr>
          <a:xfrm>
            <a:off x="561945" y="1563728"/>
            <a:ext cx="10880637" cy="193899"/>
          </a:xfrm>
          <a:prstGeom prst="rect">
            <a:avLst/>
          </a:prstGeom>
          <a:noFill/>
        </p:spPr>
        <p:txBody>
          <a:bodyPr wrap="square" lIns="0" tIns="0" rIns="0" bIns="0" rtlCol="0">
            <a:spAutoFit/>
          </a:bodyPr>
          <a:lstStyle/>
          <a:p>
            <a:pPr marL="228600" indent="-228600" eaLnBrk="0" fontAlgn="base" hangingPunct="0">
              <a:lnSpc>
                <a:spcPct val="90000"/>
              </a:lnSpc>
              <a:spcBef>
                <a:spcPts val="1000"/>
              </a:spcBef>
              <a:spcAft>
                <a:spcPct val="0"/>
              </a:spcAft>
              <a:buBlip>
                <a:blip r:embed="rId3"/>
              </a:buBlip>
            </a:pPr>
            <a:r>
              <a:rPr lang="en-US" altLang="zh-CN" sz="1400" dirty="0">
                <a:solidFill>
                  <a:prstClr val="black"/>
                </a:solidFill>
              </a:rPr>
              <a:t>The SEALDD mapping architecture as captured in slide 6 and the related CR (S6-23XXXX), should be agreed to support media type traffic. </a:t>
            </a:r>
          </a:p>
        </p:txBody>
      </p:sp>
    </p:spTree>
    <p:extLst>
      <p:ext uri="{BB962C8B-B14F-4D97-AF65-F5344CB8AC3E}">
        <p14:creationId xmlns:p14="http://schemas.microsoft.com/office/powerpoint/2010/main" val="2734240831"/>
      </p:ext>
    </p:extLst>
  </p:cSld>
  <p:clrMapOvr>
    <a:masterClrMapping/>
  </p:clrMapOvr>
  <p:transition>
    <p:wipe dir="r"/>
  </p:transition>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6538</TotalTime>
  <Words>677</Words>
  <Application>Microsoft Office PowerPoint</Application>
  <PresentationFormat>宽屏</PresentationFormat>
  <Paragraphs>84</Paragraphs>
  <Slides>7</Slides>
  <Notes>4</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2</vt:i4>
      </vt:variant>
      <vt:variant>
        <vt:lpstr>幻灯片标题</vt:lpstr>
      </vt:variant>
      <vt:variant>
        <vt:i4>7</vt:i4>
      </vt:variant>
    </vt:vector>
  </HeadingPairs>
  <TitlesOfParts>
    <vt:vector size="19" baseType="lpstr">
      <vt:lpstr>.AppleSystemUIFont</vt:lpstr>
      <vt:lpstr>Arial </vt:lpstr>
      <vt:lpstr>等线</vt:lpstr>
      <vt:lpstr>宋体</vt:lpstr>
      <vt:lpstr>Microsoft YaHei</vt:lpstr>
      <vt:lpstr>Arial</vt:lpstr>
      <vt:lpstr>Calibri</vt:lpstr>
      <vt:lpstr>Calibri Light</vt:lpstr>
      <vt:lpstr>Wingdings</vt:lpstr>
      <vt:lpstr>1_Office Theme</vt:lpstr>
      <vt:lpstr>Document</vt:lpstr>
      <vt:lpstr>Visio.Drawing.15</vt:lpstr>
      <vt:lpstr>Discussion on media delivery functionality in SEALDD</vt:lpstr>
      <vt:lpstr>Outline</vt:lpstr>
      <vt:lpstr>Background</vt:lpstr>
      <vt:lpstr>Media delivery overview in SA4</vt:lpstr>
      <vt:lpstr>Media delivery overview in SA4</vt:lpstr>
      <vt:lpstr>Media delivery relationship between SEALDD and SA4</vt:lpstr>
      <vt:lpstr>Proposal</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244</cp:revision>
  <dcterms:created xsi:type="dcterms:W3CDTF">2023-04-05T03:54:49Z</dcterms:created>
  <dcterms:modified xsi:type="dcterms:W3CDTF">2023-09-28T03:24:01Z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(3)BTiI97Bh97nxuoFrfHxauvgRbLR8PVu0kT/ijP40XMK22Iap2IoqJbKreGyvlcyoExN77Q4Y
24JyuENrES4AuJVK4Y/n4Im2KQC6MYYXrvaoTnV75l8P4+RZr2jEG1l03md9D2+p0+MxjLXF
CFq5M4WzF3+ZirsdpeMnrH3ofnbQ5dt6FmHEtw/6nVfCry2LvpYRmBOZhgxTPxFoMzuC+PJA
2x2iE0TON4NzCzPGGQ</vt:lpwstr>
  </property>
  <property fmtid="{D5CDD505-2E9C-101B-9397-08002B2CF9AE}" pid="3" name="_2015_ms_pID_7253431">
    <vt:lpwstr>wsITHMSttLei2ErUsHMN3EXjANNeDdNiudHb2lmES8Y3WgTeKnLVW/
YFH3Y0isaOEWO2e4qLnQae1EPEa+tjll2NEbQ7cKZNJSNd23n8Z2fjbcKID8dr0u3Lh6Cl5Z
495BsQOv/Cc+sl66njCbMnGYgtDkTeq9SyOLpbft/TL9PoFcGByDyOX8IElSHQagmB1SJMX/
H6xDrS98VHe+s4Z1/sdx6/F1QRfG3zt4Lk3m</vt:lpwstr>
  </property>
  <property fmtid="{D5CDD505-2E9C-101B-9397-08002B2CF9AE}" pid="4" name="_2015_ms_pID_7253432">
    <vt:lpwstr>Cg==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1695365422</vt:lpwstr>
  </property>
</Properties>
</file>