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"/>
  </p:notesMasterIdLst>
  <p:handoutMasterIdLst>
    <p:handoutMasterId r:id="rId4"/>
  </p:handoutMasterIdLst>
  <p:sldIdLst>
    <p:sldId id="1138" r:id="rId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3300"/>
    <a:srgbClr val="62A14D"/>
    <a:srgbClr val="E9EDF4"/>
    <a:srgbClr val="000000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15" autoAdjust="0"/>
    <p:restoredTop sz="94660"/>
  </p:normalViewPr>
  <p:slideViewPr>
    <p:cSldViewPr snapToGrid="0">
      <p:cViewPr varScale="1">
        <p:scale>
          <a:sx n="61" d="100"/>
          <a:sy n="61" d="100"/>
        </p:scale>
        <p:origin x="1568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8/17/2023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8/17/2023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34672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#100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– 16 June 2023, Taipei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SP-230720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SP-230746</a:t>
            </a:r>
            <a:r>
              <a:rPr lang="en-GB" altLang="de-DE" sz="1200" dirty="0">
                <a:solidFill>
                  <a:schemeClr val="bg1"/>
                </a:solidFill>
              </a:rPr>
              <a:t>: TSG SA#100, </a:t>
            </a:r>
            <a:r>
              <a:rPr lang="en-US" altLang="de-DE" sz="1200" dirty="0">
                <a:solidFill>
                  <a:schemeClr val="bg1"/>
                </a:solidFill>
              </a:rPr>
              <a:t>12 – 16 June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746403" y="480124"/>
            <a:ext cx="6827838" cy="1143000"/>
          </a:xfrm>
        </p:spPr>
        <p:txBody>
          <a:bodyPr/>
          <a:lstStyle/>
          <a:p>
            <a:pPr eaLnBrk="1" hangingPunct="1"/>
            <a:r>
              <a:rPr lang="de-DE" altLang="de-DE" b="1" dirty="0"/>
              <a:t>Guidance on Rel-19 Rapporteurship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71600"/>
            <a:ext cx="8345488" cy="4840014"/>
          </a:xfrm>
        </p:spPr>
        <p:txBody>
          <a:bodyPr/>
          <a:lstStyle/>
          <a:p>
            <a:pPr algn="l">
              <a:buFont typeface="+mj-lt"/>
              <a:buAutoNum type="arabicPeriod"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For Rel-19 SI/WI, a company should be limited to have maximum of one Rapporteur position. </a:t>
            </a:r>
          </a:p>
          <a:p>
            <a:pPr marL="685800" lvl="2" indent="0">
              <a:buNone/>
            </a:pPr>
            <a:r>
              <a:rPr lang="en-US" sz="1200" b="0" i="0" dirty="0">
                <a:solidFill>
                  <a:srgbClr val="343541"/>
                </a:solidFill>
                <a:effectLst/>
                <a:latin typeface="Söhne"/>
              </a:rPr>
              <a:t>NOTE: This doesn‘t apply to TEI19 mini WIDs.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Delegate should not hold multiple Rapporteur positions in a WG.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single Rapporteur should be assigned for each SI/WI, unless additional Rapporteur is absolutely necessary to manage the workload effectively. If multiple Rapporteurs are required, the following principles should be applied: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SI/WI should not have more than two Rapporteurs.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two Rapporteurs should be designated as the Primary and Secondary Rapporteur.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Primary Rapporteur will have overall responsibility for arranging conference calls, providing status reports, and serving as the main point of contact for other officials and Rapporteurs.</a:t>
            </a:r>
          </a:p>
          <a:p>
            <a:pPr lvl="1"/>
            <a:r>
              <a:rPr lang="en-US" sz="1200" b="0" i="0" dirty="0">
                <a:solidFill>
                  <a:srgbClr val="374151"/>
                </a:solidFill>
                <a:effectLst/>
                <a:latin typeface="Söhne"/>
              </a:rPr>
              <a:t>The Secondary Rapporteurs will be responsible for editing related TR/TS documents, help on TD ordering and serving as a backup for the Primary Rapporteur.</a:t>
            </a:r>
          </a:p>
          <a:p>
            <a:pPr lvl="1"/>
            <a:r>
              <a:rPr lang="en-US" sz="1200" dirty="0">
                <a:solidFill>
                  <a:srgbClr val="374151"/>
                </a:solidFill>
                <a:latin typeface="Söhne"/>
              </a:rPr>
              <a:t>During the transition of SI to WI (normative phase), the Primary and Secondary Rapporteurs may switch their roles.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A Moderator should be assigned to lead technical discussions on SI/WI, focusing on technical objectives, work tasks, and TU budget estimates. Moderator may/may not become a Rapporteur. </a:t>
            </a:r>
          </a:p>
          <a:p>
            <a:pPr algn="l">
              <a:buFont typeface="+mj-lt"/>
              <a:buAutoNum type="arabicPeriod"/>
            </a:pPr>
            <a:r>
              <a:rPr lang="en-US" sz="1400" b="0" i="0" dirty="0">
                <a:solidFill>
                  <a:srgbClr val="374151"/>
                </a:solidFill>
                <a:effectLst/>
                <a:latin typeface="Söhne"/>
              </a:rPr>
              <a:t>The WG should submit the SI/WI for approval to the TSG SA without specifying any Rapporteur's name in the SID/WID document. TSG SA will add a Rapporteur name to SID/WID before approving it.</a:t>
            </a:r>
          </a:p>
          <a:p>
            <a:pPr marL="171450" indent="0">
              <a:buNone/>
            </a:pPr>
            <a:endParaRPr lang="en-US" sz="1400" dirty="0">
              <a:solidFill>
                <a:srgbClr val="374151"/>
              </a:solidFill>
              <a:latin typeface="Söhne"/>
            </a:endParaRPr>
          </a:p>
          <a:p>
            <a:pPr marL="171450" indent="0">
              <a:buNone/>
            </a:pPr>
            <a:r>
              <a:rPr lang="en-US" sz="1400" dirty="0">
                <a:solidFill>
                  <a:srgbClr val="374151"/>
                </a:solidFill>
                <a:latin typeface="Söhne"/>
              </a:rPr>
              <a:t>NOTE: The above a guidance applies to SA2. since no Rel-19 prioritization is expected for other WGs, they have flexibility to assign Rapporteurs in the Rel-19 SID/WID for SA approval, if agreeable by consensus at the WG level. </a:t>
            </a:r>
            <a:endParaRPr lang="en-US" sz="1400" b="0" i="0" dirty="0">
              <a:solidFill>
                <a:srgbClr val="374151"/>
              </a:solidFill>
              <a:effectLst/>
              <a:latin typeface="Söhne"/>
            </a:endParaRP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EDC95991-DB34-12E2-D45F-46A697D48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" y="85317"/>
            <a:ext cx="5810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#56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2023</a:t>
            </a:r>
            <a:endParaRPr lang="en-US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bg1">
                    <a:lumMod val="75000"/>
                  </a:schemeClr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#100</a:t>
            </a:r>
          </a:p>
          <a:p>
            <a:r>
              <a:rPr lang="de-DE" sz="1200" b="1" kern="1200" dirty="0">
                <a:solidFill>
                  <a:schemeClr val="bg1">
                    <a:lumMod val="75000"/>
                  </a:schemeClr>
                </a:solidFill>
                <a:latin typeface="Arial "/>
                <a:ea typeface="+mn-ea"/>
                <a:cs typeface="Arial" panose="020B0604020202020204" pitchFamily="34" charset="0"/>
              </a:rPr>
              <a:t>12 – 16 June 2023, Taipei</a:t>
            </a:r>
            <a:endParaRPr lang="sv-SE" altLang="en-US" sz="1200" b="1" kern="1200" dirty="0">
              <a:solidFill>
                <a:schemeClr val="bg1">
                  <a:lumMod val="75000"/>
                </a:schemeClr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5B282F-3352-B05E-19EE-D05F88584F14}"/>
              </a:ext>
            </a:extLst>
          </p:cNvPr>
          <p:cNvSpPr txBox="1"/>
          <p:nvPr/>
        </p:nvSpPr>
        <p:spPr>
          <a:xfrm>
            <a:off x="6640972" y="92904"/>
            <a:ext cx="950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S6-232516</a:t>
            </a:r>
          </a:p>
          <a:p>
            <a:r>
              <a:rPr lang="en-GB" sz="1200" b="1" dirty="0">
                <a:solidFill>
                  <a:schemeClr val="bg1">
                    <a:lumMod val="75000"/>
                  </a:schemeClr>
                </a:solidFill>
              </a:rPr>
              <a:t>SP-230746</a:t>
            </a:r>
          </a:p>
        </p:txBody>
      </p:sp>
    </p:spTree>
    <p:extLst>
      <p:ext uri="{BB962C8B-B14F-4D97-AF65-F5344CB8AC3E}">
        <p14:creationId xmlns:p14="http://schemas.microsoft.com/office/powerpoint/2010/main" val="471971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2183</TotalTime>
  <Words>340</Words>
  <Application>Microsoft Office PowerPoint</Application>
  <PresentationFormat>On-screen Show (4:3)</PresentationFormat>
  <Paragraphs>21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Söhne</vt:lpstr>
      <vt:lpstr>Times New Roman</vt:lpstr>
      <vt:lpstr>Office Theme</vt:lpstr>
      <vt:lpstr>Guidance on Rel-19 Rapporteurship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CR0316r1</cp:lastModifiedBy>
  <cp:revision>101</cp:revision>
  <dcterms:created xsi:type="dcterms:W3CDTF">2008-08-30T09:32:10Z</dcterms:created>
  <dcterms:modified xsi:type="dcterms:W3CDTF">2023-08-17T21:29:03Z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