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7" r:id="rId6"/>
    <p:sldId id="373" r:id="rId7"/>
    <p:sldId id="371" r:id="rId8"/>
    <p:sldId id="366" r:id="rId9"/>
    <p:sldId id="369" r:id="rId10"/>
    <p:sldId id="364" r:id="rId11"/>
    <p:sldId id="372" r:id="rId12"/>
    <p:sldId id="370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78267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</a:t>
            </a:r>
            <a:r>
              <a:rPr lang="sv-SE" altLang="en-US" sz="1200" b="1" dirty="0" smtClean="0">
                <a:latin typeface="Arial "/>
              </a:rPr>
              <a:t>Meeting </a:t>
            </a:r>
            <a:r>
              <a:rPr lang="sv-SE" altLang="en-US" sz="1200" b="1" dirty="0">
                <a:latin typeface="Arial "/>
              </a:rPr>
              <a:t>#56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S6-232494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331099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SA6 Rel-19:</a:t>
            </a:r>
            <a:br>
              <a:rPr lang="en-GB" altLang="en-US" dirty="0"/>
            </a:br>
            <a:r>
              <a:rPr lang="en-GB" altLang="en-US" sz="4800" dirty="0"/>
              <a:t>Content Definition </a:t>
            </a:r>
            <a:r>
              <a:rPr lang="en-GB" altLang="en-US" sz="4800" dirty="0" smtClean="0"/>
              <a:t>Approach – Part 2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15 Aug, </a:t>
            </a:r>
            <a:r>
              <a:rPr lang="en-GB" altLang="en-US" dirty="0"/>
              <a:t>2023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Basu Pattan (Samsung)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SA6 Vice-Chair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 smtClean="0"/>
              <a:t>From endorsed </a:t>
            </a:r>
            <a:r>
              <a:rPr lang="en-IN" sz="3600" dirty="0"/>
              <a:t>plenary contribution SP-230758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 txBox="1">
            <a:spLocks/>
          </p:cNvSpPr>
          <p:nvPr/>
        </p:nvSpPr>
        <p:spPr bwMode="auto">
          <a:xfrm>
            <a:off x="838200" y="1613328"/>
            <a:ext cx="10515600" cy="95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smtClean="0"/>
              <a:t>SA6 Rel-19 capacity summary </a:t>
            </a:r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28043"/>
            <a:ext cx="10515600" cy="4351338"/>
          </a:xfrm>
        </p:spPr>
        <p:txBody>
          <a:bodyPr/>
          <a:lstStyle/>
          <a:p>
            <a:r>
              <a:rPr lang="en-US" sz="2400" dirty="0"/>
              <a:t>SA6 Capacity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</a:t>
            </a:r>
            <a:r>
              <a:rPr lang="en-US" altLang="en-US" sz="2000" dirty="0">
                <a:solidFill>
                  <a:srgbClr val="FF0000"/>
                </a:solidFill>
              </a:rPr>
              <a:t>160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</a:t>
            </a:r>
            <a:r>
              <a:rPr lang="en-US" altLang="en-US" sz="2000" dirty="0">
                <a:solidFill>
                  <a:srgbClr val="FF0000"/>
                </a:solidFill>
              </a:rPr>
              <a:t>16 - 20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June 2023, End: Dec 2024 (18 months)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20</a:t>
            </a:r>
          </a:p>
          <a:p>
            <a:pPr lvl="1"/>
            <a:r>
              <a:rPr lang="en-US" altLang="en-US" sz="2000" dirty="0"/>
              <a:t>Total TUs (for all releases): 180</a:t>
            </a:r>
          </a:p>
          <a:p>
            <a:pPr lvl="1"/>
            <a:r>
              <a:rPr lang="en-US" altLang="en-US" sz="2000" dirty="0"/>
              <a:t>TUs for maintenance of past releases: 20</a:t>
            </a:r>
          </a:p>
        </p:txBody>
      </p:sp>
    </p:spTree>
    <p:extLst>
      <p:ext uri="{BB962C8B-B14F-4D97-AF65-F5344CB8AC3E}">
        <p14:creationId xmlns:p14="http://schemas.microsoft.com/office/powerpoint/2010/main" val="12192859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478971" y="498022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6CEFCD-593E-08A8-D06E-2402FEE3D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969925"/>
              </p:ext>
            </p:extLst>
          </p:nvPr>
        </p:nvGraphicFramePr>
        <p:xfrm>
          <a:off x="928216" y="1809530"/>
          <a:ext cx="10204396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0058">
                  <a:extLst>
                    <a:ext uri="{9D8B030D-6E8A-4147-A177-3AD203B41FA5}">
                      <a16:colId xmlns:a16="http://schemas.microsoft.com/office/drawing/2014/main" val="4185694873"/>
                    </a:ext>
                  </a:extLst>
                </a:gridCol>
                <a:gridCol w="3490180">
                  <a:extLst>
                    <a:ext uri="{9D8B030D-6E8A-4147-A177-3AD203B41FA5}">
                      <a16:colId xmlns:a16="http://schemas.microsoft.com/office/drawing/2014/main" val="4294951819"/>
                    </a:ext>
                  </a:extLst>
                </a:gridCol>
                <a:gridCol w="4834158">
                  <a:extLst>
                    <a:ext uri="{9D8B030D-6E8A-4147-A177-3AD203B41FA5}">
                      <a16:colId xmlns:a16="http://schemas.microsoft.com/office/drawing/2014/main" val="27973259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Meeting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Date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Location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550111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385217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SA6#56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21 – 25 August 2023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Gothenburg, Sweden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3342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9 – 13 October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Xiamen, China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111842"/>
                  </a:ext>
                </a:extLst>
              </a:tr>
              <a:tr h="3476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SA6#58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13 – 17 November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Chicago, USA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339747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31882"/>
                  </a:ext>
                </a:extLst>
              </a:tr>
              <a:tr h="215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SA6#59-Adhoc-e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22 – 31 January 2024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</a:rPr>
                        <a:t>Online, TBC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733316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26 Feb – 01 Mar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Europe, Location, TBC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429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15 – 19 April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China,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05032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20 – 24 May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Korea,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668982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19 – 23 August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739999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14 – 18 October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42809"/>
                  </a:ext>
                </a:extLst>
              </a:tr>
              <a:tr h="136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18 – 22 November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America, Location, TBC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930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41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Outcome from SA#100 - </a:t>
            </a:r>
            <a:r>
              <a:rPr lang="en-GB" altLang="en-US" dirty="0" smtClean="0">
                <a:solidFill>
                  <a:srgbClr val="FF0000"/>
                </a:solidFill>
              </a:rPr>
              <a:t>Approved</a:t>
            </a:r>
            <a:endParaRPr lang="en-GB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046180"/>
              </p:ext>
            </p:extLst>
          </p:nvPr>
        </p:nvGraphicFramePr>
        <p:xfrm>
          <a:off x="462225" y="1821317"/>
          <a:ext cx="11002946" cy="2680345"/>
        </p:xfrm>
        <a:graphic>
          <a:graphicData uri="http://schemas.openxmlformats.org/drawingml/2006/table">
            <a:tbl>
              <a:tblPr/>
              <a:tblGrid>
                <a:gridCol w="3104940">
                  <a:extLst>
                    <a:ext uri="{9D8B030D-6E8A-4147-A177-3AD203B41FA5}">
                      <a16:colId xmlns:a16="http://schemas.microsoft.com/office/drawing/2014/main" val="2654803177"/>
                    </a:ext>
                  </a:extLst>
                </a:gridCol>
                <a:gridCol w="1266092">
                  <a:extLst>
                    <a:ext uri="{9D8B030D-6E8A-4147-A177-3AD203B41FA5}">
                      <a16:colId xmlns:a16="http://schemas.microsoft.com/office/drawing/2014/main" val="2975607521"/>
                    </a:ext>
                  </a:extLst>
                </a:gridCol>
                <a:gridCol w="1045029">
                  <a:extLst>
                    <a:ext uri="{9D8B030D-6E8A-4147-A177-3AD203B41FA5}">
                      <a16:colId xmlns:a16="http://schemas.microsoft.com/office/drawing/2014/main" val="3499432818"/>
                    </a:ext>
                  </a:extLst>
                </a:gridCol>
                <a:gridCol w="713433">
                  <a:extLst>
                    <a:ext uri="{9D8B030D-6E8A-4147-A177-3AD203B41FA5}">
                      <a16:colId xmlns:a16="http://schemas.microsoft.com/office/drawing/2014/main" val="1754071787"/>
                    </a:ext>
                  </a:extLst>
                </a:gridCol>
                <a:gridCol w="1145512">
                  <a:extLst>
                    <a:ext uri="{9D8B030D-6E8A-4147-A177-3AD203B41FA5}">
                      <a16:colId xmlns:a16="http://schemas.microsoft.com/office/drawing/2014/main" val="2410152247"/>
                    </a:ext>
                  </a:extLst>
                </a:gridCol>
                <a:gridCol w="823965">
                  <a:extLst>
                    <a:ext uri="{9D8B030D-6E8A-4147-A177-3AD203B41FA5}">
                      <a16:colId xmlns:a16="http://schemas.microsoft.com/office/drawing/2014/main" val="3751311665"/>
                    </a:ext>
                  </a:extLst>
                </a:gridCol>
                <a:gridCol w="1130202">
                  <a:extLst>
                    <a:ext uri="{9D8B030D-6E8A-4147-A177-3AD203B41FA5}">
                      <a16:colId xmlns:a16="http://schemas.microsoft.com/office/drawing/2014/main" val="23096196"/>
                    </a:ext>
                  </a:extLst>
                </a:gridCol>
                <a:gridCol w="1773773">
                  <a:extLst>
                    <a:ext uri="{9D8B030D-6E8A-4147-A177-3AD203B41FA5}">
                      <a16:colId xmlns:a16="http://schemas.microsoft.com/office/drawing/2014/main" val="998584954"/>
                    </a:ext>
                  </a:extLst>
                </a:gridCol>
              </a:tblGrid>
              <a:tr h="110861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Rapporteur</a:t>
                      </a:r>
                      <a:endParaRPr lang="en-IN" sz="105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New Item or Continuation?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SID/WID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SA6 Agreed (SID+WID)</a:t>
                      </a:r>
                      <a:endParaRPr lang="en-IN" sz="105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SA Approved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Total TUs</a:t>
                      </a:r>
                      <a:endParaRPr lang="en-IN" sz="105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Disposition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119362"/>
                  </a:ext>
                </a:extLst>
              </a:tr>
              <a:tr h="459215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sharing of administrative configuration between interconnected MC service systems (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MCShAC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Andreas 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Flander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</a:t>
                      </a:r>
                    </a:p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BDBOS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0+6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SP-230692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304314"/>
                  </a:ext>
                </a:extLst>
              </a:tr>
              <a:tr h="27130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Railways specific Enhancements to Mission Critical Services (FRMCS_Ph5)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i-FI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Oettl, Martin, </a:t>
                      </a:r>
                    </a:p>
                    <a:p>
                      <a:pPr algn="l" fontAlgn="ctr"/>
                      <a:r>
                        <a:rPr lang="fi-FI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</a:t>
                      </a:r>
                      <a:endParaRPr lang="fi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0+8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SP-230780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495251"/>
                  </a:ext>
                </a:extLst>
              </a:tr>
              <a:tr h="316247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Architecture for MSGin5G Service Phase 3 (5GMARCH_Ph3)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</a:t>
                      </a:r>
                    </a:p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0+5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SP-230781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517591"/>
                  </a:ext>
                </a:extLst>
              </a:tr>
              <a:tr h="35169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enhanced application layer support for location services (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FS_eLSAPP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Liping Wu, </a:t>
                      </a:r>
                    </a:p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5+</a:t>
                      </a:r>
                      <a:r>
                        <a:rPr lang="en-IN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en-IN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SP-230778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546552"/>
                  </a:ext>
                </a:extLst>
              </a:tr>
              <a:tr h="35169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aspects for supporting the 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eMMTel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(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FS_eMMTelAPP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</a:t>
                      </a:r>
                    </a:p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6+</a:t>
                      </a:r>
                      <a:r>
                        <a:rPr lang="en-IN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en-IN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SP-230779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09452"/>
                  </a:ext>
                </a:extLst>
              </a:tr>
              <a:tr h="401935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Mission Critical Architecture for Rel-19 (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Negalaguli, Harish, Motorola Solutions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0+8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SP-230695</a:t>
                      </a:r>
                      <a: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880930"/>
                  </a:ext>
                </a:extLst>
              </a:tr>
              <a:tr h="170822"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=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635769"/>
                  </a:ext>
                </a:extLst>
              </a:tr>
            </a:tbl>
          </a:graphicData>
        </a:graphic>
      </p:graphicFrame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234" y="5011900"/>
            <a:ext cx="11172928" cy="1174574"/>
          </a:xfrm>
        </p:spPr>
        <p:txBody>
          <a:bodyPr/>
          <a:lstStyle/>
          <a:p>
            <a:r>
              <a:rPr lang="en-US" altLang="en-US" sz="2000" dirty="0" smtClean="0">
                <a:solidFill>
                  <a:srgbClr val="FF0000"/>
                </a:solidFill>
              </a:rPr>
              <a:t>Total 6 SI/WIs  Approved = 4 WIs + 2 SIs</a:t>
            </a:r>
          </a:p>
          <a:p>
            <a:r>
              <a:rPr lang="en-US" altLang="en-US" sz="2000" dirty="0" smtClean="0">
                <a:solidFill>
                  <a:srgbClr val="FF0000"/>
                </a:solidFill>
              </a:rPr>
              <a:t>Total 45 TUs = 38 TUs Approved (by SA) + 7 TUs Agreed (by SA6) for normative work of SI Approved </a:t>
            </a:r>
          </a:p>
          <a:p>
            <a:pPr lvl="1"/>
            <a:r>
              <a:rPr lang="en-US" altLang="en-US" sz="1600" dirty="0" smtClean="0">
                <a:solidFill>
                  <a:srgbClr val="FF0000"/>
                </a:solidFill>
              </a:rPr>
              <a:t>7 </a:t>
            </a:r>
            <a:r>
              <a:rPr lang="en-US" altLang="en-US" sz="1600" dirty="0">
                <a:solidFill>
                  <a:srgbClr val="FF0000"/>
                </a:solidFill>
              </a:rPr>
              <a:t>TUs Agreed (by SA6) </a:t>
            </a:r>
            <a:r>
              <a:rPr lang="en-US" altLang="en-US" sz="1600" dirty="0" smtClean="0">
                <a:solidFill>
                  <a:srgbClr val="FF0000"/>
                </a:solidFill>
              </a:rPr>
              <a:t>= 3 TUs (</a:t>
            </a:r>
            <a:r>
              <a:rPr lang="en-US" altLang="en-US" sz="1600" dirty="0" err="1" smtClean="0">
                <a:solidFill>
                  <a:srgbClr val="FF0000"/>
                </a:solidFill>
              </a:rPr>
              <a:t>eLSAPP</a:t>
            </a:r>
            <a:r>
              <a:rPr lang="en-US" altLang="en-US" sz="1600" dirty="0" smtClean="0">
                <a:solidFill>
                  <a:srgbClr val="FF0000"/>
                </a:solidFill>
              </a:rPr>
              <a:t>) + 4 TUs (</a:t>
            </a:r>
            <a:r>
              <a:rPr lang="en-US" altLang="en-US" sz="1600" dirty="0" err="1" smtClean="0">
                <a:solidFill>
                  <a:srgbClr val="FF0000"/>
                </a:solidFill>
              </a:rPr>
              <a:t>eMMTelAPP</a:t>
            </a:r>
            <a:r>
              <a:rPr lang="en-US" altLang="en-US" sz="1600" dirty="0" smtClean="0">
                <a:solidFill>
                  <a:srgbClr val="FF0000"/>
                </a:solidFill>
              </a:rPr>
              <a:t>)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87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Outcome from SA6#55 - </a:t>
            </a:r>
            <a:r>
              <a:rPr lang="en-GB" altLang="en-US" dirty="0" smtClean="0">
                <a:solidFill>
                  <a:srgbClr val="FF0000"/>
                </a:solidFill>
              </a:rPr>
              <a:t>Endorsed</a:t>
            </a:r>
            <a:endParaRPr lang="en-GB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743160"/>
              </p:ext>
            </p:extLst>
          </p:nvPr>
        </p:nvGraphicFramePr>
        <p:xfrm>
          <a:off x="573506" y="1841413"/>
          <a:ext cx="10821325" cy="2974038"/>
        </p:xfrm>
        <a:graphic>
          <a:graphicData uri="http://schemas.openxmlformats.org/drawingml/2006/table">
            <a:tbl>
              <a:tblPr/>
              <a:tblGrid>
                <a:gridCol w="3002004">
                  <a:extLst>
                    <a:ext uri="{9D8B030D-6E8A-4147-A177-3AD203B41FA5}">
                      <a16:colId xmlns:a16="http://schemas.microsoft.com/office/drawing/2014/main" val="2654803177"/>
                    </a:ext>
                  </a:extLst>
                </a:gridCol>
                <a:gridCol w="1581137">
                  <a:extLst>
                    <a:ext uri="{9D8B030D-6E8A-4147-A177-3AD203B41FA5}">
                      <a16:colId xmlns:a16="http://schemas.microsoft.com/office/drawing/2014/main" val="2975607521"/>
                    </a:ext>
                  </a:extLst>
                </a:gridCol>
                <a:gridCol w="1027740">
                  <a:extLst>
                    <a:ext uri="{9D8B030D-6E8A-4147-A177-3AD203B41FA5}">
                      <a16:colId xmlns:a16="http://schemas.microsoft.com/office/drawing/2014/main" val="3499432818"/>
                    </a:ext>
                  </a:extLst>
                </a:gridCol>
                <a:gridCol w="1001387">
                  <a:extLst>
                    <a:ext uri="{9D8B030D-6E8A-4147-A177-3AD203B41FA5}">
                      <a16:colId xmlns:a16="http://schemas.microsoft.com/office/drawing/2014/main" val="1754071787"/>
                    </a:ext>
                  </a:extLst>
                </a:gridCol>
                <a:gridCol w="1141933">
                  <a:extLst>
                    <a:ext uri="{9D8B030D-6E8A-4147-A177-3AD203B41FA5}">
                      <a16:colId xmlns:a16="http://schemas.microsoft.com/office/drawing/2014/main" val="2410152247"/>
                    </a:ext>
                  </a:extLst>
                </a:gridCol>
                <a:gridCol w="1133149">
                  <a:extLst>
                    <a:ext uri="{9D8B030D-6E8A-4147-A177-3AD203B41FA5}">
                      <a16:colId xmlns:a16="http://schemas.microsoft.com/office/drawing/2014/main" val="3751311665"/>
                    </a:ext>
                  </a:extLst>
                </a:gridCol>
                <a:gridCol w="1933975">
                  <a:extLst>
                    <a:ext uri="{9D8B030D-6E8A-4147-A177-3AD203B41FA5}">
                      <a16:colId xmlns:a16="http://schemas.microsoft.com/office/drawing/2014/main" val="998584954"/>
                    </a:ext>
                  </a:extLst>
                </a:gridCol>
              </a:tblGrid>
              <a:tr h="110861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New Item or Continuation?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SID/WID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Proposed TUs </a:t>
                      </a:r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(SID)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Proposed TUs </a:t>
                      </a:r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(WID)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Disposition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119362"/>
                  </a:ext>
                </a:extLst>
              </a:tr>
              <a:tr h="134345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Architecture for enabling Edge Applications </a:t>
                      </a:r>
                      <a:r>
                        <a:rPr lang="en-I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3 (EDGEAPP_Ph3)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(Sapan Shah)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S6-231705</a:t>
                      </a:r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097888"/>
                  </a:ext>
                </a:extLst>
              </a:tr>
              <a:tr h="143610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AI/ML services (FS_AIMLAPP)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Emmanouil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Pateromichelakis)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S6-232218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790801"/>
                  </a:ext>
                </a:extLst>
              </a:tr>
              <a:tr h="21078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further enhancements on Application Architecture for UAS applications (FS_UASAPP_Ph3)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 (Michel Roy)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S6-232219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500211"/>
                  </a:ext>
                </a:extLst>
              </a:tr>
              <a:tr h="33586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Localized Mobile Metaverse Services (</a:t>
                      </a:r>
                      <a:r>
                        <a:rPr lang="en-I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FS_MetaApp</a:t>
                      </a:r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(Sapan Shah)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S6-232211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86812"/>
                  </a:ext>
                </a:extLst>
              </a:tr>
              <a:tr h="419248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(FS_AEXRS)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 (Suzhou) Software (Shaowen Zheng)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S6-232217</a:t>
                      </a: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174315"/>
                  </a:ext>
                </a:extLst>
              </a:tr>
              <a:tr h="21078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Sensing enabler for vertical applications (FS_SAE) 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 (Yajie Hu)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S6-232221</a:t>
                      </a:r>
                      <a:r>
                        <a:rPr lang="en-IN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460466"/>
                  </a:ext>
                </a:extLst>
              </a:tr>
              <a:tr h="21078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Satellite access enabled 5G Services (FS_5GSAT_App)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(Basavaraj (Basu) Pattan)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S6-232225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(Endorsed)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746400"/>
                  </a:ext>
                </a:extLst>
              </a:tr>
              <a:tr h="210782"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=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49.5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50.5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273174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872" y="5174901"/>
            <a:ext cx="11172928" cy="1222304"/>
          </a:xfrm>
        </p:spPr>
        <p:txBody>
          <a:bodyPr/>
          <a:lstStyle/>
          <a:p>
            <a:r>
              <a:rPr lang="en-US" altLang="en-US" dirty="0" smtClean="0">
                <a:solidFill>
                  <a:srgbClr val="FF0000"/>
                </a:solidFill>
              </a:rPr>
              <a:t>Total 7 SI/WIs  Endorsed = 1 WIs + 6 SIs</a:t>
            </a:r>
          </a:p>
          <a:p>
            <a:r>
              <a:rPr lang="en-US" altLang="en-US" dirty="0" smtClean="0">
                <a:solidFill>
                  <a:srgbClr val="FF0000"/>
                </a:solidFill>
              </a:rPr>
              <a:t> Total 100 TUs Proposed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78763" y="3919473"/>
            <a:ext cx="18272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dirty="0" smtClean="0">
                <a:solidFill>
                  <a:srgbClr val="FF0000"/>
                </a:solidFill>
              </a:rPr>
              <a:t>* </a:t>
            </a:r>
            <a:r>
              <a:rPr lang="en-IN" sz="900" dirty="0" smtClean="0">
                <a:solidFill>
                  <a:srgbClr val="FF0000"/>
                </a:solidFill>
              </a:rPr>
              <a:t>Subject to SA2 decision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60872076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Outcome </a:t>
            </a:r>
            <a:r>
              <a:rPr lang="en-GB" altLang="en-US" smtClean="0"/>
              <a:t>from SA6#55 </a:t>
            </a:r>
            <a:r>
              <a:rPr lang="en-GB" altLang="en-US" dirty="0" smtClean="0"/>
              <a:t>- </a:t>
            </a:r>
            <a:r>
              <a:rPr lang="en-GB" altLang="en-US" dirty="0" smtClean="0">
                <a:solidFill>
                  <a:srgbClr val="FF0000"/>
                </a:solidFill>
              </a:rPr>
              <a:t>Candidate</a:t>
            </a:r>
            <a:endParaRPr lang="en-GB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47472"/>
              </p:ext>
            </p:extLst>
          </p:nvPr>
        </p:nvGraphicFramePr>
        <p:xfrm>
          <a:off x="361742" y="1931848"/>
          <a:ext cx="10992058" cy="1394644"/>
        </p:xfrm>
        <a:graphic>
          <a:graphicData uri="http://schemas.openxmlformats.org/drawingml/2006/table">
            <a:tbl>
              <a:tblPr/>
              <a:tblGrid>
                <a:gridCol w="2261131">
                  <a:extLst>
                    <a:ext uri="{9D8B030D-6E8A-4147-A177-3AD203B41FA5}">
                      <a16:colId xmlns:a16="http://schemas.microsoft.com/office/drawing/2014/main" val="2654803177"/>
                    </a:ext>
                  </a:extLst>
                </a:gridCol>
                <a:gridCol w="1567940">
                  <a:extLst>
                    <a:ext uri="{9D8B030D-6E8A-4147-A177-3AD203B41FA5}">
                      <a16:colId xmlns:a16="http://schemas.microsoft.com/office/drawing/2014/main" val="2975607521"/>
                    </a:ext>
                  </a:extLst>
                </a:gridCol>
                <a:gridCol w="1567940">
                  <a:extLst>
                    <a:ext uri="{9D8B030D-6E8A-4147-A177-3AD203B41FA5}">
                      <a16:colId xmlns:a16="http://schemas.microsoft.com/office/drawing/2014/main" val="3499432818"/>
                    </a:ext>
                  </a:extLst>
                </a:gridCol>
                <a:gridCol w="1006778">
                  <a:extLst>
                    <a:ext uri="{9D8B030D-6E8A-4147-A177-3AD203B41FA5}">
                      <a16:colId xmlns:a16="http://schemas.microsoft.com/office/drawing/2014/main" val="1754071787"/>
                    </a:ext>
                  </a:extLst>
                </a:gridCol>
                <a:gridCol w="1237842">
                  <a:extLst>
                    <a:ext uri="{9D8B030D-6E8A-4147-A177-3AD203B41FA5}">
                      <a16:colId xmlns:a16="http://schemas.microsoft.com/office/drawing/2014/main" val="2410152247"/>
                    </a:ext>
                  </a:extLst>
                </a:gridCol>
                <a:gridCol w="1237842">
                  <a:extLst>
                    <a:ext uri="{9D8B030D-6E8A-4147-A177-3AD203B41FA5}">
                      <a16:colId xmlns:a16="http://schemas.microsoft.com/office/drawing/2014/main" val="3751311665"/>
                    </a:ext>
                  </a:extLst>
                </a:gridCol>
                <a:gridCol w="2112585">
                  <a:extLst>
                    <a:ext uri="{9D8B030D-6E8A-4147-A177-3AD203B41FA5}">
                      <a16:colId xmlns:a16="http://schemas.microsoft.com/office/drawing/2014/main" val="998584954"/>
                    </a:ext>
                  </a:extLst>
                </a:gridCol>
              </a:tblGrid>
              <a:tr h="110861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New Item or Continuation?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SID/WID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Proposed TUs </a:t>
                      </a:r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(SID)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Proposed TUs </a:t>
                      </a:r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(WID)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Disposition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119362"/>
                  </a:ext>
                </a:extLst>
              </a:tr>
              <a:tr h="21078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Factories of the Future; Phase 2 (FS_FFAPP2)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 (Weixiang Shao)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Both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S6-232196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(Candidate)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193921"/>
                  </a:ext>
                </a:extLst>
              </a:tr>
              <a:tr h="903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SNAAPP_EXT Guidelines for SNAAPP/RNAA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 (Yuji Suzuki)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S6-231704</a:t>
                      </a:r>
                    </a:p>
                    <a:p>
                      <a:pPr algn="l" fontAlgn="ctr"/>
                      <a:r>
                        <a:rPr lang="en-IN" sz="10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</a:t>
                      </a: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(Candidate)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76215"/>
                  </a:ext>
                </a:extLst>
              </a:tr>
              <a:tr h="92651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DD (Data Delivery) Phase 2 (FS_SEALDD_Ph2)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 (Zhang Jian)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Continuation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S6-231910</a:t>
                      </a:r>
                      <a:br>
                        <a:rPr lang="en-IN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IN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Postponed (Candidate)</a:t>
                      </a:r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820445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872" y="5184948"/>
            <a:ext cx="11172928" cy="1202207"/>
          </a:xfrm>
        </p:spPr>
        <p:txBody>
          <a:bodyPr/>
          <a:lstStyle/>
          <a:p>
            <a:r>
              <a:rPr lang="en-US" altLang="en-US" dirty="0" smtClean="0">
                <a:solidFill>
                  <a:srgbClr val="FF0000"/>
                </a:solidFill>
              </a:rPr>
              <a:t>Total 3 SIs  Candidates</a:t>
            </a:r>
          </a:p>
          <a:p>
            <a:r>
              <a:rPr lang="en-US" altLang="en-US" dirty="0" smtClean="0">
                <a:solidFill>
                  <a:srgbClr val="FF0000"/>
                </a:solidFill>
              </a:rPr>
              <a:t> Total 29 TUs Proposed</a:t>
            </a:r>
            <a:endParaRPr lang="en-US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5544"/>
              </p:ext>
            </p:extLst>
          </p:nvPr>
        </p:nvGraphicFramePr>
        <p:xfrm>
          <a:off x="361741" y="3338130"/>
          <a:ext cx="10570028" cy="210782"/>
        </p:xfrm>
        <a:graphic>
          <a:graphicData uri="http://schemas.openxmlformats.org/drawingml/2006/table">
            <a:tbl>
              <a:tblPr/>
              <a:tblGrid>
                <a:gridCol w="2943451">
                  <a:extLst>
                    <a:ext uri="{9D8B030D-6E8A-4147-A177-3AD203B41FA5}">
                      <a16:colId xmlns:a16="http://schemas.microsoft.com/office/drawing/2014/main" val="1241340388"/>
                    </a:ext>
                  </a:extLst>
                </a:gridCol>
                <a:gridCol w="1550298">
                  <a:extLst>
                    <a:ext uri="{9D8B030D-6E8A-4147-A177-3AD203B41FA5}">
                      <a16:colId xmlns:a16="http://schemas.microsoft.com/office/drawing/2014/main" val="3550003396"/>
                    </a:ext>
                  </a:extLst>
                </a:gridCol>
                <a:gridCol w="1007694">
                  <a:extLst>
                    <a:ext uri="{9D8B030D-6E8A-4147-A177-3AD203B41FA5}">
                      <a16:colId xmlns:a16="http://schemas.microsoft.com/office/drawing/2014/main" val="1511607104"/>
                    </a:ext>
                  </a:extLst>
                </a:gridCol>
                <a:gridCol w="889308">
                  <a:extLst>
                    <a:ext uri="{9D8B030D-6E8A-4147-A177-3AD203B41FA5}">
                      <a16:colId xmlns:a16="http://schemas.microsoft.com/office/drawing/2014/main" val="650210471"/>
                    </a:ext>
                  </a:extLst>
                </a:gridCol>
                <a:gridCol w="1235948">
                  <a:extLst>
                    <a:ext uri="{9D8B030D-6E8A-4147-A177-3AD203B41FA5}">
                      <a16:colId xmlns:a16="http://schemas.microsoft.com/office/drawing/2014/main" val="2176466052"/>
                    </a:ext>
                  </a:extLst>
                </a:gridCol>
                <a:gridCol w="1235947">
                  <a:extLst>
                    <a:ext uri="{9D8B030D-6E8A-4147-A177-3AD203B41FA5}">
                      <a16:colId xmlns:a16="http://schemas.microsoft.com/office/drawing/2014/main" val="1998761979"/>
                    </a:ext>
                  </a:extLst>
                </a:gridCol>
                <a:gridCol w="1707382">
                  <a:extLst>
                    <a:ext uri="{9D8B030D-6E8A-4147-A177-3AD203B41FA5}">
                      <a16:colId xmlns:a16="http://schemas.microsoft.com/office/drawing/2014/main" val="2083534281"/>
                    </a:ext>
                  </a:extLst>
                </a:gridCol>
              </a:tblGrid>
              <a:tr h="210782"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=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lang="en-IN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IN" sz="10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51" marR="1951" marT="1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160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1751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conclusion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sz="2400" dirty="0"/>
              <a:t>Max TUs: </a:t>
            </a:r>
            <a:r>
              <a:rPr lang="en-IN" altLang="en-US" sz="2400" dirty="0">
                <a:solidFill>
                  <a:srgbClr val="FF0000"/>
                </a:solidFill>
              </a:rPr>
              <a:t>160</a:t>
            </a:r>
          </a:p>
          <a:p>
            <a:r>
              <a:rPr lang="en-IN" altLang="en-US" sz="2400" dirty="0" smtClean="0"/>
              <a:t>Max </a:t>
            </a:r>
            <a:r>
              <a:rPr lang="en-IN" altLang="en-US" sz="2400" dirty="0"/>
              <a:t>number of SIs/WIs: </a:t>
            </a:r>
            <a:r>
              <a:rPr lang="en-IN" altLang="en-US" sz="2400" dirty="0">
                <a:solidFill>
                  <a:srgbClr val="FF0000"/>
                </a:solidFill>
              </a:rPr>
              <a:t>16 - </a:t>
            </a:r>
            <a:r>
              <a:rPr lang="en-IN" altLang="en-US" sz="2400" dirty="0" smtClean="0">
                <a:solidFill>
                  <a:srgbClr val="FF0000"/>
                </a:solidFill>
              </a:rPr>
              <a:t>20</a:t>
            </a:r>
          </a:p>
          <a:p>
            <a:r>
              <a:rPr lang="en-IN" altLang="en-US" sz="2400" dirty="0"/>
              <a:t>Total </a:t>
            </a:r>
            <a:r>
              <a:rPr lang="en-IN" altLang="en-US" sz="2400" dirty="0">
                <a:solidFill>
                  <a:srgbClr val="FF0000"/>
                </a:solidFill>
              </a:rPr>
              <a:t>6 SI/WIs  </a:t>
            </a:r>
            <a:r>
              <a:rPr lang="en-IN" altLang="en-US" sz="2400" dirty="0"/>
              <a:t>Agreed + </a:t>
            </a:r>
            <a:r>
              <a:rPr lang="en-IN" altLang="en-US" sz="2400" dirty="0" smtClean="0">
                <a:solidFill>
                  <a:srgbClr val="FF0000"/>
                </a:solidFill>
              </a:rPr>
              <a:t>7 </a:t>
            </a:r>
            <a:r>
              <a:rPr lang="en-IN" altLang="en-US" sz="2400" dirty="0">
                <a:solidFill>
                  <a:srgbClr val="FF0000"/>
                </a:solidFill>
              </a:rPr>
              <a:t>SI/WIs  </a:t>
            </a:r>
            <a:r>
              <a:rPr lang="en-IN" altLang="en-US" sz="2400" dirty="0" smtClean="0"/>
              <a:t>Endorsed </a:t>
            </a:r>
            <a:r>
              <a:rPr lang="en-IN" altLang="en-US" sz="2400" dirty="0"/>
              <a:t>+ </a:t>
            </a:r>
            <a:r>
              <a:rPr lang="en-IN" altLang="en-US" sz="2400" dirty="0">
                <a:solidFill>
                  <a:srgbClr val="FF0000"/>
                </a:solidFill>
              </a:rPr>
              <a:t>3 SIs  </a:t>
            </a:r>
            <a:r>
              <a:rPr lang="en-IN" altLang="en-US" sz="2400" dirty="0"/>
              <a:t>Candidates </a:t>
            </a:r>
            <a:r>
              <a:rPr lang="en-IN" altLang="en-US" sz="2400" dirty="0" smtClean="0"/>
              <a:t>= </a:t>
            </a:r>
            <a:r>
              <a:rPr lang="en-IN" altLang="en-US" sz="2400" dirty="0" smtClean="0">
                <a:solidFill>
                  <a:srgbClr val="FF0000"/>
                </a:solidFill>
              </a:rPr>
              <a:t>16</a:t>
            </a:r>
            <a:r>
              <a:rPr lang="en-IN" altLang="en-US" sz="2400" dirty="0" smtClean="0"/>
              <a:t> SIs/WIs</a:t>
            </a:r>
            <a:endParaRPr lang="en-IN" altLang="en-US" sz="2400" dirty="0"/>
          </a:p>
          <a:p>
            <a:r>
              <a:rPr lang="en-IN" altLang="en-US" sz="2400" dirty="0" smtClean="0"/>
              <a:t>Total </a:t>
            </a:r>
            <a:r>
              <a:rPr lang="en-IN" altLang="en-US" sz="2400" dirty="0">
                <a:solidFill>
                  <a:srgbClr val="FF0000"/>
                </a:solidFill>
              </a:rPr>
              <a:t>45 TUs </a:t>
            </a:r>
            <a:r>
              <a:rPr lang="en-IN" altLang="en-US" sz="2400" dirty="0" smtClean="0"/>
              <a:t>Agreed </a:t>
            </a:r>
            <a:r>
              <a:rPr lang="en-IN" altLang="en-US" sz="2400" dirty="0"/>
              <a:t>+ </a:t>
            </a:r>
            <a:r>
              <a:rPr lang="en-IN" altLang="en-US" sz="2400" dirty="0" smtClean="0">
                <a:solidFill>
                  <a:srgbClr val="FF0000"/>
                </a:solidFill>
              </a:rPr>
              <a:t>129 </a:t>
            </a:r>
            <a:r>
              <a:rPr lang="en-IN" altLang="en-US" sz="2400" dirty="0">
                <a:solidFill>
                  <a:srgbClr val="FF0000"/>
                </a:solidFill>
              </a:rPr>
              <a:t>TUs </a:t>
            </a:r>
            <a:r>
              <a:rPr lang="en-IN" altLang="en-US" sz="2400" dirty="0"/>
              <a:t>Proposed = </a:t>
            </a:r>
            <a:r>
              <a:rPr lang="en-IN" altLang="en-US" sz="2400" dirty="0">
                <a:solidFill>
                  <a:srgbClr val="FF0000"/>
                </a:solidFill>
              </a:rPr>
              <a:t>174 TUs</a:t>
            </a:r>
            <a:r>
              <a:rPr lang="en-IN" altLang="en-US" sz="2400" dirty="0"/>
              <a:t> (agreed + proposed)</a:t>
            </a:r>
            <a:endParaRPr lang="en-IN" altLang="en-US" sz="2400" dirty="0" smtClean="0"/>
          </a:p>
          <a:p>
            <a:pPr marL="0" indent="0">
              <a:buNone/>
            </a:pPr>
            <a:endParaRPr lang="en-IN" altLang="en-US" sz="2400" dirty="0" smtClean="0"/>
          </a:p>
          <a:p>
            <a:pPr marL="0" indent="0">
              <a:buNone/>
            </a:pPr>
            <a:r>
              <a:rPr lang="en-IN" altLang="en-US" sz="2400" b="1" dirty="0" smtClean="0">
                <a:solidFill>
                  <a:srgbClr val="FF0000"/>
                </a:solidFill>
              </a:rPr>
              <a:t>Conclusion</a:t>
            </a:r>
            <a:r>
              <a:rPr lang="en-IN" altLang="en-US" sz="2400" b="1" dirty="0" smtClean="0"/>
              <a:t>:</a:t>
            </a:r>
          </a:p>
          <a:p>
            <a:r>
              <a:rPr lang="en-IN" altLang="en-US" sz="2400" dirty="0" smtClean="0"/>
              <a:t>Number of SIs/WIs – under control, unless several new proposals are submitted</a:t>
            </a:r>
          </a:p>
          <a:p>
            <a:r>
              <a:rPr lang="en-IN" altLang="en-US" sz="2400" dirty="0" smtClean="0"/>
              <a:t>Number of TUs – </a:t>
            </a:r>
            <a:r>
              <a:rPr lang="en-IN" altLang="en-US" sz="2400" dirty="0" smtClean="0">
                <a:solidFill>
                  <a:srgbClr val="FF0000"/>
                </a:solidFill>
              </a:rPr>
              <a:t>~10% </a:t>
            </a:r>
            <a:r>
              <a:rPr lang="en-IN" altLang="en-US" sz="2400" dirty="0" smtClean="0"/>
              <a:t>more than Max </a:t>
            </a:r>
            <a:r>
              <a:rPr lang="en-IN" altLang="en-US" sz="2400" dirty="0"/>
              <a:t>TUs (note: this includes capacity of 20 TUs from SA6#56)</a:t>
            </a:r>
          </a:p>
          <a:p>
            <a:pPr marL="0" indent="0">
              <a:buNone/>
            </a:pPr>
            <a:endParaRPr lang="en-IN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General Guidance for Rel-19 work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595" y="1765334"/>
            <a:ext cx="11414928" cy="4685707"/>
          </a:xfrm>
        </p:spPr>
        <p:txBody>
          <a:bodyPr/>
          <a:lstStyle/>
          <a:p>
            <a:pPr lvl="0"/>
            <a:r>
              <a:rPr lang="en-US" sz="2000" dirty="0"/>
              <a:t>SI/WI Proposals</a:t>
            </a:r>
            <a:endParaRPr lang="en-IN" sz="2400" dirty="0"/>
          </a:p>
          <a:p>
            <a:pPr lvl="1"/>
            <a:r>
              <a:rPr lang="en-US" sz="1800" dirty="0"/>
              <a:t>To align with the SA Rel-19 planning freeze, no new proposals are expected after SA6#58</a:t>
            </a:r>
            <a:endParaRPr lang="en-IN" sz="2000" dirty="0"/>
          </a:p>
          <a:p>
            <a:pPr lvl="1"/>
            <a:r>
              <a:rPr lang="en-US" sz="1800" dirty="0" smtClean="0"/>
              <a:t>Bring </a:t>
            </a:r>
            <a:r>
              <a:rPr lang="en-US" sz="1800" dirty="0"/>
              <a:t>any proposals to the attention of the group as soon as possible!</a:t>
            </a:r>
            <a:endParaRPr lang="en-IN" sz="2000" dirty="0"/>
          </a:p>
          <a:p>
            <a:pPr lvl="1"/>
            <a:r>
              <a:rPr lang="en-IN" altLang="en-US" sz="1800" b="1" dirty="0"/>
              <a:t>Any SID/WID proposal received after SA6#56 meeting – can be accommodated ONLY IF any TUs are remaining for Rel-19, and preferably number of WID/SIDs &lt;= </a:t>
            </a:r>
            <a:r>
              <a:rPr lang="en-IN" altLang="en-US" sz="1800" b="1" dirty="0" smtClean="0"/>
              <a:t>16 </a:t>
            </a:r>
            <a:endParaRPr lang="en-IN" altLang="en-US" sz="1800" b="1" dirty="0"/>
          </a:p>
          <a:p>
            <a:pPr lvl="1"/>
            <a:r>
              <a:rPr lang="en-US" sz="1800" dirty="0" smtClean="0"/>
              <a:t>Work </a:t>
            </a:r>
            <a:r>
              <a:rPr lang="en-US" sz="1800" dirty="0"/>
              <a:t>with other SI/WI proposers to remove duplication of objectives</a:t>
            </a:r>
            <a:endParaRPr lang="en-IN" sz="2000" dirty="0"/>
          </a:p>
          <a:p>
            <a:pPr lvl="1"/>
            <a:r>
              <a:rPr lang="en-US" sz="1800" dirty="0"/>
              <a:t>Request the minimum number of TUs needed to complete for your proposed objectives</a:t>
            </a:r>
            <a:endParaRPr lang="en-IN" sz="2000" dirty="0"/>
          </a:p>
          <a:p>
            <a:pPr lvl="0"/>
            <a:r>
              <a:rPr lang="en-US" sz="2000" dirty="0" smtClean="0"/>
              <a:t>Continuation topics (i.e. also </a:t>
            </a:r>
            <a:r>
              <a:rPr lang="en-US" sz="2000" dirty="0"/>
              <a:t>included as part of Rel-17 and </a:t>
            </a:r>
            <a:r>
              <a:rPr lang="en-US" sz="2000" dirty="0" smtClean="0"/>
              <a:t>Rel-18)</a:t>
            </a:r>
            <a:endParaRPr lang="en-IN" sz="2400" dirty="0"/>
          </a:p>
          <a:p>
            <a:pPr lvl="1"/>
            <a:r>
              <a:rPr lang="en-US" sz="1800" dirty="0" smtClean="0"/>
              <a:t>Only </a:t>
            </a:r>
            <a:r>
              <a:rPr lang="en-US" sz="1800" dirty="0"/>
              <a:t>those objectives that are considered essential </a:t>
            </a:r>
            <a:r>
              <a:rPr lang="en-US" sz="1800" dirty="0" smtClean="0"/>
              <a:t>should </a:t>
            </a:r>
            <a:r>
              <a:rPr lang="en-US" sz="1800" dirty="0"/>
              <a:t>be proposed</a:t>
            </a:r>
            <a:endParaRPr lang="en-IN" sz="2000" dirty="0"/>
          </a:p>
          <a:p>
            <a:pPr lvl="1"/>
            <a:r>
              <a:rPr lang="en-US" sz="1800" dirty="0"/>
              <a:t>A study is not encouraged as the scope is </a:t>
            </a:r>
            <a:r>
              <a:rPr lang="en-US" sz="1800" dirty="0" smtClean="0"/>
              <a:t>mostly to </a:t>
            </a:r>
            <a:r>
              <a:rPr lang="en-US" sz="1800" dirty="0"/>
              <a:t>finalize the existing TS(s)</a:t>
            </a:r>
            <a:endParaRPr lang="en-IN" sz="2000" dirty="0"/>
          </a:p>
          <a:p>
            <a:pPr lvl="0"/>
            <a:r>
              <a:rPr lang="en-IN" sz="2000" dirty="0"/>
              <a:t>TU Management</a:t>
            </a:r>
            <a:endParaRPr lang="en-IN" sz="2400" dirty="0"/>
          </a:p>
          <a:p>
            <a:pPr lvl="1"/>
            <a:r>
              <a:rPr lang="en-IN" sz="1800" dirty="0" smtClean="0"/>
              <a:t>Consumption </a:t>
            </a:r>
            <a:r>
              <a:rPr lang="en-IN" sz="1800" dirty="0"/>
              <a:t>of TUs will be monitored </a:t>
            </a:r>
            <a:r>
              <a:rPr lang="en-IN" sz="1800" dirty="0" smtClean="0"/>
              <a:t>each meeting</a:t>
            </a:r>
          </a:p>
          <a:p>
            <a:pPr lvl="1"/>
            <a:r>
              <a:rPr lang="en-IN" sz="1800" dirty="0" smtClean="0"/>
              <a:t>This should help manage Planned TUs v/s Actual TUs consumed for subsequent meetings</a:t>
            </a:r>
            <a:endParaRPr lang="en-US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682628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065" y="3884143"/>
            <a:ext cx="10515600" cy="1104917"/>
          </a:xfrm>
        </p:spPr>
        <p:txBody>
          <a:bodyPr/>
          <a:lstStyle/>
          <a:p>
            <a:r>
              <a:rPr lang="en-IN" smtClean="0"/>
              <a:t>Thank You!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4621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280d8efa-eff2-4910-88d2-79ca146720c4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5682</TotalTime>
  <Words>1004</Words>
  <Application>Microsoft Office PowerPoint</Application>
  <PresentationFormat>Widescreen</PresentationFormat>
  <Paragraphs>245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Malgun Gothic</vt:lpstr>
      <vt:lpstr>Arial</vt:lpstr>
      <vt:lpstr>Calibri</vt:lpstr>
      <vt:lpstr>Calibri Light</vt:lpstr>
      <vt:lpstr>Times New Roman</vt:lpstr>
      <vt:lpstr>Office Theme</vt:lpstr>
      <vt:lpstr>SA6 Rel-19: Content Definition Approach – Part 2</vt:lpstr>
      <vt:lpstr>From endorsed plenary contribution SP-230758</vt:lpstr>
      <vt:lpstr>PowerPoint Presentation</vt:lpstr>
      <vt:lpstr>Outcome from SA#100 - Approved</vt:lpstr>
      <vt:lpstr>Outcome from SA6#55 - Endorsed</vt:lpstr>
      <vt:lpstr>Outcome from SA6#55 - Candidate</vt:lpstr>
      <vt:lpstr>Summary and conclusion</vt:lpstr>
      <vt:lpstr>General Guidance for Rel-19 work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Samsung_v0</cp:lastModifiedBy>
  <cp:revision>774</cp:revision>
  <dcterms:created xsi:type="dcterms:W3CDTF">2010-02-05T13:52:04Z</dcterms:created>
  <dcterms:modified xsi:type="dcterms:W3CDTF">2023-08-15T14:23:50Z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