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7" r:id="rId8"/>
    <p:sldId id="365"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3" d="100"/>
          <a:sy n="83" d="100"/>
        </p:scale>
        <p:origin x="566"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TSG-SA WG6 Meeting #56</a:t>
            </a:r>
          </a:p>
          <a:p>
            <a:pPr eaLnBrk="1" hangingPunct="1">
              <a:defRPr/>
            </a:pPr>
            <a:r>
              <a:rPr lang="en-GB" altLang="en-US" sz="1200" b="1" dirty="0" smtClean="0">
                <a:latin typeface="Arial "/>
              </a:rPr>
              <a:t>Gothenburg, Sweden 21</a:t>
            </a:r>
            <a:r>
              <a:rPr lang="en-GB" altLang="en-US" sz="1200" b="1" baseline="30000" dirty="0" smtClean="0">
                <a:latin typeface="Arial "/>
              </a:rPr>
              <a:t>st</a:t>
            </a:r>
            <a:r>
              <a:rPr lang="en-GB" altLang="en-US" sz="1200" b="1" dirty="0" smtClean="0">
                <a:latin typeface="Arial "/>
              </a:rPr>
              <a:t> – 25</a:t>
            </a:r>
            <a:r>
              <a:rPr lang="en-GB" altLang="en-US" sz="1200" b="1" baseline="30000" dirty="0" smtClean="0">
                <a:latin typeface="Arial "/>
              </a:rPr>
              <a:t>th</a:t>
            </a:r>
            <a:r>
              <a:rPr lang="en-GB" altLang="en-US" sz="1200" b="1" dirty="0" smtClean="0">
                <a:latin typeface="Arial "/>
              </a:rPr>
              <a:t> August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S6-232491</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basavarajjp@Samsung.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altLang="en-US" sz="4000" dirty="0"/>
              <a:t>FS_5GSAT_App: </a:t>
            </a:r>
            <a:br>
              <a:rPr lang="en-IN" altLang="en-US" sz="4000" dirty="0"/>
            </a:br>
            <a:r>
              <a:rPr lang="en-IN" altLang="en-US" sz="4000" dirty="0"/>
              <a:t>Study on application enablement for Satellite access enabled 5G Services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Basu Pattan (Samsung)</a:t>
            </a:r>
          </a:p>
          <a:p>
            <a:pPr marL="0" indent="0" eaLnBrk="1" hangingPunct="1">
              <a:buFontTx/>
              <a:buNone/>
            </a:pPr>
            <a:r>
              <a:rPr lang="en-GB" altLang="en-US" dirty="0" smtClean="0">
                <a:hlinkClick r:id="rId2"/>
              </a:rPr>
              <a:t>basavarajjp@Samsung.com</a:t>
            </a:r>
            <a:r>
              <a:rPr lang="en-GB" altLang="en-US" dirty="0" smtClean="0"/>
              <a:t> </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IN" altLang="en-US" sz="2400" i="1" dirty="0">
                <a:solidFill>
                  <a:srgbClr val="0000FF"/>
                </a:solidFill>
              </a:rPr>
              <a:t>FS_5GSAT_App: </a:t>
            </a:r>
            <a:br>
              <a:rPr lang="en-IN" altLang="en-US" sz="2400" i="1" dirty="0">
                <a:solidFill>
                  <a:srgbClr val="0000FF"/>
                </a:solidFill>
              </a:rPr>
            </a:br>
            <a:r>
              <a:rPr lang="en-IN" altLang="en-US" sz="2400" i="1" dirty="0">
                <a:solidFill>
                  <a:srgbClr val="0000FF"/>
                </a:solidFill>
              </a:rPr>
              <a:t>Study on application enablement for Satellite access enabled 5G Services</a:t>
            </a:r>
            <a:r>
              <a:rPr lang="en-US" altLang="en-US" sz="2400" i="1" dirty="0">
                <a:solidFill>
                  <a:srgbClr val="0000FF"/>
                </a:solidFill>
              </a:rPr>
              <a:t> </a:t>
            </a:r>
            <a:r>
              <a:rPr lang="en-US" altLang="en-US" sz="2400" dirty="0" smtClean="0">
                <a:solidFill>
                  <a:prstClr val="black"/>
                </a:solidFill>
              </a:rPr>
              <a:t>1/3</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400" dirty="0"/>
              <a:t>Continuation or New Item: </a:t>
            </a:r>
            <a:r>
              <a:rPr lang="en-GB" altLang="en-US" sz="1600" i="1" dirty="0">
                <a:solidFill>
                  <a:srgbClr val="0000FF"/>
                </a:solidFill>
              </a:rPr>
              <a:t>New Item</a:t>
            </a:r>
            <a:endParaRPr lang="en-GB" altLang="en-US" sz="2400" dirty="0"/>
          </a:p>
          <a:p>
            <a:r>
              <a:rPr lang="en-US" sz="2400" dirty="0"/>
              <a:t>Study Item/Work Item/Both: </a:t>
            </a:r>
            <a:r>
              <a:rPr lang="en-GB" altLang="en-US" sz="1600" i="1" dirty="0">
                <a:solidFill>
                  <a:srgbClr val="0000FF"/>
                </a:solidFill>
              </a:rPr>
              <a:t>Both</a:t>
            </a:r>
            <a:endParaRPr lang="en-IN" sz="2400" dirty="0"/>
          </a:p>
          <a:p>
            <a:pPr lvl="0"/>
            <a:r>
              <a:rPr lang="en-GB" altLang="en-US" sz="2400" dirty="0"/>
              <a:t>Source of requirements: </a:t>
            </a:r>
            <a:r>
              <a:rPr lang="en-GB" altLang="en-US" sz="1600" i="1" dirty="0">
                <a:solidFill>
                  <a:srgbClr val="0000FF"/>
                </a:solidFill>
              </a:rPr>
              <a:t>SA1 (TS 22.261) and SA6 originated Architectural requirements</a:t>
            </a:r>
            <a:endParaRPr lang="en-GB" altLang="en-US" sz="2400" dirty="0"/>
          </a:p>
          <a:p>
            <a:r>
              <a:rPr lang="en-GB" altLang="en-US" sz="2400" dirty="0"/>
              <a:t>Expected Output: </a:t>
            </a:r>
            <a:r>
              <a:rPr lang="en-GB" altLang="en-US" sz="1600" i="1" dirty="0">
                <a:solidFill>
                  <a:srgbClr val="0000FF"/>
                </a:solidFill>
              </a:rPr>
              <a:t>New TR for Study item and New TS for Work item</a:t>
            </a:r>
          </a:p>
          <a:p>
            <a:r>
              <a:rPr lang="en-US" sz="2400" dirty="0"/>
              <a:t>Anticipated start date/meeting: </a:t>
            </a:r>
            <a:r>
              <a:rPr lang="en-GB" altLang="en-US" sz="1600" i="1" dirty="0">
                <a:solidFill>
                  <a:srgbClr val="0000FF"/>
                </a:solidFill>
              </a:rPr>
              <a:t>SA6#56/Aug-23 (start of Study), SA6#60/Apr-24 (start of Normative)</a:t>
            </a:r>
            <a:endParaRPr lang="en-IN" sz="2400" dirty="0"/>
          </a:p>
          <a:p>
            <a:pPr lvl="0"/>
            <a:r>
              <a:rPr lang="en-GB" altLang="en-US" sz="2400" dirty="0"/>
              <a:t>Target Completion: </a:t>
            </a:r>
            <a:r>
              <a:rPr lang="en-GB" altLang="en-US" sz="1600" i="1" dirty="0">
                <a:solidFill>
                  <a:srgbClr val="0000FF"/>
                </a:solidFill>
              </a:rPr>
              <a:t>SA6#60/Apr-24 (End of study)</a:t>
            </a:r>
            <a:r>
              <a:rPr lang="en-IN" altLang="en-US" sz="1600" i="1" dirty="0">
                <a:solidFill>
                  <a:srgbClr val="0000FF"/>
                </a:solidFill>
              </a:rPr>
              <a:t> , SA6#64/Nov-24 (End of Normative)</a:t>
            </a:r>
            <a:endParaRPr lang="en-GB" altLang="en-US" sz="2400" dirty="0"/>
          </a:p>
          <a:p>
            <a:pPr lvl="0"/>
            <a:r>
              <a:rPr lang="en-IN" altLang="en-US" sz="2400" dirty="0"/>
              <a:t>Estimated TUs: </a:t>
            </a:r>
            <a:r>
              <a:rPr lang="en-GB" altLang="en-US" sz="1600" i="1" dirty="0">
                <a:solidFill>
                  <a:srgbClr val="0000FF"/>
                </a:solidFill>
              </a:rPr>
              <a:t>11 TUs (SID) + 9  TUs (WID)</a:t>
            </a:r>
            <a:endParaRPr lang="en-IN" altLang="en-US" sz="2400" dirty="0"/>
          </a:p>
          <a:p>
            <a:r>
              <a:rPr lang="en-IN" altLang="en-US" sz="2400" dirty="0" err="1"/>
              <a:t>Rapporteurship</a:t>
            </a:r>
            <a:r>
              <a:rPr lang="en-IN" altLang="en-US" sz="2400" dirty="0"/>
              <a:t>: </a:t>
            </a:r>
            <a:r>
              <a:rPr lang="en-GB" altLang="en-US" sz="1600" i="1" dirty="0">
                <a:solidFill>
                  <a:srgbClr val="0000FF"/>
                </a:solidFill>
              </a:rPr>
              <a:t>Basu Pattan (Samsung)</a:t>
            </a:r>
            <a:endParaRPr lang="en-IN" altLang="en-US" sz="2400" dirty="0"/>
          </a:p>
          <a:p>
            <a:r>
              <a:rPr lang="en-IN" altLang="en-US" sz="2400" dirty="0"/>
              <a:t>Supporting IMs: </a:t>
            </a:r>
            <a:r>
              <a:rPr lang="en-GB" altLang="en-US" sz="1600" i="1" dirty="0" smtClean="0">
                <a:solidFill>
                  <a:srgbClr val="0000FF"/>
                </a:solidFill>
              </a:rPr>
              <a:t>Samsung plus 30 companies</a:t>
            </a:r>
            <a:endParaRPr lang="en-IN" altLang="en-US" sz="2400"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altLang="en-US" sz="2400" i="1" dirty="0">
                <a:solidFill>
                  <a:srgbClr val="0000FF"/>
                </a:solidFill>
              </a:rPr>
              <a:t>FS_5GSAT_App: </a:t>
            </a:r>
            <a:br>
              <a:rPr lang="en-IN" altLang="en-US" sz="2400" i="1" dirty="0">
                <a:solidFill>
                  <a:srgbClr val="0000FF"/>
                </a:solidFill>
              </a:rPr>
            </a:br>
            <a:r>
              <a:rPr lang="en-IN" altLang="en-US" sz="2400" i="1" dirty="0">
                <a:solidFill>
                  <a:srgbClr val="0000FF"/>
                </a:solidFill>
              </a:rPr>
              <a:t>Study on application enablement for Satellite access enabled 5G Services</a:t>
            </a:r>
            <a:r>
              <a:rPr lang="en-US" altLang="en-US" sz="2400" i="1" dirty="0">
                <a:solidFill>
                  <a:srgbClr val="0000FF"/>
                </a:solidFill>
              </a:rPr>
              <a:t> </a:t>
            </a:r>
            <a:r>
              <a:rPr lang="en-US" altLang="en-US" sz="2400" i="1" dirty="0" smtClean="0">
                <a:solidFill>
                  <a:srgbClr val="0000FF"/>
                </a:solidFill>
              </a:rPr>
              <a:t>2</a:t>
            </a:r>
            <a:r>
              <a:rPr lang="en-US" altLang="en-US" sz="2400" dirty="0" smtClean="0">
                <a:solidFill>
                  <a:prstClr val="black"/>
                </a:solidFill>
              </a:rPr>
              <a:t>/3</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789092"/>
            <a:ext cx="10614891" cy="4771118"/>
          </a:xfrm>
        </p:spPr>
        <p:txBody>
          <a:bodyPr/>
          <a:lstStyle/>
          <a:p>
            <a:pPr lvl="0"/>
            <a:r>
              <a:rPr lang="en-GB" altLang="en-US" sz="2000" dirty="0">
                <a:solidFill>
                  <a:prstClr val="black"/>
                </a:solidFill>
              </a:rPr>
              <a:t>Description:</a:t>
            </a:r>
            <a:r>
              <a:rPr lang="en-GB" altLang="en-US" sz="2000" i="1" dirty="0">
                <a:solidFill>
                  <a:srgbClr val="0000FF"/>
                </a:solidFill>
              </a:rPr>
              <a:t> </a:t>
            </a:r>
          </a:p>
          <a:p>
            <a:pPr lvl="1"/>
            <a:r>
              <a:rPr lang="en-IN" altLang="en-US" sz="1600" i="1" dirty="0">
                <a:solidFill>
                  <a:srgbClr val="0000FF"/>
                </a:solidFill>
              </a:rPr>
              <a:t>3GPP has developed specifications to support the integration of satellite components in the 5G System (5GS), beginning in Release 17. In TS 22.261, 3GPP SA1 has specified service requirements for 5G for satellite access. </a:t>
            </a:r>
            <a:endParaRPr lang="en-IN" altLang="en-US" sz="1600" i="1" dirty="0" smtClean="0">
              <a:solidFill>
                <a:srgbClr val="0000FF"/>
              </a:solidFill>
            </a:endParaRPr>
          </a:p>
          <a:p>
            <a:pPr lvl="1"/>
            <a:r>
              <a:rPr lang="en-IN" altLang="en-US" sz="1600" i="1" dirty="0" smtClean="0">
                <a:solidFill>
                  <a:srgbClr val="0000FF"/>
                </a:solidFill>
              </a:rPr>
              <a:t>In Rel-17 and Rel-18, 3GPP SA2 specified architecture and solutions considering the above service requirements including the support of discontinuous coverage which is inherent to NGSO (Non-Geostationary Orbit) satellite deployments.</a:t>
            </a:r>
          </a:p>
          <a:p>
            <a:pPr lvl="1"/>
            <a:r>
              <a:rPr lang="en-IN" altLang="en-US" sz="1600" i="1" dirty="0" smtClean="0">
                <a:solidFill>
                  <a:srgbClr val="0000FF"/>
                </a:solidFill>
              </a:rPr>
              <a:t>Further</a:t>
            </a:r>
            <a:r>
              <a:rPr lang="en-IN" altLang="en-US" sz="1600" i="1" dirty="0">
                <a:solidFill>
                  <a:srgbClr val="0000FF"/>
                </a:solidFill>
              </a:rPr>
              <a:t>, 3GPP SA1 is developing new requirements in Rel-19 within TR 22.865 to support new capabilities such as Store and Forward Satellite operation (which is relevant for </a:t>
            </a:r>
            <a:r>
              <a:rPr lang="en-IN" altLang="en-US" sz="1600" i="1" dirty="0" err="1">
                <a:solidFill>
                  <a:srgbClr val="0000FF"/>
                </a:solidFill>
              </a:rPr>
              <a:t>IoT</a:t>
            </a:r>
            <a:r>
              <a:rPr lang="en-IN" altLang="en-US" sz="1600" i="1" dirty="0">
                <a:solidFill>
                  <a:srgbClr val="0000FF"/>
                </a:solidFill>
              </a:rPr>
              <a:t> services), UE-satellite-UE communication. </a:t>
            </a:r>
          </a:p>
          <a:p>
            <a:pPr lvl="1"/>
            <a:r>
              <a:rPr lang="en-IN" altLang="en-US" sz="1600" i="1" dirty="0" smtClean="0">
                <a:solidFill>
                  <a:srgbClr val="0000FF"/>
                </a:solidFill>
              </a:rPr>
              <a:t>The </a:t>
            </a:r>
            <a:r>
              <a:rPr lang="en-IN" altLang="en-US" sz="1600" i="1" dirty="0">
                <a:solidFill>
                  <a:srgbClr val="0000FF"/>
                </a:solidFill>
              </a:rPr>
              <a:t>service requirements for satellite-enabled </a:t>
            </a:r>
            <a:r>
              <a:rPr lang="en-IN" altLang="en-US" sz="1600" i="1" dirty="0" err="1">
                <a:solidFill>
                  <a:srgbClr val="0000FF"/>
                </a:solidFill>
              </a:rPr>
              <a:t>IoT</a:t>
            </a:r>
            <a:r>
              <a:rPr lang="en-IN" altLang="en-US" sz="1600" i="1" dirty="0">
                <a:solidFill>
                  <a:srgbClr val="0000FF"/>
                </a:solidFill>
              </a:rPr>
              <a:t> service have been specified in 3GPP SA1 TS 22.261. </a:t>
            </a:r>
          </a:p>
          <a:p>
            <a:pPr lvl="1"/>
            <a:r>
              <a:rPr lang="en-IN" altLang="en-US" sz="1600" i="1" dirty="0" smtClean="0">
                <a:solidFill>
                  <a:srgbClr val="0000FF"/>
                </a:solidFill>
              </a:rPr>
              <a:t>3GPP </a:t>
            </a:r>
            <a:r>
              <a:rPr lang="en-IN" altLang="en-US" sz="1600" i="1" dirty="0">
                <a:solidFill>
                  <a:srgbClr val="0000FF"/>
                </a:solidFill>
              </a:rPr>
              <a:t>SA6 developed several 5G vertical application enablers (e.g. V2X, UAS), enabler frameworks (e.g. SEAL, EDGEAPP) and Mission Critical service with various capabilities that enable the vertical applications communication over terrestrial 3GPP networks. Satellite access for 5G will increase the network coverage and availability of 5G services with the integration of satellite access in 5G System</a:t>
            </a:r>
            <a:r>
              <a:rPr lang="en-IN" altLang="en-US" sz="1600" i="1" dirty="0" smtClean="0">
                <a:solidFill>
                  <a:srgbClr val="0000FF"/>
                </a:solidFill>
              </a:rPr>
              <a:t>.</a:t>
            </a:r>
            <a:endParaRPr lang="en-IN" altLang="en-US" sz="1600" i="1" dirty="0">
              <a:solidFill>
                <a:srgbClr val="0000FF"/>
              </a:solidFill>
            </a:endParaRPr>
          </a:p>
          <a:p>
            <a:pPr lvl="1"/>
            <a:r>
              <a:rPr lang="en-IN" altLang="en-US" sz="1600" i="1" dirty="0" smtClean="0">
                <a:solidFill>
                  <a:srgbClr val="0000FF"/>
                </a:solidFill>
              </a:rPr>
              <a:t>Service </a:t>
            </a:r>
            <a:r>
              <a:rPr lang="en-IN" altLang="en-US" sz="1600" i="1" dirty="0">
                <a:solidFill>
                  <a:srgbClr val="0000FF"/>
                </a:solidFill>
              </a:rPr>
              <a:t>enablers defined by SA6 should also take advantage and ensure that these enablers support satellite access, and hence study the impacts and the necessary changes to the SA6 enabler specifications aligned with SA2 architecture and work.</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altLang="en-US" sz="2400" i="1" dirty="0">
                <a:solidFill>
                  <a:srgbClr val="0000FF"/>
                </a:solidFill>
              </a:rPr>
              <a:t>FS_5GSAT_App: </a:t>
            </a:r>
            <a:br>
              <a:rPr lang="en-IN" altLang="en-US" sz="2400" i="1" dirty="0">
                <a:solidFill>
                  <a:srgbClr val="0000FF"/>
                </a:solidFill>
              </a:rPr>
            </a:br>
            <a:r>
              <a:rPr lang="en-IN" altLang="en-US" sz="2400" i="1" dirty="0">
                <a:solidFill>
                  <a:srgbClr val="0000FF"/>
                </a:solidFill>
              </a:rPr>
              <a:t>Study on application enablement for Satellite access enabled 5G Services</a:t>
            </a:r>
            <a:r>
              <a:rPr lang="en-US" altLang="en-US" sz="2400" i="1" dirty="0">
                <a:solidFill>
                  <a:srgbClr val="0000FF"/>
                </a:solidFill>
              </a:rPr>
              <a:t> 3</a:t>
            </a:r>
            <a:r>
              <a:rPr lang="en-US" altLang="en-US" sz="2400" dirty="0" smtClean="0">
                <a:solidFill>
                  <a:prstClr val="black"/>
                </a:solidFill>
              </a:rPr>
              <a:t>/3</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49382" y="1789092"/>
            <a:ext cx="11693236" cy="4771118"/>
          </a:xfrm>
        </p:spPr>
        <p:txBody>
          <a:bodyPr/>
          <a:lstStyle/>
          <a:p>
            <a:pPr lvl="0"/>
            <a:r>
              <a:rPr lang="en-GB" altLang="en-US" sz="3200" dirty="0" smtClean="0">
                <a:solidFill>
                  <a:prstClr val="black"/>
                </a:solidFill>
              </a:rPr>
              <a:t>Goals</a:t>
            </a:r>
            <a:r>
              <a:rPr lang="en-GB" altLang="en-US" sz="3200" dirty="0">
                <a:solidFill>
                  <a:prstClr val="black"/>
                </a:solidFill>
              </a:rPr>
              <a:t>:</a:t>
            </a:r>
            <a:r>
              <a:rPr lang="en-GB" altLang="en-US" sz="3200" i="1" dirty="0">
                <a:solidFill>
                  <a:srgbClr val="0000FF"/>
                </a:solidFill>
              </a:rPr>
              <a:t> </a:t>
            </a:r>
          </a:p>
          <a:p>
            <a:pPr marL="360680" indent="-180340">
              <a:spcBef>
                <a:spcPts val="300"/>
              </a:spcBef>
              <a:spcAft>
                <a:spcPts val="0"/>
              </a:spcAft>
            </a:pPr>
            <a:r>
              <a:rPr lang="en-GB" sz="1800" dirty="0" smtClean="0">
                <a:latin typeface="Times New Roman" panose="02020603050405020304" pitchFamily="18" charset="0"/>
                <a:ea typeface="SimSun" panose="02010600030101010101" pitchFamily="2" charset="-122"/>
                <a:cs typeface="Times New Roman" panose="02020603050405020304" pitchFamily="18" charset="0"/>
              </a:rPr>
              <a:t>1. Identify </a:t>
            </a:r>
            <a:r>
              <a:rPr lang="en-GB" sz="1800" dirty="0">
                <a:latin typeface="Times New Roman" panose="02020603050405020304" pitchFamily="18" charset="0"/>
                <a:ea typeface="SimSun" panose="02010600030101010101" pitchFamily="2" charset="-122"/>
                <a:cs typeface="Times New Roman" panose="02020603050405020304" pitchFamily="18" charset="0"/>
              </a:rPr>
              <a:t>the impacts and the necessary </a:t>
            </a:r>
            <a:r>
              <a:rPr lang="en-GB" sz="1800" dirty="0" smtClean="0">
                <a:latin typeface="Times New Roman" panose="02020603050405020304" pitchFamily="18" charset="0"/>
                <a:ea typeface="SimSun" panose="02010600030101010101" pitchFamily="2" charset="-122"/>
                <a:cs typeface="Times New Roman" panose="02020603050405020304" pitchFamily="18" charset="0"/>
              </a:rPr>
              <a:t>changes to </a:t>
            </a:r>
            <a:r>
              <a:rPr lang="en-GB" sz="1800" dirty="0">
                <a:latin typeface="Times New Roman" panose="02020603050405020304" pitchFamily="18" charset="0"/>
                <a:ea typeface="SimSun" panose="02010600030101010101" pitchFamily="2" charset="-122"/>
                <a:cs typeface="Times New Roman" panose="02020603050405020304" pitchFamily="18" charset="0"/>
              </a:rPr>
              <a:t>the SA6 enabler specifications for supporting satellite </a:t>
            </a:r>
            <a:r>
              <a:rPr lang="en-GB" sz="1800" dirty="0" smtClean="0">
                <a:latin typeface="Times New Roman" panose="02020603050405020304" pitchFamily="18" charset="0"/>
                <a:ea typeface="SimSun" panose="02010600030101010101" pitchFamily="2" charset="-122"/>
                <a:cs typeface="Times New Roman" panose="02020603050405020304" pitchFamily="18" charset="0"/>
              </a:rPr>
              <a:t>access.</a:t>
            </a: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360680" indent="-180340">
              <a:spcBef>
                <a:spcPts val="300"/>
              </a:spcBef>
              <a:spcAft>
                <a:spcPts val="0"/>
              </a:spcAft>
            </a:pPr>
            <a:r>
              <a:rPr lang="en-GB" sz="1800" dirty="0" smtClean="0">
                <a:latin typeface="Times New Roman" panose="02020603050405020304" pitchFamily="18" charset="0"/>
                <a:ea typeface="SimSun" panose="02010600030101010101" pitchFamily="2" charset="-122"/>
                <a:cs typeface="Times New Roman" panose="02020603050405020304" pitchFamily="18" charset="0"/>
              </a:rPr>
              <a:t>2. Identify </a:t>
            </a:r>
            <a:r>
              <a:rPr lang="en-GB" sz="1800" dirty="0">
                <a:latin typeface="Times New Roman" panose="02020603050405020304" pitchFamily="18" charset="0"/>
                <a:ea typeface="SimSun" panose="02010600030101010101" pitchFamily="2" charset="-122"/>
                <a:cs typeface="Times New Roman" panose="02020603050405020304" pitchFamily="18" charset="0"/>
              </a:rPr>
              <a:t>key issues and develop </a:t>
            </a:r>
            <a:r>
              <a:rPr lang="en-GB" sz="1800" dirty="0" smtClean="0">
                <a:latin typeface="Times New Roman" panose="02020603050405020304" pitchFamily="18" charset="0"/>
                <a:ea typeface="SimSun" panose="02010600030101010101" pitchFamily="2" charset="-122"/>
                <a:cs typeface="Times New Roman" panose="02020603050405020304" pitchFamily="18" charset="0"/>
              </a:rPr>
              <a:t>solutions</a:t>
            </a:r>
            <a:r>
              <a:rPr lang="en-GB" sz="1800" dirty="0">
                <a:latin typeface="Times New Roman" panose="02020603050405020304" pitchFamily="18" charset="0"/>
                <a:ea typeface="SimSun" panose="02010600030101010101" pitchFamily="2" charset="-122"/>
                <a:cs typeface="Times New Roman" panose="02020603050405020304" pitchFamily="18" charset="0"/>
              </a:rPr>
              <a:t> (</a:t>
            </a:r>
            <a:r>
              <a:rPr lang="en-GB" sz="1800" dirty="0">
                <a:latin typeface="Times New Roman" panose="02020603050405020304" pitchFamily="18" charset="0"/>
                <a:ea typeface="SimSun" panose="02010600030101010101" pitchFamily="2" charset="-122"/>
              </a:rPr>
              <a:t>develop common approach</a:t>
            </a:r>
            <a:r>
              <a:rPr lang="en-GB" sz="1800" dirty="0">
                <a:latin typeface="Times New Roman" panose="02020603050405020304" pitchFamily="18" charset="0"/>
                <a:ea typeface="SimSun" panose="02010600030101010101" pitchFamily="2" charset="-122"/>
                <a:cs typeface="Times New Roman" panose="02020603050405020304" pitchFamily="18" charset="0"/>
              </a:rPr>
              <a:t>)</a:t>
            </a:r>
            <a:r>
              <a:rPr lang="en-GB" sz="1800" dirty="0" smtClean="0">
                <a:latin typeface="Times New Roman" panose="02020603050405020304" pitchFamily="18" charset="0"/>
                <a:ea typeface="SimSun" panose="02010600030101010101" pitchFamily="2" charset="-122"/>
                <a:cs typeface="Times New Roman" panose="02020603050405020304" pitchFamily="18" charset="0"/>
              </a:rPr>
              <a:t> </a:t>
            </a:r>
            <a:r>
              <a:rPr lang="en-GB" sz="1800" dirty="0">
                <a:latin typeface="Times New Roman" panose="02020603050405020304" pitchFamily="18" charset="0"/>
                <a:ea typeface="SimSun" panose="02010600030101010101" pitchFamily="2" charset="-122"/>
                <a:cs typeface="Times New Roman" panose="02020603050405020304" pitchFamily="18" charset="0"/>
              </a:rPr>
              <a:t>to ensure support of satellite access to SA6 </a:t>
            </a:r>
            <a:r>
              <a:rPr lang="en-GB" sz="1800" dirty="0" smtClean="0">
                <a:latin typeface="Times New Roman" panose="02020603050405020304" pitchFamily="18" charset="0"/>
                <a:ea typeface="SimSun" panose="02010600030101010101" pitchFamily="2" charset="-122"/>
                <a:cs typeface="Times New Roman" panose="02020603050405020304" pitchFamily="18" charset="0"/>
              </a:rPr>
              <a:t>enablers.</a:t>
            </a: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360680" indent="-180340">
              <a:spcBef>
                <a:spcPts val="300"/>
              </a:spcBef>
              <a:spcAft>
                <a:spcPts val="0"/>
              </a:spcAft>
            </a:pPr>
            <a:r>
              <a:rPr lang="en-GB" sz="1800" dirty="0" smtClean="0">
                <a:latin typeface="Times New Roman" panose="02020603050405020304" pitchFamily="18" charset="0"/>
                <a:ea typeface="SimSun" panose="02010600030101010101" pitchFamily="2" charset="-122"/>
                <a:cs typeface="Times New Roman" panose="02020603050405020304" pitchFamily="18" charset="0"/>
              </a:rPr>
              <a:t>3. Enable </a:t>
            </a:r>
            <a:r>
              <a:rPr lang="en-GB" sz="1800" dirty="0">
                <a:latin typeface="Times New Roman" panose="02020603050405020304" pitchFamily="18" charset="0"/>
                <a:ea typeface="SimSun" panose="02010600030101010101" pitchFamily="2" charset="-122"/>
                <a:cs typeface="Times New Roman" panose="02020603050405020304" pitchFamily="18" charset="0"/>
              </a:rPr>
              <a:t>application layer to support </a:t>
            </a:r>
            <a:r>
              <a:rPr lang="en-GB" sz="1800" dirty="0" err="1">
                <a:latin typeface="Times New Roman" panose="02020603050405020304" pitchFamily="18" charset="0"/>
                <a:ea typeface="SimSun" panose="02010600030101010101" pitchFamily="2" charset="-122"/>
                <a:cs typeface="Times New Roman" panose="02020603050405020304" pitchFamily="18" charset="0"/>
              </a:rPr>
              <a:t>IoT</a:t>
            </a:r>
            <a:r>
              <a:rPr lang="en-GB" sz="1800" dirty="0">
                <a:latin typeface="Times New Roman" panose="02020603050405020304" pitchFamily="18" charset="0"/>
                <a:ea typeface="SimSun" panose="02010600030101010101" pitchFamily="2" charset="-122"/>
                <a:cs typeface="Times New Roman" panose="02020603050405020304" pitchFamily="18" charset="0"/>
              </a:rPr>
              <a:t> services with satellite access </a:t>
            </a: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360680" indent="-180340">
              <a:spcBef>
                <a:spcPts val="300"/>
              </a:spcBef>
              <a:spcAft>
                <a:spcPts val="0"/>
              </a:spcAft>
            </a:pPr>
            <a:r>
              <a:rPr lang="en-GB" sz="1800" dirty="0" smtClean="0">
                <a:latin typeface="Times New Roman" panose="02020603050405020304" pitchFamily="18" charset="0"/>
                <a:ea typeface="SimSun" panose="02010600030101010101" pitchFamily="2" charset="-122"/>
                <a:cs typeface="Times New Roman" panose="02020603050405020304" pitchFamily="18" charset="0"/>
              </a:rPr>
              <a:t>4. Possible </a:t>
            </a:r>
            <a:r>
              <a:rPr lang="en-GB" sz="1800" dirty="0">
                <a:latin typeface="Times New Roman" panose="02020603050405020304" pitchFamily="18" charset="0"/>
                <a:ea typeface="SimSun" panose="02010600030101010101" pitchFamily="2" charset="-122"/>
                <a:cs typeface="Times New Roman" panose="02020603050405020304" pitchFamily="18" charset="0"/>
              </a:rPr>
              <a:t>deployment models for SA6 enablers in 5G System with satellite access.</a:t>
            </a: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360680" indent="-180340">
              <a:spcBef>
                <a:spcPts val="300"/>
              </a:spcBef>
              <a:spcAft>
                <a:spcPts val="0"/>
              </a:spcAft>
            </a:pPr>
            <a:r>
              <a:rPr lang="en-GB" sz="1800" dirty="0" smtClean="0">
                <a:latin typeface="Times New Roman" panose="02020603050405020304" pitchFamily="18" charset="0"/>
                <a:ea typeface="SimSun" panose="02010600030101010101" pitchFamily="2" charset="-122"/>
                <a:cs typeface="Times New Roman" panose="02020603050405020304" pitchFamily="18" charset="0"/>
              </a:rPr>
              <a:t>5. Enhancements </a:t>
            </a:r>
            <a:r>
              <a:rPr lang="en-GB" sz="1800" dirty="0">
                <a:latin typeface="Times New Roman" panose="02020603050405020304" pitchFamily="18" charset="0"/>
                <a:ea typeface="SimSun" panose="02010600030101010101" pitchFamily="2" charset="-122"/>
                <a:cs typeface="Times New Roman" panose="02020603050405020304" pitchFamily="18" charset="0"/>
              </a:rPr>
              <a:t>from Rel-19 such as supporting Store and Forward Satellite operation, UE-Satellite-UE communication also need to at the enablement layer.</a:t>
            </a: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lvl="0"/>
            <a:r>
              <a:rPr lang="en-GB" altLang="en-US" dirty="0" smtClean="0">
                <a:solidFill>
                  <a:prstClr val="black"/>
                </a:solidFill>
              </a:rPr>
              <a:t>Dependency </a:t>
            </a:r>
            <a:r>
              <a:rPr lang="en-GB" altLang="en-US" dirty="0">
                <a:solidFill>
                  <a:prstClr val="black"/>
                </a:solidFill>
              </a:rPr>
              <a:t>on other working groups: </a:t>
            </a:r>
          </a:p>
          <a:p>
            <a:pPr lvl="1"/>
            <a:r>
              <a:rPr lang="en-IN" altLang="en-US" sz="1600" i="1" dirty="0">
                <a:solidFill>
                  <a:srgbClr val="0000FF"/>
                </a:solidFill>
              </a:rPr>
              <a:t>SA2 for system aspects, SA3 for security aspects, SA5 for management aspects</a:t>
            </a:r>
            <a:endParaRPr lang="en-GB" altLang="en-US" sz="1600" dirty="0">
              <a:solidFill>
                <a:prstClr val="black"/>
              </a:solidFill>
            </a:endParaRPr>
          </a:p>
          <a:p>
            <a:pPr lvl="0"/>
            <a:r>
              <a:rPr lang="en-US" dirty="0">
                <a:solidFill>
                  <a:prstClr val="black"/>
                </a:solidFill>
              </a:rPr>
              <a:t>Impacts to 3GPP/Industry work if this is not accepted into Rel-19: </a:t>
            </a:r>
          </a:p>
          <a:p>
            <a:pPr lvl="1"/>
            <a:r>
              <a:rPr lang="en-IN" sz="1600" i="1" dirty="0">
                <a:solidFill>
                  <a:srgbClr val="0000FF"/>
                </a:solidFill>
              </a:rPr>
              <a:t>Deploying SA6 defined application enablers over a 3GPP network integrated with Satellite access may not work as expected. </a:t>
            </a:r>
          </a:p>
          <a:p>
            <a:pPr lvl="1"/>
            <a:r>
              <a:rPr lang="en-IN" sz="1600" i="1" dirty="0">
                <a:solidFill>
                  <a:srgbClr val="0000FF"/>
                </a:solidFill>
              </a:rPr>
              <a:t>SA6 defined application enablers will lack potential new user cases leveraging from 3GPP network integrated with Satellite access</a:t>
            </a:r>
            <a:r>
              <a:rPr lang="en-IN" sz="1600" i="1" dirty="0" smtClean="0">
                <a:solidFill>
                  <a:srgbClr val="0000FF"/>
                </a:solidFill>
              </a:rPr>
              <a:t>.</a:t>
            </a:r>
            <a:endParaRPr lang="en-US" sz="1600" i="1" dirty="0">
              <a:solidFill>
                <a:srgbClr val="0000FF"/>
              </a:solidFill>
            </a:endParaRPr>
          </a:p>
        </p:txBody>
      </p:sp>
    </p:spTree>
    <p:extLst>
      <p:ext uri="{BB962C8B-B14F-4D97-AF65-F5344CB8AC3E}">
        <p14:creationId xmlns:p14="http://schemas.microsoft.com/office/powerpoint/2010/main" val="1582502022"/>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N" b="1" dirty="0" smtClean="0"/>
              <a:t>(Welcome your Support)</a:t>
            </a:r>
            <a:endParaRPr lang="en-IN" b="1" dirty="0"/>
          </a:p>
        </p:txBody>
      </p:sp>
      <p:sp>
        <p:nvSpPr>
          <p:cNvPr id="5" name="Title 3"/>
          <p:cNvSpPr txBox="1">
            <a:spLocks/>
          </p:cNvSpPr>
          <p:nvPr/>
        </p:nvSpPr>
        <p:spPr bwMode="auto">
          <a:xfrm>
            <a:off x="1524000" y="2147207"/>
            <a:ext cx="9144000" cy="1362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IN" b="1" dirty="0" smtClean="0"/>
              <a:t>Thank You!</a:t>
            </a:r>
            <a:endParaRPr lang="en-IN" b="1" dirty="0"/>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dirty="0">
                <a:solidFill>
                  <a:prstClr val="black"/>
                </a:solidFill>
              </a:rPr>
              <a:t>Estimated TU Calculation</a:t>
            </a:r>
            <a:endParaRPr lang="en-GB" alt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2799006268"/>
              </p:ext>
            </p:extLst>
          </p:nvPr>
        </p:nvGraphicFramePr>
        <p:xfrm>
          <a:off x="355040" y="1825625"/>
          <a:ext cx="10998761" cy="4079240"/>
        </p:xfrm>
        <a:graphic>
          <a:graphicData uri="http://schemas.openxmlformats.org/drawingml/2006/table">
            <a:tbl>
              <a:tblPr firstRow="1" bandRow="1">
                <a:tableStyleId>{5C22544A-7EE6-4342-B048-85BDC9FD1C3A}</a:tableStyleId>
              </a:tblPr>
              <a:tblGrid>
                <a:gridCol w="1815404">
                  <a:extLst>
                    <a:ext uri="{9D8B030D-6E8A-4147-A177-3AD203B41FA5}">
                      <a16:colId xmlns:a16="http://schemas.microsoft.com/office/drawing/2014/main" val="533739105"/>
                    </a:ext>
                  </a:extLst>
                </a:gridCol>
                <a:gridCol w="3185328">
                  <a:extLst>
                    <a:ext uri="{9D8B030D-6E8A-4147-A177-3AD203B41FA5}">
                      <a16:colId xmlns:a16="http://schemas.microsoft.com/office/drawing/2014/main" val="4272823323"/>
                    </a:ext>
                  </a:extLst>
                </a:gridCol>
                <a:gridCol w="2009670">
                  <a:extLst>
                    <a:ext uri="{9D8B030D-6E8A-4147-A177-3AD203B41FA5}">
                      <a16:colId xmlns:a16="http://schemas.microsoft.com/office/drawing/2014/main" val="2160267683"/>
                    </a:ext>
                  </a:extLst>
                </a:gridCol>
                <a:gridCol w="3988359">
                  <a:extLst>
                    <a:ext uri="{9D8B030D-6E8A-4147-A177-3AD203B41FA5}">
                      <a16:colId xmlns:a16="http://schemas.microsoft.com/office/drawing/2014/main" val="1631893507"/>
                    </a:ext>
                  </a:extLst>
                </a:gridCol>
              </a:tblGrid>
              <a:tr h="370840">
                <a:tc>
                  <a:txBody>
                    <a:bodyPr/>
                    <a:lstStyle/>
                    <a:p>
                      <a:r>
                        <a:rPr lang="en-IN" dirty="0" smtClean="0"/>
                        <a:t>Meeting</a:t>
                      </a:r>
                      <a:endParaRPr lang="en-IN" dirty="0"/>
                    </a:p>
                  </a:txBody>
                  <a:tcPr/>
                </a:tc>
                <a:tc>
                  <a:txBody>
                    <a:bodyPr/>
                    <a:lstStyle/>
                    <a:p>
                      <a:r>
                        <a:rPr lang="en-IN" dirty="0" smtClean="0"/>
                        <a:t>FS_5GSAT_App (SID)</a:t>
                      </a:r>
                      <a:endParaRPr lang="en-IN" dirty="0"/>
                    </a:p>
                  </a:txBody>
                  <a:tcPr/>
                </a:tc>
                <a:tc>
                  <a:txBody>
                    <a:bodyPr/>
                    <a:lstStyle/>
                    <a:p>
                      <a:r>
                        <a:rPr lang="en-IN" dirty="0" smtClean="0"/>
                        <a:t>5GSAT_App (WID)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val="399410094"/>
                  </a:ext>
                </a:extLst>
              </a:tr>
              <a:tr h="370840">
                <a:tc>
                  <a:txBody>
                    <a:bodyPr/>
                    <a:lstStyle/>
                    <a:p>
                      <a:r>
                        <a:rPr lang="en-IN" dirty="0" smtClean="0"/>
                        <a:t>SA6#56 (Aug-23)</a:t>
                      </a:r>
                      <a:endParaRPr lang="en-IN" dirty="0"/>
                    </a:p>
                  </a:txBody>
                  <a:tcPr/>
                </a:tc>
                <a:tc>
                  <a:txBody>
                    <a:bodyPr/>
                    <a:lstStyle/>
                    <a:p>
                      <a:r>
                        <a:rPr lang="en-IN" dirty="0" smtClean="0"/>
                        <a:t>SID </a:t>
                      </a:r>
                      <a:r>
                        <a:rPr lang="en-IN" baseline="0" dirty="0" smtClean="0"/>
                        <a:t>Approval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2329595913"/>
                  </a:ext>
                </a:extLst>
              </a:tr>
              <a:tr h="370840">
                <a:tc>
                  <a:txBody>
                    <a:bodyPr/>
                    <a:lstStyle/>
                    <a:p>
                      <a:r>
                        <a:rPr lang="en-IN" dirty="0" smtClean="0"/>
                        <a:t>SA6#57 (Oct-23)</a:t>
                      </a:r>
                      <a:endParaRPr lang="en-IN" dirty="0"/>
                    </a:p>
                  </a:txBody>
                  <a:tcPr/>
                </a:tc>
                <a:tc>
                  <a:txBody>
                    <a:bodyPr/>
                    <a:lstStyle/>
                    <a:p>
                      <a:r>
                        <a:rPr lang="en-IN" dirty="0" smtClean="0"/>
                        <a:t>2.0 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3812213378"/>
                  </a:ext>
                </a:extLst>
              </a:tr>
              <a:tr h="370840">
                <a:tc>
                  <a:txBody>
                    <a:bodyPr/>
                    <a:lstStyle/>
                    <a:p>
                      <a:r>
                        <a:rPr lang="en-IN" dirty="0" smtClean="0"/>
                        <a:t>SA6#58 (Nov-23)</a:t>
                      </a:r>
                      <a:endParaRPr lang="en-IN" dirty="0"/>
                    </a:p>
                  </a:txBody>
                  <a:tcPr/>
                </a:tc>
                <a:tc>
                  <a:txBody>
                    <a:bodyPr/>
                    <a:lstStyle/>
                    <a:p>
                      <a:r>
                        <a:rPr lang="en-IN" dirty="0" smtClean="0"/>
                        <a:t>2.0 TU</a:t>
                      </a:r>
                      <a:endParaRPr lang="en-IN" dirty="0"/>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val="4191356535"/>
                  </a:ext>
                </a:extLst>
              </a:tr>
              <a:tr h="370840">
                <a:tc>
                  <a:txBody>
                    <a:bodyPr/>
                    <a:lstStyle/>
                    <a:p>
                      <a:r>
                        <a:rPr lang="en-IN" dirty="0" smtClean="0"/>
                        <a:t>SA6#59 (Feb-24)</a:t>
                      </a:r>
                      <a:endParaRPr lang="en-IN" dirty="0"/>
                    </a:p>
                  </a:txBody>
                  <a:tcPr/>
                </a:tc>
                <a:tc>
                  <a:txBody>
                    <a:bodyPr/>
                    <a:lstStyle/>
                    <a:p>
                      <a:r>
                        <a:rPr lang="en-IN" dirty="0" smtClean="0"/>
                        <a:t>2.5 TU</a:t>
                      </a:r>
                      <a:r>
                        <a:rPr lang="en-IN" baseline="0" dirty="0" smtClean="0"/>
                        <a:t> (for Information)</a:t>
                      </a:r>
                      <a:endParaRPr lang="en-IN" dirty="0"/>
                    </a:p>
                  </a:txBody>
                  <a:tcPr/>
                </a:tc>
                <a:tc>
                  <a:txBody>
                    <a:bodyPr/>
                    <a:lstStyle/>
                    <a:p>
                      <a:r>
                        <a:rPr lang="en-IN" dirty="0" smtClean="0"/>
                        <a:t>WID Approval</a:t>
                      </a:r>
                      <a:endParaRPr lang="en-IN" dirty="0"/>
                    </a:p>
                  </a:txBody>
                  <a:tcPr/>
                </a:tc>
                <a:tc>
                  <a:txBody>
                    <a:bodyPr/>
                    <a:lstStyle/>
                    <a:p>
                      <a:endParaRPr lang="en-IN" dirty="0"/>
                    </a:p>
                  </a:txBody>
                  <a:tcPr/>
                </a:tc>
                <a:extLst>
                  <a:ext uri="{0D108BD9-81ED-4DB2-BD59-A6C34878D82A}">
                    <a16:rowId xmlns:a16="http://schemas.microsoft.com/office/drawing/2014/main" val="618207565"/>
                  </a:ext>
                </a:extLst>
              </a:tr>
              <a:tr h="370840">
                <a:tc>
                  <a:txBody>
                    <a:bodyPr/>
                    <a:lstStyle/>
                    <a:p>
                      <a:r>
                        <a:rPr lang="en-IN" dirty="0" smtClean="0"/>
                        <a:t>SA6#60 (Apr-24)</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2.5 TU (Study completion)</a:t>
                      </a:r>
                    </a:p>
                  </a:txBody>
                  <a:tcPr/>
                </a:tc>
                <a:tc>
                  <a:txBody>
                    <a:bodyPr/>
                    <a:lstStyle/>
                    <a:p>
                      <a:r>
                        <a:rPr lang="en-IN" dirty="0" smtClean="0"/>
                        <a:t>1.0 TU</a:t>
                      </a:r>
                      <a:endParaRPr lang="en-IN" dirty="0"/>
                    </a:p>
                  </a:txBody>
                  <a:tcPr/>
                </a:tc>
                <a:tc>
                  <a:txBody>
                    <a:bodyPr/>
                    <a:lstStyle/>
                    <a:p>
                      <a:r>
                        <a:rPr lang="en-IN" dirty="0" smtClean="0"/>
                        <a:t>Overlap between Study and Normative</a:t>
                      </a:r>
                      <a:endParaRPr lang="en-IN" dirty="0"/>
                    </a:p>
                  </a:txBody>
                  <a:tcPr/>
                </a:tc>
                <a:extLst>
                  <a:ext uri="{0D108BD9-81ED-4DB2-BD59-A6C34878D82A}">
                    <a16:rowId xmlns:a16="http://schemas.microsoft.com/office/drawing/2014/main" val="3504355784"/>
                  </a:ext>
                </a:extLst>
              </a:tr>
              <a:tr h="370840">
                <a:tc>
                  <a:txBody>
                    <a:bodyPr/>
                    <a:lstStyle/>
                    <a:p>
                      <a:r>
                        <a:rPr lang="en-IN" dirty="0" smtClean="0"/>
                        <a:t>SA6#61 (May-24)</a:t>
                      </a:r>
                      <a:endParaRPr lang="en-IN" dirty="0"/>
                    </a:p>
                  </a:txBody>
                  <a:tcPr/>
                </a:tc>
                <a:tc>
                  <a:txBody>
                    <a:bodyPr/>
                    <a:lstStyle/>
                    <a:p>
                      <a:endParaRPr lang="en-IN" dirty="0"/>
                    </a:p>
                  </a:txBody>
                  <a:tcPr/>
                </a:tc>
                <a:tc>
                  <a:txBody>
                    <a:bodyPr/>
                    <a:lstStyle/>
                    <a:p>
                      <a:r>
                        <a:rPr lang="en-IN" dirty="0" smtClean="0"/>
                        <a:t>2.0 TU</a:t>
                      </a:r>
                      <a:endParaRPr lang="en-IN" dirty="0"/>
                    </a:p>
                  </a:txBody>
                  <a:tcPr/>
                </a:tc>
                <a:tc>
                  <a:txBody>
                    <a:bodyPr/>
                    <a:lstStyle/>
                    <a:p>
                      <a:endParaRPr lang="en-IN" dirty="0"/>
                    </a:p>
                  </a:txBody>
                  <a:tcPr/>
                </a:tc>
                <a:extLst>
                  <a:ext uri="{0D108BD9-81ED-4DB2-BD59-A6C34878D82A}">
                    <a16:rowId xmlns:a16="http://schemas.microsoft.com/office/drawing/2014/main" val="2715177088"/>
                  </a:ext>
                </a:extLst>
              </a:tr>
              <a:tr h="370840">
                <a:tc>
                  <a:txBody>
                    <a:bodyPr/>
                    <a:lstStyle/>
                    <a:p>
                      <a:r>
                        <a:rPr lang="en-IN" dirty="0" smtClean="0"/>
                        <a:t>SA6#62 (Aug-24)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smtClean="0">
                          <a:ln>
                            <a:noFill/>
                          </a:ln>
                          <a:solidFill>
                            <a:prstClr val="black"/>
                          </a:solidFill>
                          <a:effectLst/>
                          <a:uLnTx/>
                          <a:uFillTx/>
                          <a:latin typeface="Calibri" panose="020F0502020204030204"/>
                          <a:ea typeface="+mn-ea"/>
                          <a:cs typeface="+mn-cs"/>
                        </a:rPr>
                        <a:t>2.0 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val="2172897788"/>
                  </a:ext>
                </a:extLst>
              </a:tr>
              <a:tr h="370840">
                <a:tc>
                  <a:txBody>
                    <a:bodyPr/>
                    <a:lstStyle/>
                    <a:p>
                      <a:r>
                        <a:rPr lang="en-IN" dirty="0" smtClean="0"/>
                        <a:t>SA6#63 (Oct-24)</a:t>
                      </a:r>
                      <a:endParaRPr lang="en-IN" dirty="0"/>
                    </a:p>
                  </a:txBody>
                  <a:tcPr/>
                </a:tc>
                <a:tc>
                  <a:txBody>
                    <a:bodyPr/>
                    <a:lstStyle/>
                    <a:p>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dirty="0" smtClean="0">
                          <a:ln>
                            <a:noFill/>
                          </a:ln>
                          <a:solidFill>
                            <a:prstClr val="black"/>
                          </a:solidFill>
                          <a:effectLst/>
                          <a:uLnTx/>
                          <a:uFillTx/>
                          <a:latin typeface="Calibri" panose="020F0502020204030204"/>
                          <a:ea typeface="+mn-ea"/>
                          <a:cs typeface="+mn-cs"/>
                        </a:rPr>
                        <a:t>2.0 TU</a:t>
                      </a: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endParaRPr lang="en-IN"/>
                    </a:p>
                  </a:txBody>
                  <a:tcPr/>
                </a:tc>
                <a:extLst>
                  <a:ext uri="{0D108BD9-81ED-4DB2-BD59-A6C34878D82A}">
                    <a16:rowId xmlns:a16="http://schemas.microsoft.com/office/drawing/2014/main" val="3243329033"/>
                  </a:ext>
                </a:extLst>
              </a:tr>
              <a:tr h="370840">
                <a:tc>
                  <a:txBody>
                    <a:bodyPr/>
                    <a:lstStyle/>
                    <a:p>
                      <a:r>
                        <a:rPr lang="en-IN" dirty="0" smtClean="0"/>
                        <a:t>SA6#64 (Nov24)</a:t>
                      </a:r>
                      <a:endParaRPr lang="en-IN" dirty="0"/>
                    </a:p>
                  </a:txBody>
                  <a:tcPr/>
                </a:tc>
                <a:tc>
                  <a:txBody>
                    <a:bodyPr/>
                    <a:lstStyle/>
                    <a:p>
                      <a:endParaRPr lang="en-IN" dirty="0"/>
                    </a:p>
                  </a:txBody>
                  <a:tcPr/>
                </a:tc>
                <a:tc>
                  <a:txBody>
                    <a:bodyPr/>
                    <a:lstStyle/>
                    <a:p>
                      <a:r>
                        <a:rPr lang="en-IN" dirty="0" smtClean="0"/>
                        <a:t>2.0 TU</a:t>
                      </a:r>
                      <a:endParaRPr lang="en-IN" dirty="0"/>
                    </a:p>
                  </a:txBody>
                  <a:tcPr/>
                </a:tc>
                <a:tc>
                  <a:txBody>
                    <a:bodyPr/>
                    <a:lstStyle/>
                    <a:p>
                      <a:endParaRPr lang="en-IN" dirty="0"/>
                    </a:p>
                  </a:txBody>
                  <a:tcPr/>
                </a:tc>
                <a:extLst>
                  <a:ext uri="{0D108BD9-81ED-4DB2-BD59-A6C34878D82A}">
                    <a16:rowId xmlns:a16="http://schemas.microsoft.com/office/drawing/2014/main" val="3773270040"/>
                  </a:ext>
                </a:extLst>
              </a:tr>
              <a:tr h="370840">
                <a:tc>
                  <a:txBody>
                    <a:bodyPr/>
                    <a:lstStyle/>
                    <a:p>
                      <a:r>
                        <a:rPr lang="en-IN" dirty="0" smtClean="0"/>
                        <a:t>Total</a:t>
                      </a:r>
                      <a:endParaRPr lang="en-IN" dirty="0"/>
                    </a:p>
                  </a:txBody>
                  <a:tcPr/>
                </a:tc>
                <a:tc>
                  <a:txBody>
                    <a:bodyPr/>
                    <a:lstStyle/>
                    <a:p>
                      <a:r>
                        <a:rPr lang="en-IN" dirty="0" smtClean="0"/>
                        <a:t>9 TUs</a:t>
                      </a:r>
                      <a:endParaRPr lang="en-IN" dirty="0"/>
                    </a:p>
                  </a:txBody>
                  <a:tcPr/>
                </a:tc>
                <a:tc>
                  <a:txBody>
                    <a:bodyPr/>
                    <a:lstStyle/>
                    <a:p>
                      <a:r>
                        <a:rPr lang="en-IN" dirty="0" smtClean="0"/>
                        <a:t>9 TUs</a:t>
                      </a:r>
                      <a:endParaRPr lang="en-IN" dirty="0"/>
                    </a:p>
                  </a:txBody>
                  <a:tcPr/>
                </a:tc>
                <a:tc>
                  <a:txBody>
                    <a:bodyPr/>
                    <a:lstStyle/>
                    <a:p>
                      <a:endParaRPr lang="en-IN" dirty="0"/>
                    </a:p>
                  </a:txBody>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147049833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purl.org/dc/elements/1.1/"/>
    <ds:schemaRef ds:uri="http://www.w3.org/XML/1998/namespace"/>
    <ds:schemaRef ds:uri="280d8efa-eff2-4910-88d2-79ca146720c4"/>
    <ds:schemaRef ds:uri="http://schemas.openxmlformats.org/package/2006/metadata/core-properties"/>
    <ds:schemaRef ds:uri="http://schemas.microsoft.com/office/infopath/2007/PartnerControls"/>
    <ds:schemaRef ds:uri="679a257e-872f-4c98-9e8a-0a9c104f72cd"/>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5352</TotalTime>
  <Words>607</Words>
  <Application>Microsoft Office PowerPoint</Application>
  <PresentationFormat>Widescreen</PresentationFormat>
  <Paragraphs>64</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 </vt:lpstr>
      <vt:lpstr>SimSun</vt:lpstr>
      <vt:lpstr>Arial</vt:lpstr>
      <vt:lpstr>Calibri</vt:lpstr>
      <vt:lpstr>Calibri Light</vt:lpstr>
      <vt:lpstr>Times New Roman</vt:lpstr>
      <vt:lpstr>Office Theme</vt:lpstr>
      <vt:lpstr>FS_5GSAT_App:  Study on application enablement for Satellite access enabled 5G Services</vt:lpstr>
      <vt:lpstr>FS_5GSAT_App:  Study on application enablement for Satellite access enabled 5G Services 1/3</vt:lpstr>
      <vt:lpstr>FS_5GSAT_App:  Study on application enablement for Satellite access enabled 5G Services 2/3</vt:lpstr>
      <vt:lpstr>FS_5GSAT_App:  Study on application enablement for Satellite access enabled 5G Services 3/3</vt:lpstr>
      <vt:lpstr>PowerPoint Presentation</vt:lpstr>
      <vt:lpstr>Estimated TU Calculation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Samsung_v0</cp:lastModifiedBy>
  <cp:revision>631</cp:revision>
  <dcterms:created xsi:type="dcterms:W3CDTF">2010-02-05T13:52:04Z</dcterms:created>
  <dcterms:modified xsi:type="dcterms:W3CDTF">2023-08-15T14:24:56Z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