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0" r:id="rId2"/>
    <p:sldId id="364" r:id="rId3"/>
    <p:sldId id="369" r:id="rId4"/>
    <p:sldId id="372" r:id="rId5"/>
    <p:sldId id="37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FFDF64"/>
    <a:srgbClr val="0099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92" autoAdjust="0"/>
    <p:restoredTop sz="94660"/>
  </p:normalViewPr>
  <p:slideViewPr>
    <p:cSldViewPr snapToGrid="0">
      <p:cViewPr varScale="1">
        <p:scale>
          <a:sx n="160" d="100"/>
          <a:sy n="160" d="100"/>
        </p:scale>
        <p:origin x="89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8/15/2023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xmlns="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 smtClean="0"/>
              <a:t>3GPP TSG-SA WG6 Meeting #56</a:t>
            </a:r>
            <a:br>
              <a:rPr lang="en-US" altLang="zh-CN" sz="1200" dirty="0" smtClean="0"/>
            </a:br>
            <a:r>
              <a:rPr lang="en-US" altLang="zh-CN" sz="1200" dirty="0" smtClean="0"/>
              <a:t>Gothenburg, Sweden 21st – 25th August 2023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portal.3gpp.org/ngppapp/DownloadTDoc.aspx?contributionUid=S2-2305894" TargetMode="External"/><Relationship Id="rId3" Type="http://schemas.openxmlformats.org/officeDocument/2006/relationships/hyperlink" Target="http://portal.3gpp.org/ngppapp/DownloadTDoc.aspx?contributionUid=S2-2303397" TargetMode="External"/><Relationship Id="rId7" Type="http://schemas.openxmlformats.org/officeDocument/2006/relationships/hyperlink" Target="http://portal.3gpp.org/ngppapp/DownloadTDoc.aspx?contributionUid=S2-2306248" TargetMode="External"/><Relationship Id="rId2" Type="http://schemas.openxmlformats.org/officeDocument/2006/relationships/hyperlink" Target="http://portal.3gpp.org/ngppapp/DownloadTDoc.aspx?contributionUid=S2-230384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ngppapp/DownloadTDoc.aspx?contributionUid=S2-2305900" TargetMode="External"/><Relationship Id="rId5" Type="http://schemas.openxmlformats.org/officeDocument/2006/relationships/hyperlink" Target="http://portal.3gpp.org/ngppapp/DownloadTDoc.aspx?contributionUid=S2-2303395" TargetMode="External"/><Relationship Id="rId4" Type="http://schemas.openxmlformats.org/officeDocument/2006/relationships/hyperlink" Target="http://portal.3gpp.org/ngppapp/DownloadTDoc.aspx?contributionUid=S2-2303396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326" y="1318373"/>
            <a:ext cx="9644250" cy="2852737"/>
          </a:xfrm>
        </p:spPr>
        <p:txBody>
          <a:bodyPr/>
          <a:lstStyle/>
          <a:p>
            <a:pPr eaLnBrk="1" hangingPunct="1"/>
            <a:r>
              <a:rPr lang="en-GB" altLang="zh-CN" dirty="0"/>
              <a:t>Multicast MBS data reception in RRC Inactive state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dirty="0" smtClean="0"/>
              <a:t>Cuili</a:t>
            </a:r>
            <a:r>
              <a:rPr lang="zh-CN" altLang="en-US" dirty="0" smtClean="0"/>
              <a:t> </a:t>
            </a:r>
            <a:r>
              <a:rPr lang="en-US" altLang="zh-CN" dirty="0"/>
              <a:t>Ge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921" y="1590733"/>
            <a:ext cx="10515600" cy="4230270"/>
          </a:xfrm>
        </p:spPr>
        <p:txBody>
          <a:bodyPr/>
          <a:lstStyle/>
          <a:p>
            <a:r>
              <a:rPr lang="en-US" altLang="zh-CN" sz="2400" dirty="0" smtClean="0"/>
              <a:t>Scenarios and working objectives</a:t>
            </a:r>
          </a:p>
          <a:p>
            <a:pPr lvl="1"/>
            <a:r>
              <a:rPr lang="en-US" altLang="en-US" sz="1400" dirty="0" smtClean="0"/>
              <a:t>Enable </a:t>
            </a:r>
            <a:r>
              <a:rPr lang="en-US" altLang="en-US" sz="1400" dirty="0"/>
              <a:t>simultaneous reception of MBS session data for a higher number of UEs in a cell than can be operating in RRC_CONNECTED state, to participate in public safety group calls using MBS-based service.</a:t>
            </a:r>
            <a:endParaRPr lang="en-GB" altLang="en-US" sz="1400" dirty="0"/>
          </a:p>
          <a:p>
            <a:r>
              <a:rPr lang="en-US" altLang="zh-CN" sz="2400" dirty="0" smtClean="0"/>
              <a:t>Related work in R18:</a:t>
            </a:r>
          </a:p>
          <a:p>
            <a:pPr lvl="1"/>
            <a:r>
              <a:rPr lang="en-US" altLang="zh-CN" sz="1400" dirty="0" smtClean="0"/>
              <a:t>Study </a:t>
            </a:r>
            <a:r>
              <a:rPr lang="en-US" altLang="zh-CN" sz="1400" dirty="0"/>
              <a:t>on architectural enhancements for 5G multicast-broadcast services; Phase </a:t>
            </a:r>
            <a:r>
              <a:rPr lang="en-US" altLang="zh-CN" sz="1400" dirty="0" smtClean="0"/>
              <a:t>2</a:t>
            </a:r>
          </a:p>
          <a:p>
            <a:pPr lvl="1"/>
            <a:r>
              <a:rPr lang="en-US" sz="1400" dirty="0" smtClean="0"/>
              <a:t>TR 23.700-47 18.0.0</a:t>
            </a:r>
          </a:p>
          <a:p>
            <a:pPr lvl="1"/>
            <a:r>
              <a:rPr lang="en-US" sz="1400" dirty="0" smtClean="0"/>
              <a:t>Conclusion: Clause 8.1 in </a:t>
            </a:r>
            <a:r>
              <a:rPr lang="en-US" altLang="zh-CN" sz="1400" dirty="0"/>
              <a:t>TR 23.700-47 </a:t>
            </a:r>
            <a:endParaRPr lang="en-US" altLang="zh-CN" sz="1400" dirty="0" smtClean="0"/>
          </a:p>
          <a:p>
            <a:pPr lvl="1"/>
            <a:endParaRPr lang="en-IN" sz="1400" dirty="0" smtClean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A278609E-FDE2-4C64-9FD4-F7A8717DF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3600" dirty="0" smtClean="0"/>
              <a:t>Background </a:t>
            </a:r>
            <a:endParaRPr lang="en-GB" altLang="en-US" sz="36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780461"/>
              </p:ext>
            </p:extLst>
          </p:nvPr>
        </p:nvGraphicFramePr>
        <p:xfrm>
          <a:off x="1288036" y="3851595"/>
          <a:ext cx="5849470" cy="1969408"/>
        </p:xfrm>
        <a:graphic>
          <a:graphicData uri="http://schemas.openxmlformats.org/drawingml/2006/table">
            <a:tbl>
              <a:tblPr/>
              <a:tblGrid>
                <a:gridCol w="4114693"/>
                <a:gridCol w="1734777"/>
              </a:tblGrid>
              <a:tr h="123912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Mobility procedures for UEs receiving multicast MBS session data in RRC Inactive state</a:t>
                      </a:r>
                    </a:p>
                  </a:txBody>
                  <a:tcPr marL="49168" marR="49168" marT="24584" marB="24584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</a:rPr>
                        <a:t> </a:t>
                      </a:r>
                      <a:r>
                        <a:rPr lang="en-US" sz="1000" u="sng" dirty="0">
                          <a:solidFill>
                            <a:srgbClr val="000000"/>
                          </a:solidFill>
                          <a:effectLst/>
                          <a:hlinkClick r:id="rId2" tooltip="Download Tdoc"/>
                        </a:rPr>
                        <a:t>S2-2303846</a:t>
                      </a:r>
                      <a:endParaRPr lang="en-US" sz="1000" dirty="0">
                        <a:effectLst/>
                      </a:endParaRPr>
                    </a:p>
                  </a:txBody>
                  <a:tcPr marL="49168" marR="49168" marT="24584" marB="24584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>
                          <a:effectLst/>
                        </a:rPr>
                        <a:t>KI#1</a:t>
                      </a:r>
                      <a:r>
                        <a:rPr lang="en-US" sz="1000" dirty="0">
                          <a:effectLst/>
                        </a:rPr>
                        <a:t>, adding RRC inactive network functionality of NF description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</a:rPr>
                        <a:t> </a:t>
                      </a:r>
                      <a:r>
                        <a:rPr lang="en-US" sz="1000" u="sng" dirty="0">
                          <a:solidFill>
                            <a:srgbClr val="000000"/>
                          </a:solidFill>
                          <a:effectLst/>
                          <a:hlinkClick r:id="rId3" tooltip="Download Tdoc"/>
                        </a:rPr>
                        <a:t>S2-2303397</a:t>
                      </a:r>
                      <a:endParaRPr lang="en-US" sz="10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>
                          <a:effectLst/>
                        </a:rPr>
                        <a:t>Support </a:t>
                      </a:r>
                      <a:r>
                        <a:rPr lang="en-US" sz="1000" dirty="0">
                          <a:effectLst/>
                        </a:rPr>
                        <a:t>of RRC Inactive state reception for MBS session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</a:rPr>
                        <a:t> </a:t>
                      </a:r>
                      <a:r>
                        <a:rPr lang="en-US" sz="1000" u="sng" dirty="0">
                          <a:solidFill>
                            <a:srgbClr val="000000"/>
                          </a:solidFill>
                          <a:effectLst/>
                          <a:hlinkClick r:id="rId4" tooltip="Download Tdoc"/>
                        </a:rPr>
                        <a:t>S2-2303396</a:t>
                      </a:r>
                      <a:endParaRPr lang="en-US" sz="10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Support RRC_INACTIVE UE receiving multicast MBS data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</a:rPr>
                        <a:t> </a:t>
                      </a:r>
                      <a:r>
                        <a:rPr lang="en-US" sz="1000" u="sng" dirty="0">
                          <a:solidFill>
                            <a:srgbClr val="000000"/>
                          </a:solidFill>
                          <a:effectLst/>
                          <a:hlinkClick r:id="rId5" tooltip="Download Tdoc"/>
                        </a:rPr>
                        <a:t>S2-2303395</a:t>
                      </a:r>
                      <a:endParaRPr lang="en-US" sz="10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Clarification on the RRC resume failure for inactive MBS session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</a:rPr>
                        <a:t> </a:t>
                      </a:r>
                      <a:r>
                        <a:rPr lang="en-US" sz="1000" u="sng" dirty="0">
                          <a:solidFill>
                            <a:srgbClr val="000000"/>
                          </a:solidFill>
                          <a:effectLst/>
                          <a:hlinkClick r:id="rId6" tooltip="Download Tdoc"/>
                        </a:rPr>
                        <a:t>S2-2305900</a:t>
                      </a:r>
                      <a:endParaRPr lang="en-US" sz="10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8710"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>
                          <a:effectLst/>
                        </a:rPr>
                        <a:t>KI#1 </a:t>
                      </a:r>
                      <a:r>
                        <a:rPr lang="en-US" sz="1000" dirty="0">
                          <a:effectLst/>
                        </a:rPr>
                        <a:t>Correction of mobility procedures for delivery of multicast MBS session data to RRC_INACTIVE 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</a:rPr>
                        <a:t> </a:t>
                      </a:r>
                      <a:r>
                        <a:rPr lang="en-US" sz="1000" u="sng" dirty="0">
                          <a:solidFill>
                            <a:srgbClr val="000000"/>
                          </a:solidFill>
                          <a:effectLst/>
                          <a:hlinkClick r:id="rId7" tooltip="Download Tdoc"/>
                        </a:rPr>
                        <a:t>S2-2306248</a:t>
                      </a:r>
                      <a:endParaRPr lang="en-US" sz="10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effectLst/>
                        </a:rPr>
                        <a:t>Alignment with RAN on </a:t>
                      </a:r>
                      <a:r>
                        <a:rPr lang="en-US" sz="1000" dirty="0" err="1">
                          <a:effectLst/>
                        </a:rPr>
                        <a:t>Xn</a:t>
                      </a:r>
                      <a:r>
                        <a:rPr lang="en-US" sz="1000" dirty="0">
                          <a:effectLst/>
                        </a:rPr>
                        <a:t>/N2 based handover for inactive MBS session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</a:rPr>
                        <a:t> </a:t>
                      </a:r>
                      <a:r>
                        <a:rPr lang="en-US" sz="1000" u="sng" dirty="0">
                          <a:solidFill>
                            <a:srgbClr val="000000"/>
                          </a:solidFill>
                          <a:effectLst/>
                          <a:hlinkClick r:id="rId8" tooltip="Download Tdoc"/>
                        </a:rPr>
                        <a:t>S2-2305894</a:t>
                      </a:r>
                      <a:endParaRPr lang="en-US" sz="10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019" y="1245396"/>
            <a:ext cx="2306787" cy="464130"/>
          </a:xfrm>
        </p:spPr>
        <p:txBody>
          <a:bodyPr/>
          <a:lstStyle/>
          <a:p>
            <a:r>
              <a:rPr lang="en-GB" altLang="en-US" sz="2400" dirty="0"/>
              <a:t>Description:</a:t>
            </a:r>
          </a:p>
          <a:p>
            <a:pPr marL="0" indent="0">
              <a:buNone/>
            </a:pPr>
            <a:endParaRPr lang="en-GB" altLang="en-US" sz="1400" i="1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77C01050-E9BE-49C3-9375-667EEF8C2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en-US" sz="3600" dirty="0" smtClean="0"/>
              <a:t>Network mechanism and impact to SA6</a:t>
            </a:r>
            <a:endParaRPr lang="en-GB" altLang="en-US" sz="36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5577156" y="2423543"/>
            <a:ext cx="919767" cy="360040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AS/AF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392247" y="2423543"/>
            <a:ext cx="648072" cy="360040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NEF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815725" y="2423543"/>
            <a:ext cx="1224136" cy="360040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UDM/UDR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560630" y="3574942"/>
            <a:ext cx="1008112" cy="360040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MB-SMF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1280" y="2826646"/>
            <a:ext cx="2165643" cy="65175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465602" y="4877382"/>
            <a:ext cx="1008112" cy="360040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NG-RAN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511339" y="3574942"/>
            <a:ext cx="1008112" cy="360040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SMF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65880" y="1325597"/>
            <a:ext cx="29633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1.</a:t>
            </a:r>
            <a:r>
              <a: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en-US" altLang="zh-CN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MBS assistance info provisioning</a:t>
            </a:r>
            <a:endParaRPr kumimoji="0" lang="zh-CN" altLang="en-US" sz="11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68742" y="4618658"/>
            <a:ext cx="12599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3. Multicast MBS</a:t>
            </a:r>
            <a:r>
              <a:rPr kumimoji="0" lang="en-US" altLang="zh-CN" sz="11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data delivery </a:t>
            </a:r>
            <a:endParaRPr kumimoji="0" lang="zh-CN" altLang="en-US" sz="11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1018680" y="5786477"/>
            <a:ext cx="488643" cy="360040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UE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1543793" y="5718954"/>
            <a:ext cx="488643" cy="360040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UE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2058076" y="5784079"/>
            <a:ext cx="488643" cy="360040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UE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cxnSp>
        <p:nvCxnSpPr>
          <p:cNvPr id="23" name="Straight Connector 22"/>
          <p:cNvCxnSpPr>
            <a:stCxn id="11" idx="2"/>
          </p:cNvCxnSpPr>
          <p:nvPr/>
        </p:nvCxnSpPr>
        <p:spPr bwMode="auto">
          <a:xfrm flipH="1">
            <a:off x="1548384" y="5237422"/>
            <a:ext cx="421274" cy="341015"/>
          </a:xfrm>
          <a:prstGeom prst="line">
            <a:avLst/>
          </a:prstGeom>
          <a:noFill/>
          <a:ln w="19050">
            <a:solidFill>
              <a:srgbClr val="00B050"/>
            </a:solidFill>
            <a:prstDash val="sysDot"/>
            <a:headEnd type="none" w="med" len="med"/>
            <a:tailEnd type="arrow" w="med" len="me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4" name="Straight Connector 23"/>
          <p:cNvCxnSpPr>
            <a:stCxn id="11" idx="2"/>
          </p:cNvCxnSpPr>
          <p:nvPr/>
        </p:nvCxnSpPr>
        <p:spPr bwMode="auto">
          <a:xfrm flipH="1">
            <a:off x="1880539" y="5237422"/>
            <a:ext cx="89119" cy="341015"/>
          </a:xfrm>
          <a:prstGeom prst="line">
            <a:avLst/>
          </a:prstGeom>
          <a:noFill/>
          <a:ln w="19050">
            <a:solidFill>
              <a:srgbClr val="00B050"/>
            </a:solidFill>
            <a:prstDash val="sysDot"/>
            <a:headEnd type="none" w="med" len="med"/>
            <a:tailEnd type="arrow" w="med" len="me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Straight Connector 24"/>
          <p:cNvCxnSpPr>
            <a:stCxn id="11" idx="2"/>
          </p:cNvCxnSpPr>
          <p:nvPr/>
        </p:nvCxnSpPr>
        <p:spPr bwMode="auto">
          <a:xfrm>
            <a:off x="1969658" y="5237422"/>
            <a:ext cx="251853" cy="366637"/>
          </a:xfrm>
          <a:prstGeom prst="line">
            <a:avLst/>
          </a:prstGeom>
          <a:noFill/>
          <a:ln w="19050">
            <a:solidFill>
              <a:srgbClr val="00B050"/>
            </a:solidFill>
            <a:prstDash val="sysDot"/>
            <a:headEnd type="none" w="med" len="med"/>
            <a:tailEnd type="arrow" w="med" len="me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Rectangle 27"/>
          <p:cNvSpPr/>
          <p:nvPr/>
        </p:nvSpPr>
        <p:spPr bwMode="auto">
          <a:xfrm>
            <a:off x="3384135" y="4869525"/>
            <a:ext cx="1008112" cy="360040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MB-UPF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1482062" y="4225210"/>
            <a:ext cx="1008112" cy="360040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AMF 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cxnSp>
        <p:nvCxnSpPr>
          <p:cNvPr id="30" name="Straight Arrow Connector 29"/>
          <p:cNvCxnSpPr>
            <a:stCxn id="5" idx="1"/>
            <a:endCxn id="7" idx="3"/>
          </p:cNvCxnSpPr>
          <p:nvPr/>
        </p:nvCxnSpPr>
        <p:spPr>
          <a:xfrm flipH="1">
            <a:off x="4039861" y="2603563"/>
            <a:ext cx="1537295" cy="0"/>
          </a:xfrm>
          <a:prstGeom prst="straightConnector1">
            <a:avLst/>
          </a:prstGeom>
          <a:noFill/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Rectangle 30"/>
          <p:cNvSpPr/>
          <p:nvPr/>
        </p:nvSpPr>
        <p:spPr>
          <a:xfrm>
            <a:off x="4878375" y="3162379"/>
            <a:ext cx="1588964" cy="4065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2" name="Rectangle 31"/>
          <p:cNvSpPr/>
          <p:nvPr/>
        </p:nvSpPr>
        <p:spPr>
          <a:xfrm>
            <a:off x="191848" y="3004846"/>
            <a:ext cx="1351945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smtClean="0"/>
              <a:t>2. </a:t>
            </a:r>
            <a:r>
              <a:rPr lang="en-US" altLang="zh-CN" sz="1100" b="1" dirty="0" smtClean="0"/>
              <a:t>"MBS </a:t>
            </a:r>
            <a:r>
              <a:rPr lang="en-US" altLang="zh-CN" sz="1100" b="1" dirty="0"/>
              <a:t>assistance information for the MBS </a:t>
            </a:r>
            <a:r>
              <a:rPr lang="en-US" altLang="zh-CN" sz="1100" b="1" dirty="0" smtClean="0"/>
              <a:t>session“ is provided to NG-RAN </a:t>
            </a:r>
            <a:r>
              <a:rPr lang="en-US" altLang="zh-CN" sz="1100" dirty="0" smtClean="0"/>
              <a:t>by SMF as </a:t>
            </a:r>
            <a:r>
              <a:rPr lang="en-US" altLang="zh-CN" sz="1100" dirty="0" err="1" smtClean="0"/>
              <a:t>as</a:t>
            </a:r>
            <a:r>
              <a:rPr lang="en-US" altLang="zh-CN" sz="1100" dirty="0" smtClean="0"/>
              <a:t> </a:t>
            </a:r>
            <a:r>
              <a:rPr lang="en-US" altLang="zh-CN" sz="1100" dirty="0"/>
              <a:t>part of the associated PDU session information within the N2 SM </a:t>
            </a:r>
            <a:r>
              <a:rPr lang="en-US" altLang="zh-CN" sz="1100" dirty="0" smtClean="0"/>
              <a:t>information,</a:t>
            </a:r>
            <a:r>
              <a:rPr lang="en-GB" altLang="zh-CN" sz="1100" dirty="0"/>
              <a:t> e.g. PDU Session modification for UE joining, handover procedure.</a:t>
            </a:r>
            <a:endParaRPr lang="zh-CN" altLang="zh-CN" sz="1100" dirty="0"/>
          </a:p>
          <a:p>
            <a:endParaRPr lang="zh-CN" altLang="en-US" sz="1100" dirty="0"/>
          </a:p>
        </p:txBody>
      </p:sp>
      <p:sp>
        <p:nvSpPr>
          <p:cNvPr id="34" name="Freeform 33"/>
          <p:cNvSpPr/>
          <p:nvPr/>
        </p:nvSpPr>
        <p:spPr>
          <a:xfrm>
            <a:off x="1996345" y="2789713"/>
            <a:ext cx="1470508" cy="2079812"/>
          </a:xfrm>
          <a:custGeom>
            <a:avLst/>
            <a:gdLst>
              <a:gd name="connsiteX0" fmla="*/ 1470508 w 1470508"/>
              <a:gd name="connsiteY0" fmla="*/ 0 h 2079812"/>
              <a:gd name="connsiteX1" fmla="*/ 263261 w 1470508"/>
              <a:gd name="connsiteY1" fmla="*/ 376518 h 2079812"/>
              <a:gd name="connsiteX2" fmla="*/ 42132 w 1470508"/>
              <a:gd name="connsiteY2" fmla="*/ 1147482 h 2079812"/>
              <a:gd name="connsiteX3" fmla="*/ 296 w 1470508"/>
              <a:gd name="connsiteY3" fmla="*/ 2079812 h 207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0508" h="2079812">
                <a:moveTo>
                  <a:pt x="1470508" y="0"/>
                </a:moveTo>
                <a:cubicBezTo>
                  <a:pt x="985916" y="92635"/>
                  <a:pt x="501324" y="185271"/>
                  <a:pt x="263261" y="376518"/>
                </a:cubicBezTo>
                <a:cubicBezTo>
                  <a:pt x="25198" y="567765"/>
                  <a:pt x="85959" y="863600"/>
                  <a:pt x="42132" y="1147482"/>
                </a:cubicBezTo>
                <a:cubicBezTo>
                  <a:pt x="-1695" y="1431364"/>
                  <a:pt x="-700" y="1755588"/>
                  <a:pt x="296" y="2079812"/>
                </a:cubicBezTo>
              </a:path>
            </a:pathLst>
          </a:custGeom>
          <a:noFill/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4"/>
          <p:cNvSpPr/>
          <p:nvPr/>
        </p:nvSpPr>
        <p:spPr>
          <a:xfrm>
            <a:off x="2462806" y="2771783"/>
            <a:ext cx="3556000" cy="2283012"/>
          </a:xfrm>
          <a:custGeom>
            <a:avLst/>
            <a:gdLst>
              <a:gd name="connsiteX0" fmla="*/ 3556000 w 3556000"/>
              <a:gd name="connsiteY0" fmla="*/ 0 h 2283012"/>
              <a:gd name="connsiteX1" fmla="*/ 3418541 w 3556000"/>
              <a:gd name="connsiteY1" fmla="*/ 1577789 h 2283012"/>
              <a:gd name="connsiteX2" fmla="*/ 2749177 w 3556000"/>
              <a:gd name="connsiteY2" fmla="*/ 2181412 h 2283012"/>
              <a:gd name="connsiteX3" fmla="*/ 1410447 w 3556000"/>
              <a:gd name="connsiteY3" fmla="*/ 2247153 h 2283012"/>
              <a:gd name="connsiteX4" fmla="*/ 0 w 3556000"/>
              <a:gd name="connsiteY4" fmla="*/ 2283012 h 2283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83012">
                <a:moveTo>
                  <a:pt x="3556000" y="0"/>
                </a:moveTo>
                <a:cubicBezTo>
                  <a:pt x="3554505" y="607110"/>
                  <a:pt x="3553011" y="1214221"/>
                  <a:pt x="3418541" y="1577789"/>
                </a:cubicBezTo>
                <a:cubicBezTo>
                  <a:pt x="3284071" y="1941357"/>
                  <a:pt x="3083859" y="2069851"/>
                  <a:pt x="2749177" y="2181412"/>
                </a:cubicBezTo>
                <a:cubicBezTo>
                  <a:pt x="2414495" y="2292973"/>
                  <a:pt x="1868643" y="2230220"/>
                  <a:pt x="1410447" y="2247153"/>
                </a:cubicBezTo>
                <a:cubicBezTo>
                  <a:pt x="952251" y="2264086"/>
                  <a:pt x="476125" y="2273549"/>
                  <a:pt x="0" y="2283012"/>
                </a:cubicBezTo>
              </a:path>
            </a:pathLst>
          </a:custGeom>
          <a:noFill/>
          <a:ln w="19050">
            <a:solidFill>
              <a:srgbClr val="00B050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2543208" y="5205400"/>
            <a:ext cx="21404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kern="0" dirty="0">
                <a:solidFill>
                  <a:srgbClr val="000000"/>
                </a:solidFill>
              </a:rPr>
              <a:t>4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 </a:t>
            </a:r>
            <a:r>
              <a:rPr lang="en-US" altLang="zh-CN" sz="1100" b="1" kern="0" dirty="0" err="1">
                <a:solidFill>
                  <a:srgbClr val="000000"/>
                </a:solidFill>
              </a:rPr>
              <a:t>gNB</a:t>
            </a:r>
            <a:r>
              <a:rPr lang="en-US" altLang="zh-CN" sz="1100" b="1" kern="0" dirty="0">
                <a:solidFill>
                  <a:srgbClr val="000000"/>
                </a:solidFill>
              </a:rPr>
              <a:t> can choose which UEs </a:t>
            </a:r>
            <a:r>
              <a:rPr lang="en-US" altLang="zh-CN" sz="1100" kern="0" dirty="0">
                <a:solidFill>
                  <a:srgbClr val="000000"/>
                </a:solidFill>
              </a:rPr>
              <a:t>receive in RRC_CONNECTED and which in </a:t>
            </a:r>
            <a:r>
              <a:rPr lang="en-US" altLang="zh-CN" sz="1100" kern="0" dirty="0" smtClean="0">
                <a:solidFill>
                  <a:srgbClr val="000000"/>
                </a:solidFill>
              </a:rPr>
              <a:t>RRC_INACTIVE considering the received information, and other information …</a:t>
            </a:r>
            <a:endParaRPr kumimoji="0" lang="zh-CN" altLang="en-US" sz="11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312634" y="1532578"/>
            <a:ext cx="451221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725" indent="-540385" hangingPunct="0"/>
            <a:r>
              <a:rPr lang="en-US" altLang="zh-CN" sz="1100" kern="0" dirty="0">
                <a:solidFill>
                  <a:srgbClr val="000000"/>
                </a:solidFill>
              </a:rPr>
              <a:t>Some instructions from SA2 in </a:t>
            </a:r>
            <a:r>
              <a:rPr lang="en-US" altLang="zh-CN" sz="1100" kern="0" dirty="0" smtClean="0">
                <a:solidFill>
                  <a:srgbClr val="000000"/>
                </a:solidFill>
              </a:rPr>
              <a:t>clause 7.2.9a of 23.247</a:t>
            </a:r>
            <a:endParaRPr lang="en-GB" altLang="zh-CN" sz="1100" kern="0" dirty="0">
              <a:solidFill>
                <a:srgbClr val="000000"/>
              </a:solidFill>
            </a:endParaRPr>
          </a:p>
          <a:p>
            <a:pPr marL="720725" indent="-540385" hangingPunct="0">
              <a:spcAft>
                <a:spcPts val="900"/>
              </a:spcAft>
            </a:pPr>
            <a:r>
              <a:rPr lang="en-GB" altLang="zh-CN" sz="1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NOTE</a:t>
            </a:r>
            <a:r>
              <a:rPr lang="en-GB" altLang="zh-CN" sz="1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2:	The AF can provide the MBS Session assistance information for the UEs based on observed or </a:t>
            </a:r>
            <a:r>
              <a:rPr lang="en-GB" altLang="zh-CN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expected UE data transmission behaviour</a:t>
            </a:r>
            <a:r>
              <a:rPr lang="en-GB" altLang="zh-CN" sz="1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e.g., a </a:t>
            </a:r>
            <a:r>
              <a:rPr lang="en-GB" altLang="zh-CN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frequent talker </a:t>
            </a:r>
            <a:r>
              <a:rPr lang="en-GB" altLang="zh-CN" sz="1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and/or the </a:t>
            </a:r>
            <a:r>
              <a:rPr lang="en-GB" altLang="zh-CN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group leader</a:t>
            </a:r>
            <a:r>
              <a:rPr lang="en-GB" altLang="zh-CN" sz="1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of a multicast group represented by an MBS Session ID.</a:t>
            </a:r>
            <a:endParaRPr lang="zh-CN" altLang="zh-CN" sz="10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3476" y="3401699"/>
            <a:ext cx="86754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 smtClean="0">
                <a:solidFill>
                  <a:srgbClr val="FF0000"/>
                </a:solidFill>
              </a:rPr>
              <a:t>MBS  session</a:t>
            </a:r>
            <a:r>
              <a:rPr lang="zh-CN" altLang="en-US" sz="700" dirty="0" smtClean="0">
                <a:solidFill>
                  <a:srgbClr val="FF0000"/>
                </a:solidFill>
              </a:rPr>
              <a:t> </a:t>
            </a:r>
            <a:r>
              <a:rPr lang="en-US" altLang="zh-CN" sz="700" dirty="0" smtClean="0">
                <a:solidFill>
                  <a:srgbClr val="FF0000"/>
                </a:solidFill>
              </a:rPr>
              <a:t>ID (s)</a:t>
            </a:r>
          </a:p>
        </p:txBody>
      </p:sp>
      <p:sp>
        <p:nvSpPr>
          <p:cNvPr id="4" name="Rectangle 3"/>
          <p:cNvSpPr/>
          <p:nvPr/>
        </p:nvSpPr>
        <p:spPr>
          <a:xfrm>
            <a:off x="6974090" y="1377636"/>
            <a:ext cx="498013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 smtClean="0"/>
              <a:t>LS reply from RAN2(R2-2210882) some key info about Reception </a:t>
            </a:r>
            <a:r>
              <a:rPr lang="en-US" altLang="zh-CN" sz="1200" b="1" dirty="0"/>
              <a:t>of MBS data in RRE connected state vs RRC inactive state</a:t>
            </a:r>
          </a:p>
          <a:p>
            <a:r>
              <a:rPr lang="en-US" altLang="zh-CN" sz="1400" dirty="0" smtClean="0"/>
              <a:t>  </a:t>
            </a:r>
            <a:endParaRPr lang="zh-CN" altLang="en-US" sz="1400" dirty="0"/>
          </a:p>
        </p:txBody>
      </p:sp>
      <p:sp>
        <p:nvSpPr>
          <p:cNvPr id="13" name="Rectangle 12"/>
          <p:cNvSpPr/>
          <p:nvPr/>
        </p:nvSpPr>
        <p:spPr>
          <a:xfrm>
            <a:off x="6974090" y="1849455"/>
            <a:ext cx="488283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100" dirty="0" smtClean="0"/>
              <a:t>“</a:t>
            </a:r>
            <a:r>
              <a:rPr lang="en-US" altLang="zh-CN" sz="1100" i="1" dirty="0" smtClean="0"/>
              <a:t>HARQ feedback and PTP transmission are not supported and seamless/lossless mobility is not required for multicast reception in RRC_INACTIVE</a:t>
            </a:r>
            <a:r>
              <a:rPr lang="en-US" altLang="zh-CN" sz="1100" dirty="0" smtClean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sz="1100" i="1" dirty="0"/>
              <a:t>”</a:t>
            </a:r>
            <a:r>
              <a:rPr lang="en-GB" altLang="zh-CN" sz="1100" i="1" dirty="0" smtClean="0"/>
              <a:t>There </a:t>
            </a:r>
            <a:r>
              <a:rPr lang="en-GB" altLang="zh-CN" sz="1100" i="1" dirty="0"/>
              <a:t>may or may not be interruptions and data loss during state </a:t>
            </a:r>
            <a:r>
              <a:rPr lang="en-GB" altLang="zh-CN" sz="1100" i="1" dirty="0" smtClean="0"/>
              <a:t>transition” (</a:t>
            </a:r>
            <a:r>
              <a:rPr lang="en-GB" altLang="zh-CN" sz="1100" i="1" dirty="0"/>
              <a:t>between RRC Connected state and RRC Inactive state in the middle of MBS data session</a:t>
            </a:r>
            <a:r>
              <a:rPr lang="en-GB" altLang="zh-CN" sz="1100" i="1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100" i="1" dirty="0" smtClean="0"/>
              <a:t>“RAN2 </a:t>
            </a:r>
            <a:r>
              <a:rPr lang="en-US" altLang="zh-CN" sz="1100" i="1" dirty="0"/>
              <a:t>has made the following agreements: Multicast service continuity after cell reselection in RRC_INACTIVE state (i.e. without resuming RRC connection) will be supported (if the configuration for the multicast session in the new cell is available for the UE</a:t>
            </a:r>
            <a:r>
              <a:rPr lang="en-US" altLang="zh-CN" sz="1100" i="1" dirty="0" smtClean="0"/>
              <a:t>).”</a:t>
            </a:r>
            <a:endParaRPr lang="en-GB" altLang="zh-CN" sz="1100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100" i="1" dirty="0" smtClean="0"/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 txBox="1">
            <a:spLocks/>
          </p:cNvSpPr>
          <p:nvPr/>
        </p:nvSpPr>
        <p:spPr bwMode="auto">
          <a:xfrm>
            <a:off x="6845053" y="4178263"/>
            <a:ext cx="3718752" cy="464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dirty="0" smtClean="0"/>
              <a:t>Impact to SA6</a:t>
            </a:r>
          </a:p>
          <a:p>
            <a:pPr marL="0" indent="0">
              <a:buFontTx/>
              <a:buNone/>
            </a:pPr>
            <a:endParaRPr lang="en-GB" altLang="en-US" sz="1400" i="1" dirty="0"/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 txBox="1">
            <a:spLocks/>
          </p:cNvSpPr>
          <p:nvPr/>
        </p:nvSpPr>
        <p:spPr bwMode="auto">
          <a:xfrm>
            <a:off x="6905685" y="4585250"/>
            <a:ext cx="5048539" cy="181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1600" dirty="0" smtClean="0"/>
              <a:t>MC service server acting as the AS/AF can provide the MBS assistance information as part of the MBS subscription data for the UEs</a:t>
            </a:r>
          </a:p>
          <a:p>
            <a:r>
              <a:rPr lang="en-GB" altLang="en-US" sz="1600" i="1" dirty="0" smtClean="0"/>
              <a:t>The MC service server needs to determine </a:t>
            </a:r>
            <a:r>
              <a:rPr lang="en-GB" altLang="en-US" sz="1600" i="1" dirty="0" smtClean="0">
                <a:solidFill>
                  <a:srgbClr val="FF0000"/>
                </a:solidFill>
              </a:rPr>
              <a:t>which UE(s) </a:t>
            </a:r>
            <a:r>
              <a:rPr lang="en-GB" altLang="en-US" sz="1600" i="1" dirty="0" smtClean="0"/>
              <a:t>is preferred to be kept in connected to receive the multicast MBS data. And </a:t>
            </a:r>
            <a:r>
              <a:rPr lang="en-GB" altLang="en-US" sz="1600" i="1" dirty="0" smtClean="0">
                <a:solidFill>
                  <a:srgbClr val="FF0000"/>
                </a:solidFill>
              </a:rPr>
              <a:t>when</a:t>
            </a:r>
            <a:r>
              <a:rPr lang="en-GB" altLang="en-US" sz="1600" i="1" dirty="0" smtClean="0"/>
              <a:t> to provision such information to the network.</a:t>
            </a:r>
          </a:p>
        </p:txBody>
      </p:sp>
    </p:spTree>
    <p:extLst>
      <p:ext uri="{BB962C8B-B14F-4D97-AF65-F5344CB8AC3E}">
        <p14:creationId xmlns:p14="http://schemas.microsoft.com/office/powerpoint/2010/main" val="255333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/>
          <p:cNvCxnSpPr/>
          <p:nvPr/>
        </p:nvCxnSpPr>
        <p:spPr>
          <a:xfrm>
            <a:off x="8513970" y="2633969"/>
            <a:ext cx="0" cy="37423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3600" dirty="0" smtClean="0"/>
              <a:t>SA6 considerations for the MBS assistance information</a:t>
            </a:r>
            <a:endParaRPr lang="en-GB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F5C2184-06C4-434B-9BDE-40E93D78295E}"/>
              </a:ext>
            </a:extLst>
          </p:cNvPr>
          <p:cNvSpPr txBox="1"/>
          <p:nvPr/>
        </p:nvSpPr>
        <p:spPr>
          <a:xfrm>
            <a:off x="227492" y="1305441"/>
            <a:ext cx="541529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GB" altLang="en-US" sz="1600" b="1" i="1" dirty="0">
                <a:solidFill>
                  <a:srgbClr val="FF0000"/>
                </a:solidFill>
              </a:rPr>
              <a:t>which UE(s) </a:t>
            </a:r>
            <a:r>
              <a:rPr lang="en-GB" altLang="en-US" sz="1600" b="1" i="1" dirty="0"/>
              <a:t>is preferred to be kept in connected to receive the multicast MBS </a:t>
            </a:r>
            <a:r>
              <a:rPr lang="en-GB" altLang="en-US" sz="1600" b="1" i="1" dirty="0" smtClean="0"/>
              <a:t>data in the MC service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to increase the number of UEs simultaneously </a:t>
            </a:r>
            <a:r>
              <a:rPr lang="en-US" altLang="zh-CN" sz="1400" dirty="0"/>
              <a:t>reception of MBS session data </a:t>
            </a:r>
            <a:endParaRPr lang="en-US" altLang="zh-CN" sz="1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avoid </a:t>
            </a:r>
            <a:r>
              <a:rPr lang="en-US" altLang="zh-CN" sz="1400" dirty="0"/>
              <a:t>frequent state </a:t>
            </a:r>
            <a:r>
              <a:rPr lang="en-US" altLang="zh-CN" sz="1400" dirty="0" smtClean="0"/>
              <a:t>transition during multicast reception due to potential data </a:t>
            </a:r>
            <a:r>
              <a:rPr lang="en-US" altLang="zh-CN" sz="1400" dirty="0" smtClean="0"/>
              <a:t>loss</a:t>
            </a:r>
            <a:r>
              <a:rPr lang="en-US" altLang="zh-CN" sz="1400" dirty="0" smtClean="0"/>
              <a:t>, e.g., </a:t>
            </a:r>
            <a:r>
              <a:rPr lang="en-US" altLang="zh-CN" sz="1400" dirty="0" smtClean="0"/>
              <a:t>frequent </a:t>
            </a:r>
            <a:r>
              <a:rPr lang="en-US" altLang="zh-CN" sz="1400" dirty="0"/>
              <a:t>talker </a:t>
            </a:r>
            <a:endParaRPr lang="en-US" altLang="zh-CN" sz="1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Critical person in a group, e.g., </a:t>
            </a:r>
            <a:r>
              <a:rPr lang="en-US" altLang="zh-CN" sz="1400" dirty="0" smtClean="0"/>
              <a:t>Commander, dispatcher</a:t>
            </a:r>
            <a:endParaRPr lang="en-US" altLang="zh-CN" sz="1400" dirty="0" smtClean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1A2E1C0D-16D3-40FD-8166-801ECCBE61B8}"/>
              </a:ext>
            </a:extLst>
          </p:cNvPr>
          <p:cNvSpPr txBox="1"/>
          <p:nvPr/>
        </p:nvSpPr>
        <p:spPr>
          <a:xfrm>
            <a:off x="336308" y="3126195"/>
            <a:ext cx="5306483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</a:pPr>
            <a:r>
              <a:rPr lang="en-US" altLang="zh-CN" sz="1600" b="1" dirty="0" smtClean="0"/>
              <a:t>Several factors may be considered:</a:t>
            </a:r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sz="1400" dirty="0" smtClean="0"/>
              <a:t>Static characteristics</a:t>
            </a:r>
            <a:r>
              <a:rPr lang="zh-CN" altLang="en-US" sz="1400" dirty="0" smtClean="0"/>
              <a:t>：</a:t>
            </a:r>
            <a:endParaRPr lang="en-US" altLang="zh-CN" sz="1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UE capabilities: the </a:t>
            </a:r>
            <a:r>
              <a:rPr lang="en-GB" altLang="zh-CN" sz="1400" dirty="0"/>
              <a:t>UE(s) is capable to receiving </a:t>
            </a:r>
            <a:r>
              <a:rPr lang="en-GB" altLang="zh-CN" sz="1400" dirty="0" smtClean="0"/>
              <a:t>multicast MBS </a:t>
            </a:r>
            <a:r>
              <a:rPr lang="en-GB" altLang="zh-CN" sz="1400" dirty="0"/>
              <a:t>data in RRC_INACTIVE </a:t>
            </a:r>
            <a:r>
              <a:rPr lang="en-GB" altLang="zh-CN" sz="1400" dirty="0" smtClean="0"/>
              <a:t>state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UE’s role/</a:t>
            </a:r>
            <a:r>
              <a:rPr lang="en-US" altLang="zh-CN" sz="1400" dirty="0" smtClean="0"/>
              <a:t>priority</a:t>
            </a:r>
            <a:r>
              <a:rPr lang="en-GB" altLang="zh-CN" sz="1400" dirty="0" smtClean="0"/>
              <a:t> (e.g., commander, dispatcher) in a group </a:t>
            </a:r>
            <a:r>
              <a:rPr lang="en-US" altLang="zh-CN" sz="1400" dirty="0" smtClean="0"/>
              <a:t> </a:t>
            </a:r>
          </a:p>
          <a:p>
            <a:pPr marL="285750" lvl="1" indent="-285750">
              <a:buFont typeface="Wingdings" panose="05000000000000000000" pitchFamily="2" charset="2"/>
              <a:buChar char="p"/>
            </a:pPr>
            <a:r>
              <a:rPr lang="en-US" altLang="zh-CN" sz="1400" dirty="0"/>
              <a:t>Dynamic </a:t>
            </a:r>
            <a:r>
              <a:rPr lang="en-US" altLang="zh-CN" sz="1400" dirty="0" smtClean="0"/>
              <a:t>information</a:t>
            </a:r>
            <a:r>
              <a:rPr lang="zh-CN" altLang="en-US" sz="1400" dirty="0" smtClean="0"/>
              <a:t>：</a:t>
            </a:r>
            <a:endParaRPr lang="en-US" altLang="zh-CN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floor </a:t>
            </a:r>
            <a:r>
              <a:rPr lang="en-US" altLang="zh-CN" sz="1400" dirty="0"/>
              <a:t>request </a:t>
            </a:r>
            <a:r>
              <a:rPr lang="en-US" altLang="zh-CN" sz="1400" dirty="0" smtClean="0"/>
              <a:t>from the talker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UE location e.g., near to the incident scene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Receiving quality of the multicast MBS session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Number </a:t>
            </a:r>
            <a:r>
              <a:rPr lang="en-US" altLang="zh-CN" sz="1400" dirty="0"/>
              <a:t>of simultaneous joined MBS session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Number of group communications over multicast MBS </a:t>
            </a:r>
            <a:r>
              <a:rPr lang="en-US" altLang="zh-CN" sz="1400" dirty="0" smtClean="0"/>
              <a:t>session</a:t>
            </a:r>
          </a:p>
        </p:txBody>
      </p:sp>
      <p:sp>
        <p:nvSpPr>
          <p:cNvPr id="22" name="文本框 3">
            <a:extLst>
              <a:ext uri="{FF2B5EF4-FFF2-40B4-BE49-F238E27FC236}">
                <a16:creationId xmlns:a16="http://schemas.microsoft.com/office/drawing/2014/main" xmlns="" id="{8F5C2184-06C4-434B-9BDE-40E93D78295E}"/>
              </a:ext>
            </a:extLst>
          </p:cNvPr>
          <p:cNvSpPr txBox="1"/>
          <p:nvPr/>
        </p:nvSpPr>
        <p:spPr>
          <a:xfrm>
            <a:off x="6389662" y="1339166"/>
            <a:ext cx="5424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GB" altLang="en-US" b="1" i="1" dirty="0">
                <a:solidFill>
                  <a:srgbClr val="FF0000"/>
                </a:solidFill>
              </a:rPr>
              <a:t>when</a:t>
            </a:r>
            <a:r>
              <a:rPr lang="en-GB" altLang="en-US" b="1" i="1" dirty="0"/>
              <a:t> to provision such information to the </a:t>
            </a:r>
            <a:r>
              <a:rPr lang="en-GB" altLang="en-US" b="1" i="1" dirty="0" smtClean="0"/>
              <a:t>network</a:t>
            </a:r>
            <a:endParaRPr lang="en-US" altLang="en-US" b="1" i="1" dirty="0"/>
          </a:p>
          <a:p>
            <a:endParaRPr lang="zh-CN" altLang="en-US" b="1" dirty="0"/>
          </a:p>
        </p:txBody>
      </p:sp>
      <p:sp>
        <p:nvSpPr>
          <p:cNvPr id="23" name="文本框 62">
            <a:extLst>
              <a:ext uri="{FF2B5EF4-FFF2-40B4-BE49-F238E27FC236}">
                <a16:creationId xmlns:a16="http://schemas.microsoft.com/office/drawing/2014/main" xmlns="" id="{1A2E1C0D-16D3-40FD-8166-801ECCBE61B8}"/>
              </a:ext>
            </a:extLst>
          </p:cNvPr>
          <p:cNvSpPr txBox="1"/>
          <p:nvPr/>
        </p:nvSpPr>
        <p:spPr>
          <a:xfrm>
            <a:off x="6638583" y="1738348"/>
            <a:ext cx="46370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</a:pPr>
            <a:r>
              <a:rPr lang="en-US" altLang="zh-CN" sz="1400" dirty="0" smtClean="0"/>
              <a:t>After obtaining the MBS session ID(s), and when the association between the UE/Group and the Multicast MBS session is determined at the MC service server</a:t>
            </a:r>
            <a:endParaRPr lang="en-US" altLang="zh-CN" sz="1400" dirty="0"/>
          </a:p>
        </p:txBody>
      </p:sp>
      <p:sp>
        <p:nvSpPr>
          <p:cNvPr id="2" name="Rectangle 1"/>
          <p:cNvSpPr/>
          <p:nvPr/>
        </p:nvSpPr>
        <p:spPr>
          <a:xfrm>
            <a:off x="7496624" y="2767192"/>
            <a:ext cx="2034692" cy="314893"/>
          </a:xfrm>
          <a:prstGeom prst="rect">
            <a:avLst/>
          </a:prstGeom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TMGI allocation</a:t>
            </a:r>
            <a:endParaRPr lang="zh-CN" altLang="en-US" sz="1400" dirty="0"/>
          </a:p>
        </p:txBody>
      </p:sp>
      <p:sp>
        <p:nvSpPr>
          <p:cNvPr id="25" name="Rectangle 24"/>
          <p:cNvSpPr/>
          <p:nvPr/>
        </p:nvSpPr>
        <p:spPr>
          <a:xfrm>
            <a:off x="7496624" y="3210368"/>
            <a:ext cx="2034692" cy="3148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MBS session creation</a:t>
            </a:r>
            <a:endParaRPr lang="zh-CN" altLang="en-US" sz="1400" dirty="0"/>
          </a:p>
        </p:txBody>
      </p:sp>
      <p:sp>
        <p:nvSpPr>
          <p:cNvPr id="26" name="Rectangle 25"/>
          <p:cNvSpPr/>
          <p:nvPr/>
        </p:nvSpPr>
        <p:spPr>
          <a:xfrm>
            <a:off x="7496624" y="4100625"/>
            <a:ext cx="2034692" cy="3148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UE join</a:t>
            </a:r>
            <a:endParaRPr lang="zh-CN" altLang="en-US" sz="1400" dirty="0"/>
          </a:p>
        </p:txBody>
      </p:sp>
      <p:sp>
        <p:nvSpPr>
          <p:cNvPr id="27" name="Rectangle 26"/>
          <p:cNvSpPr/>
          <p:nvPr/>
        </p:nvSpPr>
        <p:spPr>
          <a:xfrm>
            <a:off x="7496624" y="4983579"/>
            <a:ext cx="2034692" cy="3148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MBS DL delivery</a:t>
            </a:r>
            <a:endParaRPr lang="zh-CN" altLang="en-US" sz="1400" dirty="0"/>
          </a:p>
        </p:txBody>
      </p:sp>
      <p:sp>
        <p:nvSpPr>
          <p:cNvPr id="29" name="Rectangle 28"/>
          <p:cNvSpPr/>
          <p:nvPr/>
        </p:nvSpPr>
        <p:spPr>
          <a:xfrm>
            <a:off x="7496624" y="3649195"/>
            <a:ext cx="2034692" cy="3148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Session announcement</a:t>
            </a:r>
            <a:endParaRPr lang="zh-CN" altLang="en-US" sz="1400" dirty="0"/>
          </a:p>
        </p:txBody>
      </p:sp>
      <p:sp>
        <p:nvSpPr>
          <p:cNvPr id="30" name="Rectangle 29"/>
          <p:cNvSpPr/>
          <p:nvPr/>
        </p:nvSpPr>
        <p:spPr>
          <a:xfrm>
            <a:off x="7496624" y="5417081"/>
            <a:ext cx="2034692" cy="314893"/>
          </a:xfrm>
          <a:prstGeom prst="rect">
            <a:avLst/>
          </a:prstGeom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MBS update</a:t>
            </a:r>
            <a:endParaRPr lang="zh-CN" altLang="en-US" sz="1400" dirty="0"/>
          </a:p>
        </p:txBody>
      </p:sp>
      <p:sp>
        <p:nvSpPr>
          <p:cNvPr id="31" name="Rectangle 30"/>
          <p:cNvSpPr/>
          <p:nvPr/>
        </p:nvSpPr>
        <p:spPr>
          <a:xfrm>
            <a:off x="7496624" y="5841769"/>
            <a:ext cx="2034692" cy="3148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MBS deletion</a:t>
            </a:r>
            <a:endParaRPr lang="zh-CN" altLang="en-US" sz="1400" dirty="0"/>
          </a:p>
        </p:txBody>
      </p:sp>
      <p:sp>
        <p:nvSpPr>
          <p:cNvPr id="28" name="Rectangle 27"/>
          <p:cNvSpPr/>
          <p:nvPr/>
        </p:nvSpPr>
        <p:spPr>
          <a:xfrm>
            <a:off x="7401003" y="4541629"/>
            <a:ext cx="2205063" cy="3148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err="1" smtClean="0"/>
              <a:t>MapGroupToSessionStream</a:t>
            </a:r>
            <a:endParaRPr lang="zh-CN" altLang="en-US" sz="1400" dirty="0"/>
          </a:p>
        </p:txBody>
      </p:sp>
      <p:sp>
        <p:nvSpPr>
          <p:cNvPr id="3" name="Right Arrow 2"/>
          <p:cNvSpPr/>
          <p:nvPr/>
        </p:nvSpPr>
        <p:spPr>
          <a:xfrm>
            <a:off x="9626938" y="4590166"/>
            <a:ext cx="278559" cy="223966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5"/>
          <p:cNvSpPr/>
          <p:nvPr/>
        </p:nvSpPr>
        <p:spPr>
          <a:xfrm>
            <a:off x="9926369" y="4483631"/>
            <a:ext cx="162573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smtClean="0"/>
              <a:t>Group and MBS session mapping is finally applied</a:t>
            </a:r>
            <a:endParaRPr lang="zh-CN" altLang="en-US" sz="1100" dirty="0"/>
          </a:p>
        </p:txBody>
      </p:sp>
      <p:sp>
        <p:nvSpPr>
          <p:cNvPr id="20" name="Rectangle 19"/>
          <p:cNvSpPr/>
          <p:nvPr/>
        </p:nvSpPr>
        <p:spPr>
          <a:xfrm>
            <a:off x="9644261" y="2894952"/>
            <a:ext cx="22247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smtClean="0"/>
              <a:t>Group and MBS session mapping may be determined:</a:t>
            </a:r>
          </a:p>
          <a:p>
            <a:pPr marL="171450" indent="-171450">
              <a:buFontTx/>
              <a:buChar char="-"/>
            </a:pPr>
            <a:r>
              <a:rPr lang="en-US" altLang="zh-CN" sz="1100" dirty="0" smtClean="0"/>
              <a:t>in advanced of the group call (statically assign the MBS session ID to one or more groups), or </a:t>
            </a:r>
          </a:p>
          <a:p>
            <a:pPr marL="171450" indent="-171450">
              <a:buFontTx/>
              <a:buChar char="-"/>
            </a:pPr>
            <a:r>
              <a:rPr lang="en-US" altLang="zh-CN" sz="1100" dirty="0" smtClean="0"/>
              <a:t>after the call dynamically (dynamically assign the </a:t>
            </a:r>
            <a:r>
              <a:rPr lang="en-US" altLang="zh-CN" sz="1100" smtClean="0"/>
              <a:t>MBS session ID </a:t>
            </a:r>
            <a:r>
              <a:rPr lang="en-US" altLang="zh-CN" sz="1100" dirty="0" smtClean="0"/>
              <a:t>to the groups)</a:t>
            </a:r>
          </a:p>
        </p:txBody>
      </p:sp>
    </p:spTree>
    <p:extLst>
      <p:ext uri="{BB962C8B-B14F-4D97-AF65-F5344CB8AC3E}">
        <p14:creationId xmlns:p14="http://schemas.microsoft.com/office/powerpoint/2010/main" val="176815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3600" dirty="0" smtClean="0"/>
              <a:t>CR content</a:t>
            </a:r>
            <a:endParaRPr lang="en-GB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F5C2184-06C4-434B-9BDE-40E93D78295E}"/>
              </a:ext>
            </a:extLst>
          </p:cNvPr>
          <p:cNvSpPr txBox="1"/>
          <p:nvPr/>
        </p:nvSpPr>
        <p:spPr>
          <a:xfrm>
            <a:off x="245659" y="1473958"/>
            <a:ext cx="827461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GB" altLang="zh-CN" b="1" dirty="0" smtClean="0"/>
              <a:t>Align the multicast MBS data reception in RRC inactive state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Update the description in clause 4.7.1 </a:t>
            </a:r>
            <a:endParaRPr lang="zh-CN" altLang="en-US" sz="1600" dirty="0"/>
          </a:p>
        </p:txBody>
      </p:sp>
      <p:sp>
        <p:nvSpPr>
          <p:cNvPr id="28" name="文本框 3">
            <a:extLst>
              <a:ext uri="{FF2B5EF4-FFF2-40B4-BE49-F238E27FC236}">
                <a16:creationId xmlns:a16="http://schemas.microsoft.com/office/drawing/2014/main" xmlns="" id="{8F5C2184-06C4-434B-9BDE-40E93D78295E}"/>
              </a:ext>
            </a:extLst>
          </p:cNvPr>
          <p:cNvSpPr txBox="1"/>
          <p:nvPr/>
        </p:nvSpPr>
        <p:spPr>
          <a:xfrm>
            <a:off x="245659" y="3401197"/>
            <a:ext cx="1194634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GB" altLang="zh-CN" b="1" dirty="0" smtClean="0"/>
              <a:t>Introduce a new clause to capture the </a:t>
            </a:r>
            <a:r>
              <a:rPr lang="en-US" altLang="zh-CN" b="1" dirty="0" smtClean="0"/>
              <a:t>whole </a:t>
            </a:r>
            <a:r>
              <a:rPr lang="en-GB" altLang="zh-CN" b="1" dirty="0"/>
              <a:t>multicast MBS data reception in RRC inactive </a:t>
            </a:r>
            <a:r>
              <a:rPr lang="en-GB" altLang="zh-CN" b="1" dirty="0" smtClean="0"/>
              <a:t>state </a:t>
            </a:r>
            <a:r>
              <a:rPr lang="en-US" altLang="zh-CN" b="1" dirty="0" smtClean="0"/>
              <a:t>in application layer</a:t>
            </a:r>
            <a:endParaRPr lang="en-GB" altLang="zh-CN" b="1" dirty="0"/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/>
              <a:t>Selection of UEs preferred to receive in RRC_CONNECTED state</a:t>
            </a:r>
            <a:r>
              <a:rPr lang="en-GB" altLang="zh-CN" sz="1600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 smtClean="0"/>
              <a:t>Provisioning of the MBS assistance information to the network</a:t>
            </a:r>
            <a:endParaRPr lang="en-GB" altLang="zh-CN" sz="1600" dirty="0" smtClean="0"/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xmlns="" id="{8F5C2184-06C4-434B-9BDE-40E93D78295E}"/>
              </a:ext>
            </a:extLst>
          </p:cNvPr>
          <p:cNvSpPr txBox="1"/>
          <p:nvPr/>
        </p:nvSpPr>
        <p:spPr>
          <a:xfrm>
            <a:off x="245659" y="2458905"/>
            <a:ext cx="1015791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GB" altLang="zh-CN" b="1" dirty="0" smtClean="0"/>
              <a:t>Allow the MC service client to report the capability of multicast reception in RRC inactive state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Report the capability in the SIP registration, together with other MBS related capabilities  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78435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4677</TotalTime>
  <Words>781</Words>
  <Application>Microsoft Office PowerPoint</Application>
  <PresentationFormat>Widescreen</PresentationFormat>
  <Paragraphs>90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.AppleSystemUIFont</vt:lpstr>
      <vt:lpstr>Arial </vt:lpstr>
      <vt:lpstr>宋体</vt:lpstr>
      <vt:lpstr>Microsoft YaHei</vt:lpstr>
      <vt:lpstr>Arial</vt:lpstr>
      <vt:lpstr>Calibri</vt:lpstr>
      <vt:lpstr>Calibri Light</vt:lpstr>
      <vt:lpstr>Times New Roman</vt:lpstr>
      <vt:lpstr>Wingdings</vt:lpstr>
      <vt:lpstr>1_Office Theme</vt:lpstr>
      <vt:lpstr>Multicast MBS data reception in RRC Inactive state</vt:lpstr>
      <vt:lpstr>Background </vt:lpstr>
      <vt:lpstr>Network mechanism and impact to SA6</vt:lpstr>
      <vt:lpstr>SA6 considerations for the MBS assistance information</vt:lpstr>
      <vt:lpstr>CR content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</cp:lastModifiedBy>
  <cp:revision>131</cp:revision>
  <dcterms:created xsi:type="dcterms:W3CDTF">2023-04-05T03:54:49Z</dcterms:created>
  <dcterms:modified xsi:type="dcterms:W3CDTF">2023-08-15T10:23:15Z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(3)Hsxp89p1EQdJTCz4ce8Pxt16DEcM+bFU189smbYVJa9VZ8/dbqs/BsC+OajIjmHwIIPrZDNi
ro9dWOeinl+Dn80vwwaruOpzeQdP9tkWhx9oHIRNBiOEfZjXnqjczFTcKSr5PuKrCkqlDQuq
nDpMNjTKVpSZOTnEUsl+SrJxH9hONQW+riQHzDIBZ23nklMQtJrnT1B+TU71MODbT/v/JwWk
2fa8NSrxzdhs84gs1Y</vt:lpwstr>
  </property>
  <property fmtid="{D5CDD505-2E9C-101B-9397-08002B2CF9AE}" pid="3" name="_2015_ms_pID_7253431">
    <vt:lpwstr>aOwG8KoxtX54em9hzbd4STaKhb6LL74x+o5jomERqxJ3vOcU1rdbz3
jDM5xT4GVlPWzwUDJKxiMrsH2pTu6lCXM60RgMbX5LbKqKlQ7TfueWwYyzrpxMZFCIojtdeA
WoN/X4AND9RB+SHrvApAFHwF2C0UynDueUlptlMxHrM+K/ankYsSio3usrBTZ0Rlv/LEKqs2
ao4+Ob3V0cTkgn2SunQgIY3sTvQzJWOFEHId</vt:lpwstr>
  </property>
  <property fmtid="{D5CDD505-2E9C-101B-9397-08002B2CF9AE}" pid="4" name="_2015_ms_pID_7253432">
    <vt:lpwstr>r4mkHykpznw3SuztF47A/og=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1691995161</vt:lpwstr>
  </property>
</Properties>
</file>