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
  </p:notesMasterIdLst>
  <p:sldIdLst>
    <p:sldId id="260" r:id="rId2"/>
    <p:sldId id="364" r:id="rId3"/>
    <p:sldId id="36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3399FF"/>
    <a:srgbClr val="FFDF64"/>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92" autoAdjust="0"/>
    <p:restoredTop sz="94660"/>
  </p:normalViewPr>
  <p:slideViewPr>
    <p:cSldViewPr snapToGrid="0">
      <p:cViewPr varScale="1">
        <p:scale>
          <a:sx n="160" d="100"/>
          <a:sy n="160" d="100"/>
        </p:scale>
        <p:origin x="894"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8/15/2023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7927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xmlns=""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xmlns=""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US" altLang="zh-CN" sz="1200" dirty="0" smtClean="0"/>
              <a:t>3GPP TSG-SA WG6 Meeting #56</a:t>
            </a:r>
            <a:br>
              <a:rPr lang="en-US" altLang="zh-CN" sz="1200" dirty="0" smtClean="0"/>
            </a:br>
            <a:r>
              <a:rPr lang="en-US" altLang="zh-CN" sz="1200" dirty="0" smtClean="0"/>
              <a:t>Gothenburg, Sweden 21st – 25th August 2023</a:t>
            </a:r>
            <a:endParaRPr lang="sv-SE" altLang="en-US" sz="1200" b="1" dirty="0">
              <a:solidFill>
                <a:prstClr val="black"/>
              </a:solidFill>
              <a:latin typeface="Arial "/>
            </a:endParaRP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png"/><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1131326" y="1318373"/>
            <a:ext cx="9644250" cy="2852737"/>
          </a:xfrm>
        </p:spPr>
        <p:txBody>
          <a:bodyPr/>
          <a:lstStyle/>
          <a:p>
            <a:pPr eaLnBrk="1" hangingPunct="1"/>
            <a:r>
              <a:rPr lang="en-US" altLang="zh-CN" dirty="0"/>
              <a:t>Discussion on the reply to SA2 reply in S6-232240</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None/>
            </a:pPr>
            <a:r>
              <a:rPr lang="en-US" altLang="zh-CN" dirty="0" smtClean="0"/>
              <a:t>Cuili</a:t>
            </a:r>
            <a:r>
              <a:rPr lang="zh-CN" altLang="en-US" dirty="0" smtClean="0"/>
              <a:t> </a:t>
            </a:r>
            <a:r>
              <a:rPr lang="en-US" altLang="zh-CN" dirty="0"/>
              <a:t>Ge</a:t>
            </a:r>
            <a:endParaRPr lang="en-GB" altLang="en-US" dirty="0"/>
          </a:p>
          <a:p>
            <a:pPr marL="0" indent="0" eaLnBrk="1" hangingPunct="1">
              <a:buFontTx/>
              <a:buNone/>
            </a:pPr>
            <a:r>
              <a:rPr lang="en-GB" altLang="en-US" dirty="0"/>
              <a:t>Huawei, Hisilicon</a:t>
            </a:r>
          </a:p>
        </p:txBody>
      </p:sp>
    </p:spTree>
    <p:extLst>
      <p:ext uri="{BB962C8B-B14F-4D97-AF65-F5344CB8AC3E}">
        <p14:creationId xmlns:p14="http://schemas.microsoft.com/office/powerpoint/2010/main" val="26470338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745921" y="1590733"/>
            <a:ext cx="10515600" cy="4230270"/>
          </a:xfrm>
        </p:spPr>
        <p:txBody>
          <a:bodyPr/>
          <a:lstStyle/>
          <a:p>
            <a:r>
              <a:rPr lang="en-US" altLang="zh-CN" sz="2400" dirty="0" smtClean="0"/>
              <a:t>Questions to SA6 from SA2</a:t>
            </a:r>
            <a:endParaRPr lang="en-US" altLang="zh-CN" sz="2400" dirty="0"/>
          </a:p>
          <a:p>
            <a:r>
              <a:rPr lang="en-US" altLang="en-US" sz="1400" dirty="0" smtClean="0"/>
              <a:t>“</a:t>
            </a:r>
            <a:r>
              <a:rPr lang="en-GB" altLang="zh-CN" sz="1400" dirty="0"/>
              <a:t>To address SA6’s concern of potential packet loss, SA2 discussed different options to avoid packet loss for multicast MBS session used for mission critical service. Among the options, the option of MB-UPF buffering DL MBS data may have implication on latency of first packet(s) transmission, with further clarification as described in NOTE 8 in Table 5.7.4-1 of TS 23.501, therefore SA2 would like to check with </a:t>
            </a:r>
            <a:r>
              <a:rPr lang="en-GB" altLang="zh-CN" sz="1400" dirty="0">
                <a:solidFill>
                  <a:srgbClr val="C00000"/>
                </a:solidFill>
              </a:rPr>
              <a:t>SA6 whether there is concern on the latency of first packet(s) transmission resulted by the MB-UPF buffering </a:t>
            </a:r>
            <a:r>
              <a:rPr lang="en-GB" altLang="zh-CN" sz="1400" dirty="0"/>
              <a:t>and </a:t>
            </a:r>
            <a:r>
              <a:rPr lang="en-GB" altLang="zh-CN" sz="1400" dirty="0">
                <a:solidFill>
                  <a:srgbClr val="C00000"/>
                </a:solidFill>
              </a:rPr>
              <a:t>what the latency requirement of first packet(s) transmission for mission critical service is</a:t>
            </a:r>
            <a:r>
              <a:rPr lang="en-GB" altLang="zh-CN" sz="1400" dirty="0" smtClean="0"/>
              <a:t>.</a:t>
            </a:r>
            <a:r>
              <a:rPr lang="en-US" altLang="en-US" sz="1400" dirty="0" smtClean="0"/>
              <a:t>”</a:t>
            </a:r>
          </a:p>
          <a:p>
            <a:endParaRPr lang="en-US" altLang="en-US" sz="1400" dirty="0"/>
          </a:p>
          <a:p>
            <a:r>
              <a:rPr lang="en-US" altLang="en-US" sz="2400" dirty="0"/>
              <a:t>Two questions:</a:t>
            </a:r>
          </a:p>
          <a:p>
            <a:r>
              <a:rPr lang="en-GB" altLang="zh-CN" sz="1400" dirty="0"/>
              <a:t>whether there is concern on the latency of first packet(s) transmission resulted by the MB-UPF </a:t>
            </a:r>
            <a:r>
              <a:rPr lang="en-GB" altLang="zh-CN" sz="1400" dirty="0" smtClean="0"/>
              <a:t>buffering</a:t>
            </a:r>
          </a:p>
          <a:p>
            <a:r>
              <a:rPr lang="en-GB" altLang="zh-CN" sz="1400" dirty="0"/>
              <a:t>what the latency requirement of first packet(s) transmission for mission critical service is</a:t>
            </a:r>
            <a:endParaRPr lang="en-GB" altLang="en-US" sz="1400" dirty="0"/>
          </a:p>
        </p:txBody>
      </p:sp>
      <p:sp>
        <p:nvSpPr>
          <p:cNvPr id="7" name="Title 1">
            <a:extLst>
              <a:ext uri="{FF2B5EF4-FFF2-40B4-BE49-F238E27FC236}">
                <a16:creationId xmlns:a16="http://schemas.microsoft.com/office/drawing/2014/main" xmlns="" id="{A278609E-FDE2-4C64-9FD4-F7A8717DFAD8}"/>
              </a:ext>
            </a:extLst>
          </p:cNvPr>
          <p:cNvSpPr>
            <a:spLocks noGrp="1"/>
          </p:cNvSpPr>
          <p:nvPr>
            <p:ph type="title"/>
          </p:nvPr>
        </p:nvSpPr>
        <p:spPr>
          <a:xfrm>
            <a:off x="440871" y="225045"/>
            <a:ext cx="10515600" cy="1104917"/>
          </a:xfrm>
        </p:spPr>
        <p:txBody>
          <a:bodyPr/>
          <a:lstStyle/>
          <a:p>
            <a:r>
              <a:rPr lang="en-US" altLang="zh-CN" sz="3600" dirty="0" smtClean="0"/>
              <a:t>Background </a:t>
            </a:r>
            <a:endParaRPr lang="en-GB" altLang="en-US" sz="36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 name="Rounded Rectangle 7197"/>
          <p:cNvSpPr/>
          <p:nvPr/>
        </p:nvSpPr>
        <p:spPr>
          <a:xfrm>
            <a:off x="6536871" y="5117635"/>
            <a:ext cx="5368496" cy="1416483"/>
          </a:xfrm>
          <a:prstGeom prst="roundRect">
            <a:avLst>
              <a:gd name="adj" fmla="val 738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156019" y="1245396"/>
            <a:ext cx="11061816" cy="464130"/>
          </a:xfrm>
        </p:spPr>
        <p:txBody>
          <a:bodyPr/>
          <a:lstStyle/>
          <a:p>
            <a:r>
              <a:rPr lang="en-GB" altLang="en-US" sz="1800" dirty="0" smtClean="0"/>
              <a:t>SA6 has NO capability to </a:t>
            </a:r>
            <a:r>
              <a:rPr lang="en-GB" altLang="en-US" sz="1800" dirty="0"/>
              <a:t>evaluate </a:t>
            </a:r>
            <a:r>
              <a:rPr lang="en-GB" altLang="en-US" sz="1800" dirty="0" smtClean="0"/>
              <a:t>the latency caused by the </a:t>
            </a:r>
            <a:r>
              <a:rPr lang="en-GB" altLang="en-US" sz="1800" dirty="0"/>
              <a:t>MB-UPF </a:t>
            </a:r>
            <a:r>
              <a:rPr lang="en-GB" altLang="en-US" sz="1800" dirty="0" smtClean="0"/>
              <a:t>buffering</a:t>
            </a:r>
          </a:p>
          <a:p>
            <a:r>
              <a:rPr lang="en-GB" altLang="en-US" sz="1800" dirty="0" smtClean="0"/>
              <a:t>SA6 can only provide our requirements</a:t>
            </a:r>
            <a:endParaRPr lang="en-GB" altLang="en-US" sz="1800" dirty="0"/>
          </a:p>
          <a:p>
            <a:pPr marL="0" indent="0">
              <a:buNone/>
            </a:pPr>
            <a:endParaRPr lang="en-GB" altLang="en-US" sz="1100" i="1" dirty="0"/>
          </a:p>
        </p:txBody>
      </p:sp>
      <p:sp>
        <p:nvSpPr>
          <p:cNvPr id="8" name="Title 1">
            <a:extLst>
              <a:ext uri="{FF2B5EF4-FFF2-40B4-BE49-F238E27FC236}">
                <a16:creationId xmlns:a16="http://schemas.microsoft.com/office/drawing/2014/main" xmlns="" id="{77C01050-E9BE-49C3-9375-667EEF8C220A}"/>
              </a:ext>
            </a:extLst>
          </p:cNvPr>
          <p:cNvSpPr>
            <a:spLocks noGrp="1"/>
          </p:cNvSpPr>
          <p:nvPr>
            <p:ph type="title"/>
          </p:nvPr>
        </p:nvSpPr>
        <p:spPr>
          <a:xfrm>
            <a:off x="440871" y="225045"/>
            <a:ext cx="10515600" cy="1104917"/>
          </a:xfrm>
        </p:spPr>
        <p:txBody>
          <a:bodyPr/>
          <a:lstStyle/>
          <a:p>
            <a:r>
              <a:rPr lang="en-US" altLang="en-US" sz="3600" dirty="0" smtClean="0"/>
              <a:t>What SA6 can provide</a:t>
            </a:r>
            <a:endParaRPr lang="en-GB" altLang="en-US" sz="3600" dirty="0"/>
          </a:p>
        </p:txBody>
      </p:sp>
      <p:graphicFrame>
        <p:nvGraphicFramePr>
          <p:cNvPr id="16" name="Object 15"/>
          <p:cNvGraphicFramePr>
            <a:graphicFrameLocks noChangeAspect="1"/>
          </p:cNvGraphicFramePr>
          <p:nvPr>
            <p:extLst>
              <p:ext uri="{D42A27DB-BD31-4B8C-83A1-F6EECF244321}">
                <p14:modId xmlns:p14="http://schemas.microsoft.com/office/powerpoint/2010/main" val="3282053670"/>
              </p:ext>
            </p:extLst>
          </p:nvPr>
        </p:nvGraphicFramePr>
        <p:xfrm>
          <a:off x="268896" y="1955821"/>
          <a:ext cx="4989802" cy="2065737"/>
        </p:xfrm>
        <a:graphic>
          <a:graphicData uri="http://schemas.openxmlformats.org/presentationml/2006/ole">
            <mc:AlternateContent xmlns:mc="http://schemas.openxmlformats.org/markup-compatibility/2006">
              <mc:Choice xmlns:v="urn:schemas-microsoft-com:vml" Requires="v">
                <p:oleObj spid="_x0000_s1059" r:id="rId3" imgW="8602781" imgH="3779776" progId="Visio.Drawing.11">
                  <p:embed/>
                </p:oleObj>
              </mc:Choice>
              <mc:Fallback>
                <p:oleObj r:id="rId3" imgW="8602781" imgH="3779776"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896" y="1955821"/>
                        <a:ext cx="4989802" cy="2065737"/>
                      </a:xfrm>
                      <a:prstGeom prst="rect">
                        <a:avLst/>
                      </a:prstGeom>
                      <a:noFill/>
                    </p:spPr>
                  </p:pic>
                </p:oleObj>
              </mc:Fallback>
            </mc:AlternateContent>
          </a:graphicData>
        </a:graphic>
      </p:graphicFrame>
      <p:sp>
        <p:nvSpPr>
          <p:cNvPr id="19" name="Rectangle 18"/>
          <p:cNvSpPr/>
          <p:nvPr/>
        </p:nvSpPr>
        <p:spPr>
          <a:xfrm>
            <a:off x="268896" y="4537095"/>
            <a:ext cx="5582069" cy="1715854"/>
          </a:xfrm>
          <a:prstGeom prst="rect">
            <a:avLst/>
          </a:prstGeom>
        </p:spPr>
        <p:txBody>
          <a:bodyPr wrap="square">
            <a:spAutoFit/>
          </a:bodyPr>
          <a:lstStyle/>
          <a:p>
            <a:r>
              <a:rPr lang="en-US" altLang="zh-CN" sz="1100" b="1" dirty="0" smtClean="0"/>
              <a:t>KPI requirement</a:t>
            </a:r>
          </a:p>
          <a:p>
            <a:pPr marL="171450" indent="-171450">
              <a:buFont typeface="Arial" panose="020B0604020202020204" pitchFamily="34" charset="0"/>
              <a:buChar char="•"/>
            </a:pPr>
            <a:r>
              <a:rPr lang="en-US" altLang="zh-CN" sz="1050" b="1" dirty="0" smtClean="0"/>
              <a:t>The </a:t>
            </a:r>
            <a:r>
              <a:rPr lang="en-US" altLang="zh-CN" sz="1050" b="1" dirty="0"/>
              <a:t>MCPTT Access </a:t>
            </a:r>
            <a:r>
              <a:rPr lang="en-US" altLang="zh-CN" sz="1050" b="1" dirty="0" smtClean="0"/>
              <a:t>time(KPI 1) </a:t>
            </a:r>
            <a:r>
              <a:rPr lang="en-US" altLang="zh-CN" sz="1050" dirty="0"/>
              <a:t>is defined as the time between when an MCPTT User request to speak (normally by pressing the MCPTT control on the MCPTT UE) and when this user gets a signal to start speaking</a:t>
            </a:r>
            <a:r>
              <a:rPr lang="en-US" altLang="zh-CN" sz="1050" dirty="0" smtClean="0"/>
              <a:t>.</a:t>
            </a:r>
          </a:p>
          <a:p>
            <a:pPr marL="171450" indent="-171450">
              <a:buFont typeface="Arial" panose="020B0604020202020204" pitchFamily="34" charset="0"/>
              <a:buChar char="•"/>
            </a:pPr>
            <a:r>
              <a:rPr lang="en-US" altLang="zh-CN" sz="1050" b="1" dirty="0"/>
              <a:t>The End-to-end MCPTT Access time (KPI 2) </a:t>
            </a:r>
            <a:r>
              <a:rPr lang="en-US" altLang="zh-CN" sz="1050" dirty="0"/>
              <a:t>is defined as the time between when an MCPTT User requests to speak (normally by pressing the MCPTT control on the MCPTT UE) and when this user gets a signal to start speaking, including MCPTT call establishment (if applicable) and possibly acknowledgement from first receiving user before voice can be transmitted. </a:t>
            </a:r>
            <a:endParaRPr lang="en-US" altLang="zh-CN" sz="1050" dirty="0" smtClean="0"/>
          </a:p>
          <a:p>
            <a:pPr marL="171450" indent="-171450">
              <a:buFont typeface="Arial" panose="020B0604020202020204" pitchFamily="34" charset="0"/>
              <a:buChar char="•"/>
            </a:pPr>
            <a:r>
              <a:rPr lang="en-GB" altLang="zh-CN" sz="1050" b="1" dirty="0"/>
              <a:t>The Mouth-to-ear latency (KPI 3) </a:t>
            </a:r>
            <a:r>
              <a:rPr lang="en-GB" altLang="zh-CN" sz="1050" dirty="0"/>
              <a:t>is the time between an utterance by the transmitting user, and the playback of the utterance at the receiving user's speaker. </a:t>
            </a:r>
            <a:endParaRPr lang="zh-CN" altLang="en-US" sz="1050" dirty="0"/>
          </a:p>
        </p:txBody>
      </p:sp>
      <p:graphicFrame>
        <p:nvGraphicFramePr>
          <p:cNvPr id="26" name="Table 25"/>
          <p:cNvGraphicFramePr>
            <a:graphicFrameLocks noGrp="1"/>
          </p:cNvGraphicFramePr>
          <p:nvPr>
            <p:extLst>
              <p:ext uri="{D42A27DB-BD31-4B8C-83A1-F6EECF244321}">
                <p14:modId xmlns:p14="http://schemas.microsoft.com/office/powerpoint/2010/main" val="625198788"/>
              </p:ext>
            </p:extLst>
          </p:nvPr>
        </p:nvGraphicFramePr>
        <p:xfrm>
          <a:off x="604783" y="4073586"/>
          <a:ext cx="4653915" cy="411480"/>
        </p:xfrm>
        <a:graphic>
          <a:graphicData uri="http://schemas.openxmlformats.org/drawingml/2006/table">
            <a:tbl>
              <a:tblPr firstRow="1" firstCol="1" bandRow="1"/>
              <a:tblGrid>
                <a:gridCol w="728980"/>
                <a:gridCol w="3086100"/>
                <a:gridCol w="838835"/>
              </a:tblGrid>
              <a:tr h="0">
                <a:tc>
                  <a:txBody>
                    <a:bodyPr/>
                    <a:lstStyle/>
                    <a:p>
                      <a:pPr hangingPunct="0">
                        <a:spcAft>
                          <a:spcPts val="0"/>
                        </a:spcAft>
                      </a:pPr>
                      <a:r>
                        <a:rPr lang="en-GB" sz="900" dirty="0">
                          <a:effectLst/>
                          <a:latin typeface="Arial" panose="020B0604020202020204" pitchFamily="34" charset="0"/>
                          <a:ea typeface="Calibri" panose="020F0502020204030204" pitchFamily="34" charset="0"/>
                          <a:cs typeface="Times New Roman" panose="02020603050405020304" pitchFamily="18" charset="0"/>
                        </a:rPr>
                        <a:t>KPI 1</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a:effectLst/>
                          <a:latin typeface="Arial" panose="020B0604020202020204" pitchFamily="34" charset="0"/>
                          <a:ea typeface="Calibri" panose="020F0502020204030204" pitchFamily="34" charset="0"/>
                          <a:cs typeface="Times New Roman" panose="02020603050405020304" pitchFamily="18" charset="0"/>
                        </a:rPr>
                        <a:t>MCPTT Access time</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panose="020F0502020204030204" pitchFamily="34" charset="0"/>
                          <a:cs typeface="Times New Roman" panose="02020603050405020304" pitchFamily="18" charset="0"/>
                        </a:rPr>
                        <a:t>&lt; 300 ms</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hangingPunct="0">
                        <a:spcAft>
                          <a:spcPts val="0"/>
                        </a:spcAft>
                      </a:pPr>
                      <a:r>
                        <a:rPr lang="en-GB" sz="900">
                          <a:effectLst/>
                          <a:latin typeface="Arial" panose="020B0604020202020204" pitchFamily="34" charset="0"/>
                          <a:ea typeface="Calibri" panose="020F0502020204030204" pitchFamily="34" charset="0"/>
                          <a:cs typeface="Times New Roman" panose="02020603050405020304" pitchFamily="18" charset="0"/>
                        </a:rPr>
                        <a:t>KPI 2</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panose="020F0502020204030204" pitchFamily="34" charset="0"/>
                          <a:cs typeface="Times New Roman" panose="02020603050405020304" pitchFamily="18" charset="0"/>
                        </a:rPr>
                        <a:t>End-to-end MCPTT Access time</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panose="020F0502020204030204" pitchFamily="34" charset="0"/>
                          <a:cs typeface="Times New Roman" panose="02020603050405020304" pitchFamily="18" charset="0"/>
                        </a:rPr>
                        <a:t>&lt; 1000 ms</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hangingPunct="0">
                        <a:spcAft>
                          <a:spcPts val="0"/>
                        </a:spcAft>
                      </a:pPr>
                      <a:r>
                        <a:rPr lang="en-GB" sz="900">
                          <a:effectLst/>
                          <a:latin typeface="Arial" panose="020B0604020202020204" pitchFamily="34" charset="0"/>
                          <a:ea typeface="Calibri" panose="020F0502020204030204" pitchFamily="34" charset="0"/>
                          <a:cs typeface="Times New Roman" panose="02020603050405020304" pitchFamily="18" charset="0"/>
                        </a:rPr>
                        <a:t>KPI 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panose="020F0502020204030204" pitchFamily="34" charset="0"/>
                          <a:cs typeface="Times New Roman" panose="02020603050405020304" pitchFamily="18" charset="0"/>
                        </a:rPr>
                        <a:t>Mouth-to-ear latency</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a:effectLst/>
                          <a:latin typeface="Arial" panose="020B0604020202020204" pitchFamily="34" charset="0"/>
                          <a:ea typeface="Calibri" panose="020F0502020204030204" pitchFamily="34" charset="0"/>
                          <a:cs typeface="Times New Roman" panose="02020603050405020304" pitchFamily="18" charset="0"/>
                        </a:rPr>
                        <a:t>&lt; 300 </a:t>
                      </a:r>
                      <a:r>
                        <a:rPr lang="en-GB" sz="900" dirty="0" err="1">
                          <a:effectLst/>
                          <a:latin typeface="Arial" panose="020B0604020202020204" pitchFamily="34" charset="0"/>
                          <a:ea typeface="Calibri" panose="020F0502020204030204" pitchFamily="34" charset="0"/>
                          <a:cs typeface="Times New Roman" panose="02020603050405020304" pitchFamily="18" charset="0"/>
                        </a:rPr>
                        <a:t>ms</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7" name="Rectangle 26"/>
          <p:cNvSpPr/>
          <p:nvPr/>
        </p:nvSpPr>
        <p:spPr>
          <a:xfrm>
            <a:off x="6418729" y="4611754"/>
            <a:ext cx="5169647" cy="492443"/>
          </a:xfrm>
          <a:prstGeom prst="rect">
            <a:avLst/>
          </a:prstGeom>
        </p:spPr>
        <p:txBody>
          <a:bodyPr wrap="square">
            <a:spAutoFit/>
          </a:bodyPr>
          <a:lstStyle/>
          <a:p>
            <a:r>
              <a:rPr lang="en-US" altLang="zh-CN" sz="1400" b="1" dirty="0" smtClean="0"/>
              <a:t>Requirement of audio lost</a:t>
            </a:r>
          </a:p>
          <a:p>
            <a:pPr marL="171450" indent="-171450">
              <a:buFont typeface="Arial" panose="020B0604020202020204" pitchFamily="34" charset="0"/>
              <a:buChar char="•"/>
            </a:pPr>
            <a:r>
              <a:rPr lang="en-US" altLang="zh-CN" sz="1200" dirty="0" smtClean="0"/>
              <a:t> </a:t>
            </a:r>
            <a:r>
              <a:rPr lang="en-US" altLang="zh-CN" sz="1200" dirty="0"/>
              <a:t>[R-6.15.3.2-016] There shall be no (0 </a:t>
            </a:r>
            <a:r>
              <a:rPr lang="en-US" altLang="zh-CN" sz="1200" dirty="0" err="1"/>
              <a:t>ms</a:t>
            </a:r>
            <a:r>
              <a:rPr lang="en-US" altLang="zh-CN" sz="1200" dirty="0"/>
              <a:t>) initial lost audio at receiving user.</a:t>
            </a:r>
            <a:endParaRPr lang="zh-CN" altLang="en-US" sz="1200" dirty="0"/>
          </a:p>
        </p:txBody>
      </p:sp>
      <p:sp>
        <p:nvSpPr>
          <p:cNvPr id="72" name="Rectangle 71"/>
          <p:cNvSpPr/>
          <p:nvPr/>
        </p:nvSpPr>
        <p:spPr>
          <a:xfrm>
            <a:off x="5632268" y="1981699"/>
            <a:ext cx="1096775" cy="253916"/>
          </a:xfrm>
          <a:prstGeom prst="rect">
            <a:avLst/>
          </a:prstGeom>
        </p:spPr>
        <p:txBody>
          <a:bodyPr wrap="none">
            <a:spAutoFit/>
          </a:bodyPr>
          <a:lstStyle/>
          <a:p>
            <a:r>
              <a:rPr lang="en-US" altLang="zh-CN" sz="1050" i="1" dirty="0" smtClean="0"/>
              <a:t>UL </a:t>
            </a:r>
            <a:r>
              <a:rPr lang="en-US" altLang="zh-CN" sz="1050" i="1" dirty="0" smtClean="0"/>
              <a:t>T0~T1:150ms</a:t>
            </a:r>
            <a:endParaRPr lang="zh-CN" altLang="en-US" sz="1050" i="1" dirty="0"/>
          </a:p>
        </p:txBody>
      </p:sp>
      <p:sp>
        <p:nvSpPr>
          <p:cNvPr id="73" name="Rectangle 72"/>
          <p:cNvSpPr/>
          <p:nvPr/>
        </p:nvSpPr>
        <p:spPr>
          <a:xfrm>
            <a:off x="5635474" y="2134911"/>
            <a:ext cx="1093569" cy="253916"/>
          </a:xfrm>
          <a:prstGeom prst="rect">
            <a:avLst/>
          </a:prstGeom>
        </p:spPr>
        <p:txBody>
          <a:bodyPr wrap="none">
            <a:spAutoFit/>
          </a:bodyPr>
          <a:lstStyle/>
          <a:p>
            <a:r>
              <a:rPr lang="en-US" altLang="zh-CN" sz="1050" i="1" dirty="0" smtClean="0"/>
              <a:t>DL </a:t>
            </a:r>
            <a:r>
              <a:rPr lang="en-US" altLang="zh-CN" sz="1050" i="1" dirty="0" smtClean="0"/>
              <a:t>T1~T2:150ms</a:t>
            </a:r>
            <a:endParaRPr lang="zh-CN" altLang="en-US" sz="1050" i="1" dirty="0"/>
          </a:p>
        </p:txBody>
      </p:sp>
      <p:sp>
        <p:nvSpPr>
          <p:cNvPr id="74" name="Rectangle 73"/>
          <p:cNvSpPr/>
          <p:nvPr/>
        </p:nvSpPr>
        <p:spPr>
          <a:xfrm>
            <a:off x="5043737" y="1777259"/>
            <a:ext cx="2450711" cy="253916"/>
          </a:xfrm>
          <a:prstGeom prst="rect">
            <a:avLst/>
          </a:prstGeom>
        </p:spPr>
        <p:txBody>
          <a:bodyPr wrap="square">
            <a:spAutoFit/>
          </a:bodyPr>
          <a:lstStyle/>
          <a:p>
            <a:pPr marL="171450" indent="-171450">
              <a:buFont typeface="Arial" panose="020B0604020202020204" pitchFamily="34" charset="0"/>
              <a:buChar char="•"/>
            </a:pPr>
            <a:r>
              <a:rPr lang="en-US" altLang="zh-CN" sz="1050" i="1" dirty="0" smtClean="0"/>
              <a:t>Assume UL/DL is the same latency</a:t>
            </a:r>
            <a:endParaRPr lang="zh-CN" altLang="en-US" sz="1050" i="1" dirty="0"/>
          </a:p>
        </p:txBody>
      </p:sp>
      <p:sp>
        <p:nvSpPr>
          <p:cNvPr id="75" name="Rectangle 74"/>
          <p:cNvSpPr/>
          <p:nvPr/>
        </p:nvSpPr>
        <p:spPr>
          <a:xfrm>
            <a:off x="5632268" y="2298809"/>
            <a:ext cx="1096775" cy="253916"/>
          </a:xfrm>
          <a:prstGeom prst="rect">
            <a:avLst/>
          </a:prstGeom>
        </p:spPr>
        <p:txBody>
          <a:bodyPr wrap="none">
            <a:spAutoFit/>
          </a:bodyPr>
          <a:lstStyle/>
          <a:p>
            <a:r>
              <a:rPr lang="en-US" altLang="zh-CN" sz="1050" i="1" dirty="0" smtClean="0"/>
              <a:t>UL T2~T3:150ms</a:t>
            </a:r>
            <a:endParaRPr lang="zh-CN" altLang="en-US" sz="1050" i="1" dirty="0"/>
          </a:p>
        </p:txBody>
      </p:sp>
      <p:sp>
        <p:nvSpPr>
          <p:cNvPr id="76" name="Rectangle 75"/>
          <p:cNvSpPr/>
          <p:nvPr/>
        </p:nvSpPr>
        <p:spPr>
          <a:xfrm>
            <a:off x="5635331" y="2471718"/>
            <a:ext cx="1093569" cy="253916"/>
          </a:xfrm>
          <a:prstGeom prst="rect">
            <a:avLst/>
          </a:prstGeom>
        </p:spPr>
        <p:txBody>
          <a:bodyPr wrap="none">
            <a:spAutoFit/>
          </a:bodyPr>
          <a:lstStyle/>
          <a:p>
            <a:r>
              <a:rPr lang="en-US" altLang="zh-CN" sz="1050" i="1" dirty="0" smtClean="0"/>
              <a:t>DL T3~T4:150ms</a:t>
            </a:r>
            <a:endParaRPr lang="zh-CN" altLang="en-US" sz="1050" i="1" dirty="0"/>
          </a:p>
        </p:txBody>
      </p:sp>
      <p:sp>
        <p:nvSpPr>
          <p:cNvPr id="7197" name="TextBox 7196"/>
          <p:cNvSpPr txBox="1"/>
          <p:nvPr/>
        </p:nvSpPr>
        <p:spPr>
          <a:xfrm>
            <a:off x="6594399" y="5225711"/>
            <a:ext cx="5253439" cy="1200329"/>
          </a:xfrm>
          <a:prstGeom prst="rect">
            <a:avLst/>
          </a:prstGeom>
          <a:noFill/>
        </p:spPr>
        <p:txBody>
          <a:bodyPr wrap="square" rtlCol="0">
            <a:spAutoFit/>
          </a:bodyPr>
          <a:lstStyle/>
          <a:p>
            <a:r>
              <a:rPr lang="en-US" altLang="zh-CN" sz="1200" b="1" dirty="0" smtClean="0">
                <a:solidFill>
                  <a:srgbClr val="C00000"/>
                </a:solidFill>
              </a:rPr>
              <a:t>SA6 can provide the requirements</a:t>
            </a:r>
            <a:r>
              <a:rPr lang="en-US" altLang="zh-CN" sz="1200" dirty="0" smtClean="0">
                <a:solidFill>
                  <a:srgbClr val="C00000"/>
                </a:solidFill>
              </a:rPr>
              <a:t>:</a:t>
            </a:r>
          </a:p>
          <a:p>
            <a:pPr marL="285750" indent="-285750">
              <a:buFont typeface="Arial" panose="020B0604020202020204" pitchFamily="34" charset="0"/>
              <a:buChar char="•"/>
            </a:pPr>
            <a:r>
              <a:rPr lang="en-US" altLang="zh-CN" sz="1200" dirty="0" smtClean="0">
                <a:solidFill>
                  <a:srgbClr val="C00000"/>
                </a:solidFill>
              </a:rPr>
              <a:t>Month-to-Ear latency i.e., </a:t>
            </a:r>
            <a:r>
              <a:rPr lang="en-GB" altLang="zh-CN" sz="1200" dirty="0" smtClean="0">
                <a:solidFill>
                  <a:srgbClr val="C00000"/>
                </a:solidFill>
              </a:rPr>
              <a:t>between </a:t>
            </a:r>
            <a:r>
              <a:rPr lang="en-GB" altLang="zh-CN" sz="1200" dirty="0">
                <a:solidFill>
                  <a:srgbClr val="C00000"/>
                </a:solidFill>
              </a:rPr>
              <a:t>an utterance by the transmitting user, and the playback of the utterance at the receiving user's </a:t>
            </a:r>
            <a:r>
              <a:rPr lang="en-GB" altLang="zh-CN" sz="1200" dirty="0" smtClean="0">
                <a:solidFill>
                  <a:srgbClr val="C00000"/>
                </a:solidFill>
              </a:rPr>
              <a:t>speaker </a:t>
            </a:r>
            <a:r>
              <a:rPr lang="en-US" altLang="zh-CN" sz="1200" dirty="0" smtClean="0">
                <a:solidFill>
                  <a:srgbClr val="C00000"/>
                </a:solidFill>
              </a:rPr>
              <a:t>is 300ms  and the receiving user may be in IDLE state when the transmitting user starts uttering. </a:t>
            </a:r>
          </a:p>
          <a:p>
            <a:pPr marL="285750" indent="-285750">
              <a:buFont typeface="Arial" panose="020B0604020202020204" pitchFamily="34" charset="0"/>
              <a:buChar char="•"/>
            </a:pPr>
            <a:r>
              <a:rPr lang="en-US" altLang="zh-CN" sz="1200" dirty="0" smtClean="0">
                <a:solidFill>
                  <a:srgbClr val="C00000"/>
                </a:solidFill>
              </a:rPr>
              <a:t>There </a:t>
            </a:r>
            <a:r>
              <a:rPr lang="en-US" altLang="zh-CN" sz="1200" dirty="0">
                <a:solidFill>
                  <a:srgbClr val="C00000"/>
                </a:solidFill>
              </a:rPr>
              <a:t>shall be no (0 </a:t>
            </a:r>
            <a:r>
              <a:rPr lang="en-US" altLang="zh-CN" sz="1200" dirty="0" err="1">
                <a:solidFill>
                  <a:srgbClr val="C00000"/>
                </a:solidFill>
              </a:rPr>
              <a:t>ms</a:t>
            </a:r>
            <a:r>
              <a:rPr lang="en-US" altLang="zh-CN" sz="1200" dirty="0">
                <a:solidFill>
                  <a:srgbClr val="C00000"/>
                </a:solidFill>
              </a:rPr>
              <a:t>) initial lost audio at receiving user</a:t>
            </a:r>
            <a:r>
              <a:rPr lang="en-US" altLang="zh-CN" sz="1200" dirty="0" smtClean="0">
                <a:solidFill>
                  <a:srgbClr val="C00000"/>
                </a:solidFill>
              </a:rPr>
              <a:t>.</a:t>
            </a:r>
            <a:endParaRPr lang="zh-CN" altLang="en-US" sz="1200" dirty="0">
              <a:solidFill>
                <a:srgbClr val="C00000"/>
              </a:solidFill>
            </a:endParaRPr>
          </a:p>
        </p:txBody>
      </p:sp>
      <p:pic>
        <p:nvPicPr>
          <p:cNvPr id="3" name="Picture 2"/>
          <p:cNvPicPr>
            <a:picLocks noChangeAspect="1"/>
          </p:cNvPicPr>
          <p:nvPr/>
        </p:nvPicPr>
        <p:blipFill>
          <a:blip r:embed="rId5"/>
          <a:stretch>
            <a:fillRect/>
          </a:stretch>
        </p:blipFill>
        <p:spPr>
          <a:xfrm>
            <a:off x="6594399" y="1955821"/>
            <a:ext cx="5227792" cy="2349336"/>
          </a:xfrm>
          <a:prstGeom prst="rect">
            <a:avLst/>
          </a:prstGeom>
        </p:spPr>
      </p:pic>
    </p:spTree>
    <p:extLst>
      <p:ext uri="{BB962C8B-B14F-4D97-AF65-F5344CB8AC3E}">
        <p14:creationId xmlns:p14="http://schemas.microsoft.com/office/powerpoint/2010/main" val="25533376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4906</TotalTime>
  <Words>449</Words>
  <Application>Microsoft Office PowerPoint</Application>
  <PresentationFormat>Widescreen</PresentationFormat>
  <Paragraphs>37</Paragraphs>
  <Slides>3</Slides>
  <Notes>1</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3</vt:i4>
      </vt:variant>
    </vt:vector>
  </HeadingPairs>
  <TitlesOfParts>
    <vt:vector size="13" baseType="lpstr">
      <vt:lpstr>.AppleSystemUIFont</vt:lpstr>
      <vt:lpstr>Arial </vt:lpstr>
      <vt:lpstr>宋体</vt:lpstr>
      <vt:lpstr>Microsoft YaHei</vt:lpstr>
      <vt:lpstr>Arial</vt:lpstr>
      <vt:lpstr>Calibri</vt:lpstr>
      <vt:lpstr>Calibri Light</vt:lpstr>
      <vt:lpstr>Times New Roman</vt:lpstr>
      <vt:lpstr>1_Office Theme</vt:lpstr>
      <vt:lpstr>Visio.Drawing.11</vt:lpstr>
      <vt:lpstr>Discussion on the reply to SA2 reply in S6-232240</vt:lpstr>
      <vt:lpstr>Background </vt:lpstr>
      <vt:lpstr>What SA6 can provide</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154</cp:revision>
  <dcterms:created xsi:type="dcterms:W3CDTF">2023-04-05T03:54:49Z</dcterms:created>
  <dcterms:modified xsi:type="dcterms:W3CDTF">2023-08-15T10:00:22Z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(3)m0fIlDjgpEDlTMBLYwP2EqhWeZCHu6Xcp/A8/eqHg8GV4FUgymsXAVaydTEJhDtDB7AFBnkR
cO9axvcJjR0yB4xy/LWmbCsVOqGEXoxduXXWAw1hLhZU/ZNerdqcnVEdb3oihIwLteWC8C5v
1FJpdCAzevTyBRVbsGokgWjmp/yaarRPApxznwjIeEIruFqd1cnplTEd9R7Q85yodHIbA36S
ZZ+xNCHv8v8W8YFr9q</vt:lpwstr>
  </property>
  <property fmtid="{D5CDD505-2E9C-101B-9397-08002B2CF9AE}" pid="3" name="_2015_ms_pID_7253431">
    <vt:lpwstr>bRecnFS/wJMzcPeCDAa/JAYKjMjBObyRa7hP3IQiIXX47y5lnQb6oD
30wc9grVIcBvwFOoKE0NCmM7FAc+Qw2WHgqzPHdqhtl5bXjPzo3JOgWalbyFLhvNVhUq8Z4A
G+v+k/KI0qYySVdeJpBUErS0LFr+JeDT2uDjJt3Tkfmt+Kx1Ckql9zIXzdT6D8QxMKCYSnDV
nMpXZedjeT2W+e8FrBQOK4YjhNusxH/03UsO</vt:lpwstr>
  </property>
  <property fmtid="{D5CDD505-2E9C-101B-9397-08002B2CF9AE}" pid="4" name="_2015_ms_pID_7253432">
    <vt:lpwstr>DgpJhH37DyQKP7VTlU+cHto=</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1691995161</vt:lpwstr>
  </property>
</Properties>
</file>