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60" r:id="rId2"/>
    <p:sldId id="375" r:id="rId3"/>
    <p:sldId id="369" r:id="rId4"/>
    <p:sldId id="376" r:id="rId5"/>
    <p:sldId id="370" r:id="rId6"/>
    <p:sldId id="372" r:id="rId7"/>
    <p:sldId id="373" r:id="rId8"/>
    <p:sldId id="374" r:id="rId9"/>
    <p:sldId id="364" r:id="rId10"/>
    <p:sldId id="36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160" d="100"/>
          <a:sy n="160" d="100"/>
        </p:scale>
        <p:origin x="89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8/15/2023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40011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#56</a:t>
            </a:r>
          </a:p>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Gothenburg, Sweden 21</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st</a:t>
            </a:r>
            <a:r>
              <a:rPr lang="en-GB" altLang="zh-CN" sz="1000" b="1" kern="1200" dirty="0">
                <a:solidFill>
                  <a:schemeClr val="tx1"/>
                </a:solidFill>
                <a:effectLst/>
                <a:latin typeface="Arial" panose="020B0604020202020204" pitchFamily="34" charset="0"/>
                <a:ea typeface="+mn-ea"/>
                <a:cs typeface="Arial" panose="020B0604020202020204" pitchFamily="34" charset="0"/>
              </a:rPr>
              <a:t> – 25</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August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new WID SEALDD_Ph2</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zh-CN" dirty="0" err="1"/>
              <a:t>Cuili</a:t>
            </a:r>
            <a:r>
              <a:rPr lang="zh-CN" altLang="en-US" dirty="0"/>
              <a:t> </a:t>
            </a:r>
            <a:r>
              <a:rPr lang="en-US" altLang="zh-CN" dirty="0"/>
              <a:t>Ge, </a:t>
            </a: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40871" y="225045"/>
            <a:ext cx="10515600" cy="1104917"/>
          </a:xfrm>
        </p:spPr>
        <p:txBody>
          <a:bodyPr/>
          <a:lstStyle/>
          <a:p>
            <a:r>
              <a:rPr lang="en-GB" altLang="en-US" sz="3600" dirty="0"/>
              <a:t>Other information</a:t>
            </a:r>
          </a:p>
        </p:txBody>
      </p:sp>
      <p:sp>
        <p:nvSpPr>
          <p:cNvPr id="7" name="Content Placeholder 2">
            <a:extLst>
              <a:ext uri="{FF2B5EF4-FFF2-40B4-BE49-F238E27FC236}">
                <a16:creationId xmlns:a16="http://schemas.microsoft.com/office/drawing/2014/main" xmlns="" id="{4E90ADBA-9BBB-4102-8353-BDD67012636B}"/>
              </a:ext>
            </a:extLst>
          </p:cNvPr>
          <p:cNvSpPr>
            <a:spLocks noGrp="1"/>
          </p:cNvSpPr>
          <p:nvPr>
            <p:ph idx="1"/>
          </p:nvPr>
        </p:nvSpPr>
        <p:spPr>
          <a:xfrm>
            <a:off x="440871" y="1515232"/>
            <a:ext cx="11405507" cy="4607832"/>
          </a:xfrm>
        </p:spPr>
        <p:txBody>
          <a:bodyPr/>
          <a:lstStyle/>
          <a:p>
            <a:r>
              <a:rPr lang="en-GB" altLang="en-US" dirty="0"/>
              <a:t>Dependency on other working groups: </a:t>
            </a:r>
          </a:p>
          <a:p>
            <a:pPr marL="0" indent="0">
              <a:buNone/>
            </a:pPr>
            <a:r>
              <a:rPr lang="en-GB" altLang="en-US" sz="1600" i="1" dirty="0"/>
              <a:t>	- SA2</a:t>
            </a:r>
          </a:p>
          <a:p>
            <a:r>
              <a:rPr lang="en-US" dirty="0"/>
              <a:t>Impacts to 3GPP/Industry work if this is not accepted into Rel-19: </a:t>
            </a:r>
          </a:p>
          <a:p>
            <a:pPr marL="0" indent="0">
              <a:buNone/>
            </a:pPr>
            <a:r>
              <a:rPr lang="en-US" sz="1600" i="1" dirty="0"/>
              <a:t>	- lossless data delivery enhancement can not </a:t>
            </a:r>
            <a:r>
              <a:rPr lang="en-US" sz="1600" i="1" dirty="0" smtClean="0"/>
              <a:t>well </a:t>
            </a:r>
            <a:r>
              <a:rPr lang="en-US" sz="1600" i="1" dirty="0"/>
              <a:t>serve the verticals.</a:t>
            </a:r>
          </a:p>
          <a:p>
            <a:pPr marL="0" indent="0">
              <a:buNone/>
            </a:pPr>
            <a:r>
              <a:rPr lang="en-US" sz="1600" i="1" dirty="0"/>
              <a:t>	- Lack of instruction of how SEALDD is well worked together with other SA6 tools (e.g., NRM).</a:t>
            </a:r>
          </a:p>
          <a:p>
            <a:pPr marL="0" indent="0">
              <a:buNone/>
            </a:pPr>
            <a:r>
              <a:rPr lang="en-US" sz="1600" i="1" dirty="0"/>
              <a:t>	- Vertical may not be able to use the new network capabilities due to lack of network acknowledge</a:t>
            </a:r>
          </a:p>
          <a:p>
            <a:pPr marL="0" indent="0">
              <a:buNone/>
            </a:pPr>
            <a:r>
              <a:rPr lang="en-US" sz="1600" i="1" dirty="0"/>
              <a:t>	- New network capabilities may not be well enabled without the AF/AS supporting</a:t>
            </a:r>
            <a:endParaRPr lang="en-IN" dirty="0"/>
          </a:p>
        </p:txBody>
      </p:sp>
    </p:spTree>
    <p:extLst>
      <p:ext uri="{BB962C8B-B14F-4D97-AF65-F5344CB8AC3E}">
        <p14:creationId xmlns:p14="http://schemas.microsoft.com/office/powerpoint/2010/main" val="36798146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xmlns="" id="{A2D7A85D-2BDF-430B-81A0-CEBB4EAA2149}"/>
              </a:ext>
            </a:extLst>
          </p:cNvPr>
          <p:cNvSpPr>
            <a:spLocks noGrp="1"/>
          </p:cNvSpPr>
          <p:nvPr>
            <p:ph type="title"/>
          </p:nvPr>
        </p:nvSpPr>
        <p:spPr>
          <a:xfrm>
            <a:off x="707571" y="228719"/>
            <a:ext cx="10515600" cy="1104917"/>
          </a:xfrm>
        </p:spPr>
        <p:txBody>
          <a:bodyPr/>
          <a:lstStyle/>
          <a:p>
            <a:r>
              <a:rPr lang="en-GB" altLang="en-US" dirty="0"/>
              <a:t>Outline</a:t>
            </a:r>
          </a:p>
        </p:txBody>
      </p:sp>
      <p:sp>
        <p:nvSpPr>
          <p:cNvPr id="13" name="Content Placeholder 2">
            <a:extLst>
              <a:ext uri="{FF2B5EF4-FFF2-40B4-BE49-F238E27FC236}">
                <a16:creationId xmlns:a16="http://schemas.microsoft.com/office/drawing/2014/main" xmlns="" id="{A3E7AFA3-7F65-407F-A0B9-8939CE88843F}"/>
              </a:ext>
            </a:extLst>
          </p:cNvPr>
          <p:cNvSpPr>
            <a:spLocks noGrp="1"/>
          </p:cNvSpPr>
          <p:nvPr>
            <p:ph idx="1"/>
          </p:nvPr>
        </p:nvSpPr>
        <p:spPr>
          <a:xfrm>
            <a:off x="707571" y="1512117"/>
            <a:ext cx="10515600" cy="586649"/>
          </a:xfrm>
        </p:spPr>
        <p:txBody>
          <a:bodyPr/>
          <a:lstStyle/>
          <a:p>
            <a:r>
              <a:rPr lang="en-US" altLang="zh-CN" dirty="0"/>
              <a:t>Overall Justification</a:t>
            </a:r>
          </a:p>
          <a:p>
            <a:pPr marL="0" indent="0">
              <a:buNone/>
            </a:pPr>
            <a:endParaRPr lang="en-US" altLang="en-US" dirty="0"/>
          </a:p>
          <a:p>
            <a:pPr marL="0" indent="0">
              <a:buNone/>
            </a:pPr>
            <a:endParaRPr lang="en-US" altLang="en-US" dirty="0"/>
          </a:p>
        </p:txBody>
      </p:sp>
      <p:sp>
        <p:nvSpPr>
          <p:cNvPr id="11" name="文本框 10">
            <a:extLst>
              <a:ext uri="{FF2B5EF4-FFF2-40B4-BE49-F238E27FC236}">
                <a16:creationId xmlns:a16="http://schemas.microsoft.com/office/drawing/2014/main" xmlns="" id="{8D801040-1FDA-47C6-B5FB-9A148323E820}"/>
              </a:ext>
            </a:extLst>
          </p:cNvPr>
          <p:cNvSpPr txBox="1"/>
          <p:nvPr/>
        </p:nvSpPr>
        <p:spPr>
          <a:xfrm>
            <a:off x="707571" y="2938966"/>
            <a:ext cx="9873343" cy="996170"/>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buBlip>
            </a:pPr>
            <a:r>
              <a:rPr lang="en-US" altLang="zh-CN" sz="2800" dirty="0"/>
              <a:t>Possible objective</a:t>
            </a:r>
          </a:p>
          <a:p>
            <a:pPr marL="228600" indent="-228600" eaLnBrk="0" fontAlgn="base" hangingPunct="0">
              <a:lnSpc>
                <a:spcPct val="90000"/>
              </a:lnSpc>
              <a:spcBef>
                <a:spcPts val="1000"/>
              </a:spcBef>
              <a:spcAft>
                <a:spcPct val="0"/>
              </a:spcAft>
              <a:buBlip>
                <a:blip r:embed="rId2"/>
              </a:buBlip>
            </a:pPr>
            <a:r>
              <a:rPr lang="en-US" altLang="zh-CN" sz="2800" dirty="0"/>
              <a:t>Background and motivation for Rel-19 new</a:t>
            </a:r>
          </a:p>
        </p:txBody>
      </p:sp>
      <p:sp>
        <p:nvSpPr>
          <p:cNvPr id="14" name="文本框 13">
            <a:extLst>
              <a:ext uri="{FF2B5EF4-FFF2-40B4-BE49-F238E27FC236}">
                <a16:creationId xmlns:a16="http://schemas.microsoft.com/office/drawing/2014/main" xmlns="" id="{D728B9F3-3D70-4FDC-A84A-F947E4393EC2}"/>
              </a:ext>
            </a:extLst>
          </p:cNvPr>
          <p:cNvSpPr txBox="1"/>
          <p:nvPr/>
        </p:nvSpPr>
        <p:spPr>
          <a:xfrm>
            <a:off x="1288869" y="2045174"/>
            <a:ext cx="4545874"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t>Rel-18 leftover</a:t>
            </a:r>
            <a:endParaRPr lang="zh-CN" altLang="en-US" dirty="0"/>
          </a:p>
        </p:txBody>
      </p:sp>
      <p:sp>
        <p:nvSpPr>
          <p:cNvPr id="16" name="文本框 15">
            <a:extLst>
              <a:ext uri="{FF2B5EF4-FFF2-40B4-BE49-F238E27FC236}">
                <a16:creationId xmlns:a16="http://schemas.microsoft.com/office/drawing/2014/main" xmlns="" id="{8076AD1E-1F0C-4AA9-9B1E-A8654A755028}"/>
              </a:ext>
            </a:extLst>
          </p:cNvPr>
          <p:cNvSpPr txBox="1"/>
          <p:nvPr/>
        </p:nvSpPr>
        <p:spPr>
          <a:xfrm>
            <a:off x="1288869" y="2504608"/>
            <a:ext cx="4545874"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t>Rel-19 new</a:t>
            </a:r>
            <a:endParaRPr lang="zh-CN" altLang="en-US" dirty="0"/>
          </a:p>
        </p:txBody>
      </p:sp>
      <p:sp>
        <p:nvSpPr>
          <p:cNvPr id="17" name="文本框 16">
            <a:extLst>
              <a:ext uri="{FF2B5EF4-FFF2-40B4-BE49-F238E27FC236}">
                <a16:creationId xmlns:a16="http://schemas.microsoft.com/office/drawing/2014/main" xmlns="" id="{CBFD238F-DD89-48DB-A213-D706F7B5201D}"/>
              </a:ext>
            </a:extLst>
          </p:cNvPr>
          <p:cNvSpPr txBox="1"/>
          <p:nvPr/>
        </p:nvSpPr>
        <p:spPr>
          <a:xfrm>
            <a:off x="1288869" y="3990315"/>
            <a:ext cx="4545874"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t>SEALDD enabled Packet control</a:t>
            </a:r>
            <a:endParaRPr lang="zh-CN" altLang="en-US" dirty="0"/>
          </a:p>
        </p:txBody>
      </p:sp>
      <p:sp>
        <p:nvSpPr>
          <p:cNvPr id="18" name="文本框 17">
            <a:extLst>
              <a:ext uri="{FF2B5EF4-FFF2-40B4-BE49-F238E27FC236}">
                <a16:creationId xmlns:a16="http://schemas.microsoft.com/office/drawing/2014/main" xmlns="" id="{4EA3ED0E-87CD-4915-A4E3-ACC9D5743883}"/>
              </a:ext>
            </a:extLst>
          </p:cNvPr>
          <p:cNvSpPr txBox="1"/>
          <p:nvPr/>
        </p:nvSpPr>
        <p:spPr>
          <a:xfrm>
            <a:off x="1288869" y="4451581"/>
            <a:ext cx="6392091"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t>E2E measurement and optimization enhancement</a:t>
            </a:r>
            <a:endParaRPr lang="zh-CN" altLang="en-US" dirty="0"/>
          </a:p>
        </p:txBody>
      </p:sp>
      <p:sp>
        <p:nvSpPr>
          <p:cNvPr id="20" name="文本框 19">
            <a:extLst>
              <a:ext uri="{FF2B5EF4-FFF2-40B4-BE49-F238E27FC236}">
                <a16:creationId xmlns:a16="http://schemas.microsoft.com/office/drawing/2014/main" xmlns="" id="{B41F8D80-5DFB-43BF-9231-A8A8BDCC97DE}"/>
              </a:ext>
            </a:extLst>
          </p:cNvPr>
          <p:cNvSpPr txBox="1"/>
          <p:nvPr/>
        </p:nvSpPr>
        <p:spPr>
          <a:xfrm>
            <a:off x="707570" y="4912847"/>
            <a:ext cx="9873343" cy="480131"/>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buBlip>
            </a:pPr>
            <a:r>
              <a:rPr lang="en-US" altLang="zh-CN" sz="2800" dirty="0"/>
              <a:t> Other information</a:t>
            </a:r>
          </a:p>
        </p:txBody>
      </p:sp>
    </p:spTree>
    <p:extLst>
      <p:ext uri="{BB962C8B-B14F-4D97-AF65-F5344CB8AC3E}">
        <p14:creationId xmlns:p14="http://schemas.microsoft.com/office/powerpoint/2010/main" val="384169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515232"/>
            <a:ext cx="11405507" cy="1532768"/>
          </a:xfrm>
        </p:spPr>
        <p:txBody>
          <a:bodyPr/>
          <a:lstStyle/>
          <a:p>
            <a:r>
              <a:rPr lang="en-GB" altLang="en-US" dirty="0"/>
              <a:t>Rel-18 leftover:</a:t>
            </a:r>
          </a:p>
          <a:p>
            <a:pPr marL="0" indent="0">
              <a:buNone/>
            </a:pPr>
            <a:endParaRPr lang="en-GB" altLang="en-US" sz="1600" i="1" dirty="0"/>
          </a:p>
        </p:txBody>
      </p:sp>
      <p:sp>
        <p:nvSpPr>
          <p:cNvPr id="2" name="文本框 1">
            <a:extLst>
              <a:ext uri="{FF2B5EF4-FFF2-40B4-BE49-F238E27FC236}">
                <a16:creationId xmlns:a16="http://schemas.microsoft.com/office/drawing/2014/main" xmlns="" id="{23ED9633-28AF-409E-A178-91C2E98E9495}"/>
              </a:ext>
            </a:extLst>
          </p:cNvPr>
          <p:cNvSpPr txBox="1"/>
          <p:nvPr/>
        </p:nvSpPr>
        <p:spPr>
          <a:xfrm>
            <a:off x="440871" y="2072081"/>
            <a:ext cx="11026879" cy="584775"/>
          </a:xfrm>
          <a:prstGeom prst="rect">
            <a:avLst/>
          </a:prstGeom>
          <a:noFill/>
        </p:spPr>
        <p:txBody>
          <a:bodyPr wrap="square" rtlCol="0">
            <a:spAutoFit/>
          </a:bodyPr>
          <a:lstStyle/>
          <a:p>
            <a:pPr hangingPunct="0"/>
            <a:r>
              <a:rPr lang="en-US" altLang="zh-CN" sz="1600" i="1" dirty="0"/>
              <a:t>Due to the limitation of Rel-18 time-window and progress of SA2, there are some issues being identified but not concluded. The following aspects could be further studied:</a:t>
            </a:r>
          </a:p>
        </p:txBody>
      </p:sp>
      <p:sp>
        <p:nvSpPr>
          <p:cNvPr id="8" name="Title 1">
            <a:extLst>
              <a:ext uri="{FF2B5EF4-FFF2-40B4-BE49-F238E27FC236}">
                <a16:creationId xmlns:a16="http://schemas.microsoft.com/office/drawing/2014/main" xmlns="" id="{77C01050-E9BE-49C3-9375-667EEF8C220A}"/>
              </a:ext>
            </a:extLst>
          </p:cNvPr>
          <p:cNvSpPr>
            <a:spLocks noGrp="1"/>
          </p:cNvSpPr>
          <p:nvPr>
            <p:ph type="title"/>
          </p:nvPr>
        </p:nvSpPr>
        <p:spPr>
          <a:xfrm>
            <a:off x="440871" y="225045"/>
            <a:ext cx="10515600" cy="1104917"/>
          </a:xfrm>
        </p:spPr>
        <p:txBody>
          <a:bodyPr/>
          <a:lstStyle/>
          <a:p>
            <a:r>
              <a:rPr lang="en-US" altLang="zh-CN" sz="3600" dirty="0"/>
              <a:t>Overall Justification</a:t>
            </a:r>
            <a:endParaRPr lang="en-GB" altLang="en-US" sz="3600" dirty="0"/>
          </a:p>
        </p:txBody>
      </p:sp>
      <p:sp>
        <p:nvSpPr>
          <p:cNvPr id="3" name="文本框 2">
            <a:extLst>
              <a:ext uri="{FF2B5EF4-FFF2-40B4-BE49-F238E27FC236}">
                <a16:creationId xmlns:a16="http://schemas.microsoft.com/office/drawing/2014/main" xmlns="" id="{8923DE58-2709-4630-BE0A-AC14922B2A64}"/>
              </a:ext>
            </a:extLst>
          </p:cNvPr>
          <p:cNvSpPr txBox="1"/>
          <p:nvPr/>
        </p:nvSpPr>
        <p:spPr>
          <a:xfrm>
            <a:off x="940526" y="2786742"/>
            <a:ext cx="5399314" cy="338554"/>
          </a:xfrm>
          <a:prstGeom prst="rect">
            <a:avLst/>
          </a:prstGeom>
          <a:noFill/>
        </p:spPr>
        <p:txBody>
          <a:bodyPr wrap="square" rtlCol="0">
            <a:spAutoFit/>
          </a:bodyPr>
          <a:lstStyle/>
          <a:p>
            <a:pPr marL="285750" indent="-285750">
              <a:buFont typeface="Arial" panose="020B0604020202020204" pitchFamily="34" charset="0"/>
              <a:buChar char="•"/>
            </a:pPr>
            <a:r>
              <a:rPr lang="en-US" altLang="zh-CN" sz="1600" i="1" dirty="0"/>
              <a:t>the lossless data delivery enhancement</a:t>
            </a:r>
            <a:endParaRPr lang="zh-CN" altLang="en-US" sz="1600" dirty="0"/>
          </a:p>
        </p:txBody>
      </p:sp>
      <p:sp>
        <p:nvSpPr>
          <p:cNvPr id="6" name="文本框 5">
            <a:extLst>
              <a:ext uri="{FF2B5EF4-FFF2-40B4-BE49-F238E27FC236}">
                <a16:creationId xmlns:a16="http://schemas.microsoft.com/office/drawing/2014/main" xmlns="" id="{94CEA12A-F496-45EA-9DC2-4F9428EF65ED}"/>
              </a:ext>
            </a:extLst>
          </p:cNvPr>
          <p:cNvSpPr txBox="1"/>
          <p:nvPr/>
        </p:nvSpPr>
        <p:spPr>
          <a:xfrm>
            <a:off x="940525" y="3276208"/>
            <a:ext cx="9584039" cy="830997"/>
          </a:xfrm>
          <a:prstGeom prst="rect">
            <a:avLst/>
          </a:prstGeom>
          <a:noFill/>
        </p:spPr>
        <p:txBody>
          <a:bodyPr wrap="square" rtlCol="0">
            <a:spAutoFit/>
          </a:bodyPr>
          <a:lstStyle/>
          <a:p>
            <a:pPr marL="285750" indent="-285750">
              <a:buFont typeface="Arial" panose="020B0604020202020204" pitchFamily="34" charset="0"/>
              <a:buChar char="•"/>
            </a:pPr>
            <a:r>
              <a:rPr lang="en-US" altLang="zh-CN" sz="1600" i="1" dirty="0"/>
              <a:t>the possible architecture enhancement concerning the relationship with NRM </a:t>
            </a:r>
            <a:r>
              <a:rPr lang="en-US" altLang="zh-CN" sz="1600" i="1" dirty="0"/>
              <a:t>server, the interaction of SEALDD-C interface</a:t>
            </a:r>
            <a:endParaRPr lang="zh-CN" altLang="en-US" sz="1600" dirty="0"/>
          </a:p>
          <a:p>
            <a:pPr marL="285750" indent="-285750">
              <a:buFont typeface="Arial" panose="020B0604020202020204" pitchFamily="34" charset="0"/>
              <a:buChar char="•"/>
            </a:pPr>
            <a:endParaRPr lang="zh-CN" altLang="en-US" sz="1600" dirty="0"/>
          </a:p>
        </p:txBody>
      </p:sp>
      <p:sp>
        <p:nvSpPr>
          <p:cNvPr id="7" name="文本框 6">
            <a:extLst>
              <a:ext uri="{FF2B5EF4-FFF2-40B4-BE49-F238E27FC236}">
                <a16:creationId xmlns:a16="http://schemas.microsoft.com/office/drawing/2014/main" xmlns="" id="{6E077EC3-218B-410C-A514-88CC4133E814}"/>
              </a:ext>
            </a:extLst>
          </p:cNvPr>
          <p:cNvSpPr txBox="1"/>
          <p:nvPr/>
        </p:nvSpPr>
        <p:spPr>
          <a:xfrm>
            <a:off x="868809" y="4041408"/>
            <a:ext cx="5886994" cy="338554"/>
          </a:xfrm>
          <a:prstGeom prst="rect">
            <a:avLst/>
          </a:prstGeom>
          <a:noFill/>
        </p:spPr>
        <p:txBody>
          <a:bodyPr wrap="square" rtlCol="0">
            <a:spAutoFit/>
          </a:bodyPr>
          <a:lstStyle/>
          <a:p>
            <a:pPr marL="285750" indent="-285750">
              <a:buFont typeface="Arial" panose="020B0604020202020204" pitchFamily="34" charset="0"/>
              <a:buChar char="•"/>
            </a:pPr>
            <a:r>
              <a:rPr lang="en-US" altLang="zh-CN" sz="1600" i="1" dirty="0"/>
              <a:t>N6 header encapsulation for traffic information provisioning</a:t>
            </a:r>
            <a:endParaRPr lang="zh-CN" altLang="en-US" sz="1600" dirty="0"/>
          </a:p>
        </p:txBody>
      </p:sp>
    </p:spTree>
    <p:extLst>
      <p:ext uri="{BB962C8B-B14F-4D97-AF65-F5344CB8AC3E}">
        <p14:creationId xmlns:p14="http://schemas.microsoft.com/office/powerpoint/2010/main" val="25533376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515232"/>
            <a:ext cx="11405507" cy="4607832"/>
          </a:xfrm>
        </p:spPr>
        <p:txBody>
          <a:bodyPr/>
          <a:lstStyle/>
          <a:p>
            <a:r>
              <a:rPr lang="en-GB" altLang="en-US" dirty="0"/>
              <a:t>Rel-19 new enhancement:</a:t>
            </a:r>
          </a:p>
          <a:p>
            <a:pPr marL="0" indent="0">
              <a:buNone/>
            </a:pPr>
            <a:endParaRPr lang="en-GB" altLang="en-US" sz="1600" i="1" dirty="0"/>
          </a:p>
        </p:txBody>
      </p:sp>
      <p:sp>
        <p:nvSpPr>
          <p:cNvPr id="2" name="文本框 1">
            <a:extLst>
              <a:ext uri="{FF2B5EF4-FFF2-40B4-BE49-F238E27FC236}">
                <a16:creationId xmlns:a16="http://schemas.microsoft.com/office/drawing/2014/main" xmlns="" id="{23ED9633-28AF-409E-A178-91C2E98E9495}"/>
              </a:ext>
            </a:extLst>
          </p:cNvPr>
          <p:cNvSpPr txBox="1"/>
          <p:nvPr/>
        </p:nvSpPr>
        <p:spPr>
          <a:xfrm>
            <a:off x="440871" y="2072081"/>
            <a:ext cx="11026879" cy="3046988"/>
          </a:xfrm>
          <a:prstGeom prst="rect">
            <a:avLst/>
          </a:prstGeom>
          <a:noFill/>
        </p:spPr>
        <p:txBody>
          <a:bodyPr wrap="square" rtlCol="0">
            <a:spAutoFit/>
          </a:bodyPr>
          <a:lstStyle/>
          <a:p>
            <a:pPr marL="285750" indent="-285750" hangingPunct="0">
              <a:buFont typeface="Arial" panose="020B0604020202020204" pitchFamily="34" charset="0"/>
              <a:buChar char="•"/>
            </a:pPr>
            <a:r>
              <a:rPr lang="en-US" altLang="zh-CN" sz="1600" b="1" dirty="0"/>
              <a:t>Packet control based on the Rel18 network capability/information exposures </a:t>
            </a:r>
          </a:p>
          <a:p>
            <a:pPr hangingPunct="0"/>
            <a:r>
              <a:rPr lang="en-US" altLang="zh-CN" sz="1600" i="1" dirty="0"/>
              <a:t>Furthermore, multiple network capability/information exposures are newly introduced by SA2 in Rel-18, e.g., ECN marking for L4S, BAT offset. Though they are originated from XR, URLLC topics, they still can be potentially benefit other services for the data delivery with packet control. The SEALDD needs to adapt e.g., the packet transmission rate, next packet sending time to the network conditions reflected by the above networking information. How to coordinate the VAL server and SEALDD client over SEALDD-S and SEALDD-UU interface, to achieve the packet control is needed to be considered.</a:t>
            </a:r>
          </a:p>
          <a:p>
            <a:pPr hangingPunct="0"/>
            <a:endParaRPr lang="en-US" altLang="zh-CN" sz="1600" i="1" dirty="0"/>
          </a:p>
          <a:p>
            <a:pPr marL="285750" indent="-285750" hangingPunct="0">
              <a:buFont typeface="Arial" panose="020B0604020202020204" pitchFamily="34" charset="0"/>
              <a:buChar char="•"/>
            </a:pPr>
            <a:r>
              <a:rPr lang="en-US" altLang="zh-CN" sz="1600" b="1" dirty="0"/>
              <a:t>Enhancement to the transmission optimization based on the extended transmission quality results</a:t>
            </a:r>
            <a:endParaRPr lang="zh-CN" altLang="zh-CN" sz="1600" b="1" dirty="0"/>
          </a:p>
          <a:p>
            <a:pPr hangingPunct="0"/>
            <a:r>
              <a:rPr lang="en-US" altLang="zh-CN" sz="1600" i="1" dirty="0"/>
              <a:t>Extending the E2E measurement from latency only to more KPI(s) is another aspect for Rel-19 SEALDD study. Based on Rel-18, SEALDD layer maintains the E2E connection and obtains the E2E transmission measurement (i.e., E2E latency). How to extend the E2E transmission measurement for more KPIs (e.g. jitter, congestion, </a:t>
            </a:r>
            <a:r>
              <a:rPr lang="en-US" altLang="zh-CN" sz="1600" i="1" dirty="0" err="1"/>
              <a:t>etc</a:t>
            </a:r>
            <a:r>
              <a:rPr lang="en-US" altLang="zh-CN" sz="1600" i="1" dirty="0"/>
              <a:t>), and the corresponding transmission optimization is critical to improve the VAL application performance.</a:t>
            </a:r>
            <a:endParaRPr lang="zh-CN" altLang="zh-CN" sz="1600" dirty="0"/>
          </a:p>
        </p:txBody>
      </p:sp>
      <p:sp>
        <p:nvSpPr>
          <p:cNvPr id="8" name="Title 1">
            <a:extLst>
              <a:ext uri="{FF2B5EF4-FFF2-40B4-BE49-F238E27FC236}">
                <a16:creationId xmlns:a16="http://schemas.microsoft.com/office/drawing/2014/main" xmlns="" id="{77C01050-E9BE-49C3-9375-667EEF8C220A}"/>
              </a:ext>
            </a:extLst>
          </p:cNvPr>
          <p:cNvSpPr>
            <a:spLocks noGrp="1"/>
          </p:cNvSpPr>
          <p:nvPr>
            <p:ph type="title"/>
          </p:nvPr>
        </p:nvSpPr>
        <p:spPr>
          <a:xfrm>
            <a:off x="440871" y="225045"/>
            <a:ext cx="10515600" cy="1104917"/>
          </a:xfrm>
        </p:spPr>
        <p:txBody>
          <a:bodyPr/>
          <a:lstStyle/>
          <a:p>
            <a:r>
              <a:rPr lang="en-US" altLang="zh-CN" sz="3600" dirty="0"/>
              <a:t>Overall Justification</a:t>
            </a:r>
            <a:endParaRPr lang="en-GB" altLang="en-US" sz="3600" dirty="0"/>
          </a:p>
        </p:txBody>
      </p:sp>
    </p:spTree>
    <p:extLst>
      <p:ext uri="{BB962C8B-B14F-4D97-AF65-F5344CB8AC3E}">
        <p14:creationId xmlns:p14="http://schemas.microsoft.com/office/powerpoint/2010/main" val="34945960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40871" y="225045"/>
            <a:ext cx="10515600" cy="1104917"/>
          </a:xfrm>
        </p:spPr>
        <p:txBody>
          <a:bodyPr/>
          <a:lstStyle/>
          <a:p>
            <a:r>
              <a:rPr lang="en-US" altLang="zh-CN" sz="3600" dirty="0"/>
              <a:t>Possible Objectives</a:t>
            </a:r>
            <a:endParaRPr lang="en-GB" altLang="en-US" sz="36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515232"/>
            <a:ext cx="11405507" cy="4607832"/>
          </a:xfrm>
        </p:spPr>
        <p:txBody>
          <a:bodyPr/>
          <a:lstStyle/>
          <a:p>
            <a:r>
              <a:rPr lang="en-GB" altLang="en-US" dirty="0"/>
              <a:t>Description:</a:t>
            </a:r>
            <a:r>
              <a:rPr lang="en-GB" altLang="en-US" sz="1600" i="1" dirty="0">
                <a:solidFill>
                  <a:srgbClr val="0000FF"/>
                </a:solidFill>
              </a:rPr>
              <a:t> </a:t>
            </a:r>
          </a:p>
          <a:p>
            <a:pPr marL="0" indent="0">
              <a:buNone/>
            </a:pPr>
            <a:r>
              <a:rPr lang="en-US" altLang="en-US" sz="1600" i="1" dirty="0">
                <a:solidFill>
                  <a:srgbClr val="0000FF"/>
                </a:solidFill>
              </a:rPr>
              <a:t>	</a:t>
            </a:r>
            <a:endParaRPr lang="en-IN" dirty="0"/>
          </a:p>
        </p:txBody>
      </p:sp>
      <p:sp>
        <p:nvSpPr>
          <p:cNvPr id="2" name="Rectangle 1"/>
          <p:cNvSpPr/>
          <p:nvPr/>
        </p:nvSpPr>
        <p:spPr>
          <a:xfrm>
            <a:off x="687294" y="1953296"/>
            <a:ext cx="10715812" cy="3770263"/>
          </a:xfrm>
          <a:prstGeom prst="rect">
            <a:avLst/>
          </a:prstGeom>
        </p:spPr>
        <p:txBody>
          <a:bodyPr wrap="square">
            <a:spAutoFit/>
          </a:bodyPr>
          <a:lstStyle/>
          <a:p>
            <a:pPr>
              <a:spcBef>
                <a:spcPts val="600"/>
              </a:spcBef>
            </a:pPr>
            <a:r>
              <a:rPr lang="en-US" altLang="zh-CN" sz="1600" dirty="0" smtClean="0"/>
              <a:t>- Support </a:t>
            </a:r>
            <a:r>
              <a:rPr lang="en-US" altLang="zh-CN" sz="1600" dirty="0"/>
              <a:t>the packet transmission control (e.g., rate adaptation, packet sending time) to improve the network performance and VAL application experience, by considering the network information (e.g. ECN marking for L4S, BAT offset, </a:t>
            </a:r>
            <a:r>
              <a:rPr lang="en-US" altLang="zh-CN" sz="1600" dirty="0" err="1"/>
              <a:t>etc</a:t>
            </a:r>
            <a:r>
              <a:rPr lang="en-US" altLang="zh-CN" sz="1600" dirty="0"/>
              <a:t>) exposed from 5GS.  </a:t>
            </a:r>
          </a:p>
          <a:p>
            <a:pPr>
              <a:spcBef>
                <a:spcPts val="600"/>
              </a:spcBef>
            </a:pPr>
            <a:r>
              <a:rPr lang="en-US" altLang="zh-CN" sz="1600" dirty="0" smtClean="0"/>
              <a:t>- Extend </a:t>
            </a:r>
            <a:r>
              <a:rPr lang="en-US" altLang="zh-CN" sz="1600" dirty="0"/>
              <a:t>the E2E transmission measurement to obtain more KPIs (e.g. jitter, congestion, </a:t>
            </a:r>
            <a:r>
              <a:rPr lang="en-US" altLang="zh-CN" sz="1600" dirty="0" err="1"/>
              <a:t>etc</a:t>
            </a:r>
            <a:r>
              <a:rPr lang="en-US" altLang="zh-CN" sz="1600" dirty="0"/>
              <a:t>), and develop the transmission quality optimization mechanism based on the KPIs and/or the network information exposed from 5GS.</a:t>
            </a:r>
          </a:p>
          <a:p>
            <a:pPr>
              <a:spcBef>
                <a:spcPts val="600"/>
              </a:spcBef>
            </a:pPr>
            <a:r>
              <a:rPr lang="en-US" altLang="zh-CN" sz="1600" dirty="0" smtClean="0"/>
              <a:t>- Enhance </a:t>
            </a:r>
            <a:r>
              <a:rPr lang="en-US" altLang="zh-CN" sz="1600" dirty="0"/>
              <a:t>the existing lossless data delivery mechanism to enable corresponding interaction between the SEAL DD server and VAL server (e.g. the connection management and the context synchronization between SEALDD server and VAL server to ensure lossless transmission).</a:t>
            </a:r>
          </a:p>
          <a:p>
            <a:pPr>
              <a:spcBef>
                <a:spcPts val="600"/>
              </a:spcBef>
            </a:pPr>
            <a:r>
              <a:rPr lang="en-US" altLang="zh-CN" sz="1600" dirty="0" smtClean="0"/>
              <a:t>- The </a:t>
            </a:r>
            <a:r>
              <a:rPr lang="en-US" altLang="zh-CN" sz="1600" dirty="0"/>
              <a:t>potential enhancements to the SEALDD architecture (e.g. the relationship with NRM server, develop SEALDD-C interface between VAL client and SEALDD client).</a:t>
            </a:r>
          </a:p>
          <a:p>
            <a:pPr>
              <a:spcBef>
                <a:spcPts val="600"/>
              </a:spcBef>
            </a:pPr>
            <a:r>
              <a:rPr lang="en-US" altLang="zh-CN" sz="1600" dirty="0" smtClean="0"/>
              <a:t>- Supporting </a:t>
            </a:r>
            <a:r>
              <a:rPr lang="en-US" altLang="zh-CN" sz="1600" dirty="0"/>
              <a:t>SEALDD enabled N6 header encapsulation for traffic information provisioning to 5GC to improve the transmission performance and further enhancement.</a:t>
            </a:r>
          </a:p>
          <a:p>
            <a:pPr>
              <a:spcBef>
                <a:spcPts val="600"/>
              </a:spcBef>
            </a:pPr>
            <a:r>
              <a:rPr lang="en-US" altLang="zh-CN" sz="1600" dirty="0"/>
              <a:t>NOTE:  Coordination (e.g., N6 header encapsulation) with SA2 will be required.</a:t>
            </a:r>
          </a:p>
        </p:txBody>
      </p:sp>
    </p:spTree>
    <p:extLst>
      <p:ext uri="{BB962C8B-B14F-4D97-AF65-F5344CB8AC3E}">
        <p14:creationId xmlns:p14="http://schemas.microsoft.com/office/powerpoint/2010/main" val="164204627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40871" y="225045"/>
            <a:ext cx="10515600" cy="1104917"/>
          </a:xfrm>
        </p:spPr>
        <p:txBody>
          <a:bodyPr/>
          <a:lstStyle/>
          <a:p>
            <a:r>
              <a:rPr lang="en-US" altLang="zh-CN" sz="3600" dirty="0"/>
              <a:t>Rel19 new: SEALDD enabled Packet control</a:t>
            </a:r>
            <a:endParaRPr lang="en-GB" altLang="en-US" sz="3600" dirty="0"/>
          </a:p>
        </p:txBody>
      </p:sp>
      <p:sp>
        <p:nvSpPr>
          <p:cNvPr id="4" name="文本框 3">
            <a:extLst>
              <a:ext uri="{FF2B5EF4-FFF2-40B4-BE49-F238E27FC236}">
                <a16:creationId xmlns:a16="http://schemas.microsoft.com/office/drawing/2014/main" xmlns="" id="{8F5C2184-06C4-434B-9BDE-40E93D78295E}"/>
              </a:ext>
            </a:extLst>
          </p:cNvPr>
          <p:cNvSpPr txBox="1"/>
          <p:nvPr/>
        </p:nvSpPr>
        <p:spPr>
          <a:xfrm>
            <a:off x="245659" y="1473958"/>
            <a:ext cx="5240741" cy="369332"/>
          </a:xfrm>
          <a:prstGeom prst="rect">
            <a:avLst/>
          </a:prstGeom>
          <a:noFill/>
        </p:spPr>
        <p:txBody>
          <a:bodyPr wrap="square" rtlCol="0">
            <a:spAutoFit/>
          </a:bodyPr>
          <a:lstStyle/>
          <a:p>
            <a:r>
              <a:rPr lang="en-US" altLang="zh-CN" b="1" dirty="0"/>
              <a:t>Scenario#1: </a:t>
            </a:r>
            <a:r>
              <a:rPr lang="en-US" altLang="zh-CN" dirty="0"/>
              <a:t>Congestion control (ECN marking for L4S)</a:t>
            </a:r>
            <a:endParaRPr lang="zh-CN" altLang="en-US" dirty="0"/>
          </a:p>
        </p:txBody>
      </p:sp>
      <p:sp>
        <p:nvSpPr>
          <p:cNvPr id="46" name="矩形 45">
            <a:extLst>
              <a:ext uri="{FF2B5EF4-FFF2-40B4-BE49-F238E27FC236}">
                <a16:creationId xmlns:a16="http://schemas.microsoft.com/office/drawing/2014/main" xmlns="" id="{A2B774AD-7306-41AD-B787-6E15CA3765D1}"/>
              </a:ext>
            </a:extLst>
          </p:cNvPr>
          <p:cNvSpPr/>
          <p:nvPr/>
        </p:nvSpPr>
        <p:spPr>
          <a:xfrm>
            <a:off x="8633898" y="2175406"/>
            <a:ext cx="559187" cy="1017159"/>
          </a:xfrm>
          <a:prstGeom prst="rect">
            <a:avLst/>
          </a:prstGeom>
          <a:solidFill>
            <a:srgbClr val="0082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RAN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47" name="矩形 46">
            <a:extLst>
              <a:ext uri="{FF2B5EF4-FFF2-40B4-BE49-F238E27FC236}">
                <a16:creationId xmlns:a16="http://schemas.microsoft.com/office/drawing/2014/main" xmlns="" id="{81C7B18F-377D-43F1-AB30-8B3FF0E8B8D0}"/>
              </a:ext>
            </a:extLst>
          </p:cNvPr>
          <p:cNvSpPr/>
          <p:nvPr/>
        </p:nvSpPr>
        <p:spPr>
          <a:xfrm>
            <a:off x="9460432" y="2175407"/>
            <a:ext cx="559187" cy="1017159"/>
          </a:xfrm>
          <a:prstGeom prst="rect">
            <a:avLst/>
          </a:prstGeom>
          <a:solidFill>
            <a:srgbClr val="0082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50" name="矩形 49">
            <a:extLst>
              <a:ext uri="{FF2B5EF4-FFF2-40B4-BE49-F238E27FC236}">
                <a16:creationId xmlns:a16="http://schemas.microsoft.com/office/drawing/2014/main" xmlns="" id="{20E1A5A2-1E1B-447E-9E73-B35CA289D1C8}"/>
              </a:ext>
            </a:extLst>
          </p:cNvPr>
          <p:cNvSpPr/>
          <p:nvPr/>
        </p:nvSpPr>
        <p:spPr>
          <a:xfrm>
            <a:off x="7661444" y="2175405"/>
            <a:ext cx="559187" cy="1017159"/>
          </a:xfrm>
          <a:prstGeom prst="rect">
            <a:avLst/>
          </a:prstGeom>
          <a:solidFill>
            <a:schemeClr val="accent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FFFFFF"/>
                </a:solidFill>
                <a:latin typeface="Calibri" panose="020F0502020204030204"/>
                <a:ea typeface="等线" panose="02010600030101010101" pitchFamily="2" charset="-122"/>
              </a:rPr>
              <a:t>UE</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51" name="矩形 50">
            <a:extLst>
              <a:ext uri="{FF2B5EF4-FFF2-40B4-BE49-F238E27FC236}">
                <a16:creationId xmlns:a16="http://schemas.microsoft.com/office/drawing/2014/main" xmlns="" id="{C6863CD6-D515-4EF5-9908-FDE963904086}"/>
              </a:ext>
            </a:extLst>
          </p:cNvPr>
          <p:cNvSpPr/>
          <p:nvPr/>
        </p:nvSpPr>
        <p:spPr>
          <a:xfrm>
            <a:off x="10539627" y="2175405"/>
            <a:ext cx="559187" cy="1017159"/>
          </a:xfrm>
          <a:prstGeom prst="rect">
            <a:avLst/>
          </a:prstGeom>
          <a:solidFill>
            <a:schemeClr val="accent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DN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28" name="矩形 27">
            <a:extLst>
              <a:ext uri="{FF2B5EF4-FFF2-40B4-BE49-F238E27FC236}">
                <a16:creationId xmlns:a16="http://schemas.microsoft.com/office/drawing/2014/main" xmlns="" id="{9929C6D3-775C-4D43-B784-B3330F70E2BF}"/>
              </a:ext>
            </a:extLst>
          </p:cNvPr>
          <p:cNvSpPr/>
          <p:nvPr/>
        </p:nvSpPr>
        <p:spPr>
          <a:xfrm>
            <a:off x="7695743" y="2838009"/>
            <a:ext cx="487681" cy="2895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t>App client</a:t>
            </a:r>
            <a:endParaRPr lang="zh-CN" altLang="en-US" sz="800" dirty="0"/>
          </a:p>
        </p:txBody>
      </p:sp>
      <p:sp>
        <p:nvSpPr>
          <p:cNvPr id="53" name="矩形 52">
            <a:extLst>
              <a:ext uri="{FF2B5EF4-FFF2-40B4-BE49-F238E27FC236}">
                <a16:creationId xmlns:a16="http://schemas.microsoft.com/office/drawing/2014/main" xmlns="" id="{D2BF46EB-F22A-4470-A3B1-CF443B7EFD6A}"/>
              </a:ext>
            </a:extLst>
          </p:cNvPr>
          <p:cNvSpPr/>
          <p:nvPr/>
        </p:nvSpPr>
        <p:spPr>
          <a:xfrm>
            <a:off x="10575379" y="2838009"/>
            <a:ext cx="487681" cy="2895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t>App server</a:t>
            </a:r>
            <a:endParaRPr lang="zh-CN" altLang="en-US" sz="800" dirty="0"/>
          </a:p>
        </p:txBody>
      </p:sp>
      <p:cxnSp>
        <p:nvCxnSpPr>
          <p:cNvPr id="54" name="直接箭头连接符 53">
            <a:extLst>
              <a:ext uri="{FF2B5EF4-FFF2-40B4-BE49-F238E27FC236}">
                <a16:creationId xmlns:a16="http://schemas.microsoft.com/office/drawing/2014/main" xmlns="" id="{49AA5226-2C86-4A19-8DBB-C0DD337481CA}"/>
              </a:ext>
            </a:extLst>
          </p:cNvPr>
          <p:cNvCxnSpPr/>
          <p:nvPr/>
        </p:nvCxnSpPr>
        <p:spPr>
          <a:xfrm flipH="1">
            <a:off x="8913491" y="2982789"/>
            <a:ext cx="1626136"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a:extLst>
              <a:ext uri="{FF2B5EF4-FFF2-40B4-BE49-F238E27FC236}">
                <a16:creationId xmlns:a16="http://schemas.microsoft.com/office/drawing/2014/main" xmlns="" id="{688C23A0-2219-471D-8E0F-F16895DFE94F}"/>
              </a:ext>
            </a:extLst>
          </p:cNvPr>
          <p:cNvCxnSpPr>
            <a:cxnSpLocks/>
          </p:cNvCxnSpPr>
          <p:nvPr/>
        </p:nvCxnSpPr>
        <p:spPr>
          <a:xfrm flipH="1">
            <a:off x="8183424" y="2982789"/>
            <a:ext cx="730067"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F1BA5651-1641-4496-9E78-5243555741B9}"/>
              </a:ext>
            </a:extLst>
          </p:cNvPr>
          <p:cNvSpPr txBox="1"/>
          <p:nvPr/>
        </p:nvSpPr>
        <p:spPr>
          <a:xfrm>
            <a:off x="8548457" y="3229623"/>
            <a:ext cx="1907707" cy="215444"/>
          </a:xfrm>
          <a:prstGeom prst="rect">
            <a:avLst/>
          </a:prstGeom>
          <a:noFill/>
        </p:spPr>
        <p:txBody>
          <a:bodyPr wrap="square" rtlCol="0">
            <a:spAutoFit/>
          </a:bodyPr>
          <a:lstStyle/>
          <a:p>
            <a:r>
              <a:rPr lang="en-US" altLang="zh-CN" sz="800" b="1" dirty="0"/>
              <a:t>1. RAN or UPF performs ECN marking</a:t>
            </a:r>
            <a:endParaRPr lang="zh-CN" altLang="en-US" sz="800" b="1" dirty="0"/>
          </a:p>
        </p:txBody>
      </p:sp>
      <p:cxnSp>
        <p:nvCxnSpPr>
          <p:cNvPr id="60" name="连接符: 肘形 59">
            <a:extLst>
              <a:ext uri="{FF2B5EF4-FFF2-40B4-BE49-F238E27FC236}">
                <a16:creationId xmlns:a16="http://schemas.microsoft.com/office/drawing/2014/main" xmlns="" id="{7C43D79D-A815-4001-9E10-47AEC4D22DB2}"/>
              </a:ext>
            </a:extLst>
          </p:cNvPr>
          <p:cNvCxnSpPr>
            <a:cxnSpLocks/>
            <a:stCxn id="53" idx="0"/>
            <a:endCxn id="28" idx="0"/>
          </p:cNvCxnSpPr>
          <p:nvPr/>
        </p:nvCxnSpPr>
        <p:spPr>
          <a:xfrm rot="16200000" flipV="1">
            <a:off x="9379402" y="1398191"/>
            <a:ext cx="12700" cy="2879636"/>
          </a:xfrm>
          <a:prstGeom prst="bentConnector3">
            <a:avLst>
              <a:gd name="adj1" fmla="val 7285717"/>
            </a:avLst>
          </a:prstGeom>
          <a:ln w="12700">
            <a:solidFill>
              <a:schemeClr val="tx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xmlns="" id="{AA4A8493-F087-4FFA-9AFE-7341C3CC1251}"/>
              </a:ext>
            </a:extLst>
          </p:cNvPr>
          <p:cNvSpPr txBox="1"/>
          <p:nvPr/>
        </p:nvSpPr>
        <p:spPr>
          <a:xfrm>
            <a:off x="8911512" y="1659244"/>
            <a:ext cx="1907707" cy="215444"/>
          </a:xfrm>
          <a:prstGeom prst="rect">
            <a:avLst/>
          </a:prstGeom>
          <a:noFill/>
        </p:spPr>
        <p:txBody>
          <a:bodyPr wrap="square" rtlCol="0">
            <a:spAutoFit/>
          </a:bodyPr>
          <a:lstStyle/>
          <a:p>
            <a:r>
              <a:rPr lang="en-US" altLang="zh-CN" sz="800" b="1" dirty="0"/>
              <a:t>2. L4S feedback</a:t>
            </a:r>
            <a:endParaRPr lang="zh-CN" altLang="en-US" sz="800" b="1" dirty="0"/>
          </a:p>
        </p:txBody>
      </p:sp>
      <p:sp>
        <p:nvSpPr>
          <p:cNvPr id="65" name="文本框 64">
            <a:extLst>
              <a:ext uri="{FF2B5EF4-FFF2-40B4-BE49-F238E27FC236}">
                <a16:creationId xmlns:a16="http://schemas.microsoft.com/office/drawing/2014/main" xmlns="" id="{4D78B7D4-540E-420D-A6F2-01AF9071A49C}"/>
              </a:ext>
            </a:extLst>
          </p:cNvPr>
          <p:cNvSpPr txBox="1"/>
          <p:nvPr/>
        </p:nvSpPr>
        <p:spPr>
          <a:xfrm>
            <a:off x="11105163" y="2807169"/>
            <a:ext cx="1014810" cy="461665"/>
          </a:xfrm>
          <a:prstGeom prst="rect">
            <a:avLst/>
          </a:prstGeom>
          <a:noFill/>
        </p:spPr>
        <p:txBody>
          <a:bodyPr wrap="square" rtlCol="0">
            <a:spAutoFit/>
          </a:bodyPr>
          <a:lstStyle/>
          <a:p>
            <a:r>
              <a:rPr lang="en-US" altLang="zh-CN" sz="800" b="1" dirty="0"/>
              <a:t>3. Rate adjustment for downlink direction</a:t>
            </a:r>
            <a:endParaRPr lang="zh-CN" altLang="en-US" sz="800" b="1" dirty="0"/>
          </a:p>
        </p:txBody>
      </p:sp>
      <p:sp>
        <p:nvSpPr>
          <p:cNvPr id="63" name="文本框 62">
            <a:extLst>
              <a:ext uri="{FF2B5EF4-FFF2-40B4-BE49-F238E27FC236}">
                <a16:creationId xmlns:a16="http://schemas.microsoft.com/office/drawing/2014/main" xmlns="" id="{1A2E1C0D-16D3-40FD-8166-801ECCBE61B8}"/>
              </a:ext>
            </a:extLst>
          </p:cNvPr>
          <p:cNvSpPr txBox="1"/>
          <p:nvPr/>
        </p:nvSpPr>
        <p:spPr>
          <a:xfrm>
            <a:off x="405256" y="1922808"/>
            <a:ext cx="4637007" cy="307777"/>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The required application requirements/dependencies: </a:t>
            </a:r>
            <a:endParaRPr lang="zh-CN" altLang="en-US" sz="1400" dirty="0"/>
          </a:p>
        </p:txBody>
      </p:sp>
      <p:sp>
        <p:nvSpPr>
          <p:cNvPr id="7168" name="文本框 7167">
            <a:extLst>
              <a:ext uri="{FF2B5EF4-FFF2-40B4-BE49-F238E27FC236}">
                <a16:creationId xmlns:a16="http://schemas.microsoft.com/office/drawing/2014/main" xmlns="" id="{02DDAF79-A8CA-4884-8F4A-96FBB37417D1}"/>
              </a:ext>
            </a:extLst>
          </p:cNvPr>
          <p:cNvSpPr txBox="1"/>
          <p:nvPr/>
        </p:nvSpPr>
        <p:spPr>
          <a:xfrm>
            <a:off x="637569" y="2310103"/>
            <a:ext cx="5788021" cy="276999"/>
          </a:xfrm>
          <a:prstGeom prst="rect">
            <a:avLst/>
          </a:prstGeom>
          <a:noFill/>
        </p:spPr>
        <p:txBody>
          <a:bodyPr wrap="square" rtlCol="0">
            <a:spAutoFit/>
          </a:bodyPr>
          <a:lstStyle/>
          <a:p>
            <a:r>
              <a:rPr lang="en-US" altLang="zh-CN" sz="1200" dirty="0">
                <a:solidFill>
                  <a:srgbClr val="FF0000"/>
                </a:solidFill>
              </a:rPr>
              <a:t>- The application layer needs to support the ECN identify, ECN/L4S feedback</a:t>
            </a:r>
            <a:endParaRPr lang="zh-CN" altLang="en-US" sz="1200" dirty="0">
              <a:solidFill>
                <a:srgbClr val="FF0000"/>
              </a:solidFill>
            </a:endParaRPr>
          </a:p>
        </p:txBody>
      </p:sp>
      <p:sp>
        <p:nvSpPr>
          <p:cNvPr id="68" name="文本框 67">
            <a:extLst>
              <a:ext uri="{FF2B5EF4-FFF2-40B4-BE49-F238E27FC236}">
                <a16:creationId xmlns:a16="http://schemas.microsoft.com/office/drawing/2014/main" xmlns="" id="{FD6DEEA4-90BA-4B07-B98E-01BE10300D61}"/>
              </a:ext>
            </a:extLst>
          </p:cNvPr>
          <p:cNvSpPr txBox="1"/>
          <p:nvPr/>
        </p:nvSpPr>
        <p:spPr>
          <a:xfrm>
            <a:off x="648674" y="2651285"/>
            <a:ext cx="5788021" cy="461665"/>
          </a:xfrm>
          <a:prstGeom prst="rect">
            <a:avLst/>
          </a:prstGeom>
          <a:noFill/>
        </p:spPr>
        <p:txBody>
          <a:bodyPr wrap="square" rtlCol="0">
            <a:spAutoFit/>
          </a:bodyPr>
          <a:lstStyle/>
          <a:p>
            <a:r>
              <a:rPr lang="en-US" altLang="zh-CN" sz="1200" dirty="0">
                <a:solidFill>
                  <a:srgbClr val="FF0000"/>
                </a:solidFill>
              </a:rPr>
              <a:t>- The application layer performs data rate adjustment to reduce network congestion, and improve the application experience </a:t>
            </a:r>
            <a:endParaRPr lang="zh-CN" altLang="en-US" sz="1200" dirty="0">
              <a:solidFill>
                <a:srgbClr val="FF0000"/>
              </a:solidFill>
            </a:endParaRPr>
          </a:p>
        </p:txBody>
      </p:sp>
      <p:sp>
        <p:nvSpPr>
          <p:cNvPr id="69" name="文本框 68">
            <a:extLst>
              <a:ext uri="{FF2B5EF4-FFF2-40B4-BE49-F238E27FC236}">
                <a16:creationId xmlns:a16="http://schemas.microsoft.com/office/drawing/2014/main" xmlns="" id="{C926101A-028D-443C-8155-4A7D2954FDBA}"/>
              </a:ext>
            </a:extLst>
          </p:cNvPr>
          <p:cNvSpPr txBox="1"/>
          <p:nvPr/>
        </p:nvSpPr>
        <p:spPr>
          <a:xfrm>
            <a:off x="405256" y="3275111"/>
            <a:ext cx="4637007" cy="307777"/>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Possible objectives in SEALDD:</a:t>
            </a:r>
            <a:endParaRPr lang="zh-CN" altLang="en-US" sz="1400" dirty="0"/>
          </a:p>
        </p:txBody>
      </p:sp>
      <p:sp>
        <p:nvSpPr>
          <p:cNvPr id="70" name="文本框 69">
            <a:extLst>
              <a:ext uri="{FF2B5EF4-FFF2-40B4-BE49-F238E27FC236}">
                <a16:creationId xmlns:a16="http://schemas.microsoft.com/office/drawing/2014/main" xmlns="" id="{6E96E350-D4E1-42F8-B0E4-2F1D64DAEFB4}"/>
              </a:ext>
            </a:extLst>
          </p:cNvPr>
          <p:cNvSpPr txBox="1"/>
          <p:nvPr/>
        </p:nvSpPr>
        <p:spPr>
          <a:xfrm>
            <a:off x="637568" y="3662459"/>
            <a:ext cx="6538295" cy="461665"/>
          </a:xfrm>
          <a:prstGeom prst="rect">
            <a:avLst/>
          </a:prstGeom>
          <a:noFill/>
        </p:spPr>
        <p:txBody>
          <a:bodyPr wrap="square" rtlCol="0">
            <a:spAutoFit/>
          </a:bodyPr>
          <a:lstStyle/>
          <a:p>
            <a:r>
              <a:rPr lang="en-US" altLang="zh-CN" sz="1200" dirty="0">
                <a:solidFill>
                  <a:srgbClr val="FF0000"/>
                </a:solidFill>
              </a:rPr>
              <a:t>-  How SEALDD layer supports the ECN marking for L4S to offload the ECN processing at VAL application to simplify the application development</a:t>
            </a:r>
            <a:endParaRPr lang="zh-CN" altLang="en-US" sz="1200" dirty="0">
              <a:solidFill>
                <a:srgbClr val="FF0000"/>
              </a:solidFill>
            </a:endParaRPr>
          </a:p>
        </p:txBody>
      </p:sp>
      <p:sp>
        <p:nvSpPr>
          <p:cNvPr id="71" name="文本框 70">
            <a:extLst>
              <a:ext uri="{FF2B5EF4-FFF2-40B4-BE49-F238E27FC236}">
                <a16:creationId xmlns:a16="http://schemas.microsoft.com/office/drawing/2014/main" xmlns="" id="{50CBE456-D059-443D-8323-63FC6AE115D0}"/>
              </a:ext>
            </a:extLst>
          </p:cNvPr>
          <p:cNvSpPr txBox="1"/>
          <p:nvPr/>
        </p:nvSpPr>
        <p:spPr>
          <a:xfrm>
            <a:off x="637569" y="4257804"/>
            <a:ext cx="6163825" cy="461665"/>
          </a:xfrm>
          <a:prstGeom prst="rect">
            <a:avLst/>
          </a:prstGeom>
          <a:noFill/>
        </p:spPr>
        <p:txBody>
          <a:bodyPr wrap="square" rtlCol="0">
            <a:spAutoFit/>
          </a:bodyPr>
          <a:lstStyle/>
          <a:p>
            <a:r>
              <a:rPr lang="en-US" altLang="zh-CN" sz="1200" dirty="0">
                <a:solidFill>
                  <a:srgbClr val="FF0000"/>
                </a:solidFill>
              </a:rPr>
              <a:t>-  How SEALDD layer performs the rate adjustment/adaptation for multiple VAL application, e.g. interacting with VAL server by enhancing the SEALDD-S interface  </a:t>
            </a:r>
            <a:endParaRPr lang="zh-CN" altLang="en-US" sz="1200" dirty="0">
              <a:solidFill>
                <a:srgbClr val="FF0000"/>
              </a:solidFill>
            </a:endParaRPr>
          </a:p>
        </p:txBody>
      </p:sp>
    </p:spTree>
    <p:extLst>
      <p:ext uri="{BB962C8B-B14F-4D97-AF65-F5344CB8AC3E}">
        <p14:creationId xmlns:p14="http://schemas.microsoft.com/office/powerpoint/2010/main" val="176815411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40871" y="225045"/>
            <a:ext cx="10515600" cy="1104917"/>
          </a:xfrm>
        </p:spPr>
        <p:txBody>
          <a:bodyPr/>
          <a:lstStyle/>
          <a:p>
            <a:r>
              <a:rPr lang="en-US" altLang="zh-CN" sz="3600" dirty="0"/>
              <a:t>Rel19 new: SEALDD enabled Packet control</a:t>
            </a:r>
            <a:endParaRPr lang="en-GB" altLang="en-US" sz="3600" dirty="0"/>
          </a:p>
        </p:txBody>
      </p:sp>
      <p:sp>
        <p:nvSpPr>
          <p:cNvPr id="4" name="文本框 3">
            <a:extLst>
              <a:ext uri="{FF2B5EF4-FFF2-40B4-BE49-F238E27FC236}">
                <a16:creationId xmlns:a16="http://schemas.microsoft.com/office/drawing/2014/main" xmlns="" id="{8F5C2184-06C4-434B-9BDE-40E93D78295E}"/>
              </a:ext>
            </a:extLst>
          </p:cNvPr>
          <p:cNvSpPr txBox="1"/>
          <p:nvPr/>
        </p:nvSpPr>
        <p:spPr>
          <a:xfrm>
            <a:off x="245659" y="1473958"/>
            <a:ext cx="7028772" cy="369332"/>
          </a:xfrm>
          <a:prstGeom prst="rect">
            <a:avLst/>
          </a:prstGeom>
          <a:noFill/>
        </p:spPr>
        <p:txBody>
          <a:bodyPr wrap="square" rtlCol="0">
            <a:spAutoFit/>
          </a:bodyPr>
          <a:lstStyle/>
          <a:p>
            <a:r>
              <a:rPr lang="en-US" altLang="zh-CN" b="1" dirty="0"/>
              <a:t>Scenario#2: </a:t>
            </a:r>
            <a:r>
              <a:rPr lang="en-US" altLang="zh-CN" dirty="0"/>
              <a:t>Application layer supporting of BAT offset</a:t>
            </a:r>
            <a:endParaRPr lang="zh-CN" altLang="en-US" dirty="0"/>
          </a:p>
        </p:txBody>
      </p:sp>
      <p:cxnSp>
        <p:nvCxnSpPr>
          <p:cNvPr id="55" name="直接连接符 54">
            <a:extLst>
              <a:ext uri="{FF2B5EF4-FFF2-40B4-BE49-F238E27FC236}">
                <a16:creationId xmlns:a16="http://schemas.microsoft.com/office/drawing/2014/main" xmlns="" id="{1E247487-9BF2-4630-AFD4-B2E4BC3F3B15}"/>
              </a:ext>
            </a:extLst>
          </p:cNvPr>
          <p:cNvCxnSpPr>
            <a:cxnSpLocks/>
          </p:cNvCxnSpPr>
          <p:nvPr/>
        </p:nvCxnSpPr>
        <p:spPr>
          <a:xfrm>
            <a:off x="8602764" y="1646757"/>
            <a:ext cx="1" cy="138550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B68A920-128D-41C4-AD64-1482373D9574}"/>
              </a:ext>
            </a:extLst>
          </p:cNvPr>
          <p:cNvCxnSpPr>
            <a:cxnSpLocks/>
          </p:cNvCxnSpPr>
          <p:nvPr/>
        </p:nvCxnSpPr>
        <p:spPr>
          <a:xfrm>
            <a:off x="9660687" y="1646757"/>
            <a:ext cx="0" cy="138550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52A3095F-AD22-4DBE-BF61-F6AB8FDE0885}"/>
              </a:ext>
            </a:extLst>
          </p:cNvPr>
          <p:cNvSpPr txBox="1"/>
          <p:nvPr/>
        </p:nvSpPr>
        <p:spPr>
          <a:xfrm>
            <a:off x="8425211" y="3102380"/>
            <a:ext cx="355106"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RAN</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sp>
        <p:nvSpPr>
          <p:cNvPr id="61" name="文本框 60">
            <a:extLst>
              <a:ext uri="{FF2B5EF4-FFF2-40B4-BE49-F238E27FC236}">
                <a16:creationId xmlns:a16="http://schemas.microsoft.com/office/drawing/2014/main" xmlns="" id="{F65EB432-C84D-4912-B7C5-8BFB5370BA4A}"/>
              </a:ext>
            </a:extLst>
          </p:cNvPr>
          <p:cNvSpPr txBox="1"/>
          <p:nvPr/>
        </p:nvSpPr>
        <p:spPr>
          <a:xfrm>
            <a:off x="9483134" y="3100892"/>
            <a:ext cx="355106"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5GC</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cxnSp>
        <p:nvCxnSpPr>
          <p:cNvPr id="62" name="直接连接符 61">
            <a:extLst>
              <a:ext uri="{FF2B5EF4-FFF2-40B4-BE49-F238E27FC236}">
                <a16:creationId xmlns:a16="http://schemas.microsoft.com/office/drawing/2014/main" xmlns="" id="{0925DC77-16F9-4E9D-8A91-E130C7FE7B01}"/>
              </a:ext>
            </a:extLst>
          </p:cNvPr>
          <p:cNvCxnSpPr>
            <a:cxnSpLocks/>
          </p:cNvCxnSpPr>
          <p:nvPr/>
        </p:nvCxnSpPr>
        <p:spPr>
          <a:xfrm>
            <a:off x="10762998" y="1646756"/>
            <a:ext cx="0" cy="138550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ADEBA8E4-AEBA-4745-9622-A73A3BB144C8}"/>
              </a:ext>
            </a:extLst>
          </p:cNvPr>
          <p:cNvSpPr txBox="1"/>
          <p:nvPr/>
        </p:nvSpPr>
        <p:spPr>
          <a:xfrm>
            <a:off x="10554374" y="3099404"/>
            <a:ext cx="426059"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AF/AS</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cxnSp>
        <p:nvCxnSpPr>
          <p:cNvPr id="67" name="直接箭头连接符 66">
            <a:extLst>
              <a:ext uri="{FF2B5EF4-FFF2-40B4-BE49-F238E27FC236}">
                <a16:creationId xmlns:a16="http://schemas.microsoft.com/office/drawing/2014/main" xmlns="" id="{1D8B36B5-96A4-40D8-B60E-B639CE919B27}"/>
              </a:ext>
            </a:extLst>
          </p:cNvPr>
          <p:cNvCxnSpPr>
            <a:cxnSpLocks/>
          </p:cNvCxnSpPr>
          <p:nvPr/>
        </p:nvCxnSpPr>
        <p:spPr>
          <a:xfrm flipH="1">
            <a:off x="9660687" y="1898019"/>
            <a:ext cx="1102312" cy="0"/>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xmlns="" id="{86E13DE5-EAE4-46E1-B77B-A2B41F4C24E8}"/>
              </a:ext>
            </a:extLst>
          </p:cNvPr>
          <p:cNvSpPr txBox="1"/>
          <p:nvPr/>
        </p:nvSpPr>
        <p:spPr>
          <a:xfrm>
            <a:off x="8797487" y="1720179"/>
            <a:ext cx="2497286" cy="123111"/>
          </a:xfrm>
          <a:prstGeom prst="rect">
            <a:avLst/>
          </a:prstGeom>
          <a:noFill/>
        </p:spPr>
        <p:txBody>
          <a:bodyPr wrap="square" lIns="0" tIns="0" rIns="0" bIns="0" rtlCol="0">
            <a:spAutoFit/>
          </a:bodyPr>
          <a:lstStyle/>
          <a:p>
            <a:pPr algn="l"/>
            <a:r>
              <a:rPr kumimoji="1" lang="en-US" altLang="zh-CN" sz="800" b="1" dirty="0">
                <a:latin typeface="Microsoft YaHei" panose="020B0503020204020204" pitchFamily="34" charset="-122"/>
                <a:ea typeface="Microsoft YaHei" panose="020B0503020204020204" pitchFamily="34" charset="-122"/>
              </a:rPr>
              <a:t>TSCAI (BAT adaptation capability, BAT window)</a:t>
            </a:r>
          </a:p>
        </p:txBody>
      </p:sp>
      <p:sp>
        <p:nvSpPr>
          <p:cNvPr id="73" name="矩形 72">
            <a:extLst>
              <a:ext uri="{FF2B5EF4-FFF2-40B4-BE49-F238E27FC236}">
                <a16:creationId xmlns:a16="http://schemas.microsoft.com/office/drawing/2014/main" xmlns="" id="{859D2815-402F-41B6-9873-7D7CB0DEF39B}"/>
              </a:ext>
            </a:extLst>
          </p:cNvPr>
          <p:cNvSpPr/>
          <p:nvPr/>
        </p:nvSpPr>
        <p:spPr>
          <a:xfrm>
            <a:off x="8058696" y="2079425"/>
            <a:ext cx="1088137" cy="386649"/>
          </a:xfrm>
          <a:prstGeom prst="rect">
            <a:avLst/>
          </a:prstGeom>
          <a:solidFill>
            <a:srgbClr val="FFFF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b="1" dirty="0">
                <a:solidFill>
                  <a:schemeClr val="tx1"/>
                </a:solidFill>
              </a:rPr>
              <a:t>RAN determines the BAT offset </a:t>
            </a:r>
            <a:endParaRPr lang="zh-CN" altLang="en-US" sz="900" b="1" dirty="0">
              <a:solidFill>
                <a:schemeClr val="tx1"/>
              </a:solidFill>
            </a:endParaRPr>
          </a:p>
        </p:txBody>
      </p:sp>
      <p:cxnSp>
        <p:nvCxnSpPr>
          <p:cNvPr id="74" name="直接箭头连接符 73">
            <a:extLst>
              <a:ext uri="{FF2B5EF4-FFF2-40B4-BE49-F238E27FC236}">
                <a16:creationId xmlns:a16="http://schemas.microsoft.com/office/drawing/2014/main" xmlns="" id="{B14A029C-CAAE-4045-978C-165F3F68369F}"/>
              </a:ext>
            </a:extLst>
          </p:cNvPr>
          <p:cNvCxnSpPr>
            <a:cxnSpLocks/>
          </p:cNvCxnSpPr>
          <p:nvPr/>
        </p:nvCxnSpPr>
        <p:spPr>
          <a:xfrm>
            <a:off x="8602765" y="2751755"/>
            <a:ext cx="1057922" cy="0"/>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xmlns="" id="{743948B6-8F74-41D1-8438-875E672A01C4}"/>
              </a:ext>
            </a:extLst>
          </p:cNvPr>
          <p:cNvSpPr txBox="1"/>
          <p:nvPr/>
        </p:nvSpPr>
        <p:spPr>
          <a:xfrm>
            <a:off x="9106567" y="2587975"/>
            <a:ext cx="1864947" cy="123111"/>
          </a:xfrm>
          <a:prstGeom prst="rect">
            <a:avLst/>
          </a:prstGeom>
          <a:noFill/>
        </p:spPr>
        <p:txBody>
          <a:bodyPr wrap="square" lIns="0" tIns="0" rIns="0" bIns="0" rtlCol="0">
            <a:spAutoFit/>
          </a:bodyPr>
          <a:lstStyle/>
          <a:p>
            <a:pPr algn="l"/>
            <a:r>
              <a:rPr kumimoji="1" lang="en-US" altLang="zh-CN" sz="800" b="1" dirty="0">
                <a:latin typeface="Microsoft YaHei" panose="020B0503020204020204" pitchFamily="34" charset="-122"/>
                <a:ea typeface="Microsoft YaHei" panose="020B0503020204020204" pitchFamily="34" charset="-122"/>
              </a:rPr>
              <a:t>BAT offset feedback</a:t>
            </a:r>
          </a:p>
        </p:txBody>
      </p:sp>
      <p:cxnSp>
        <p:nvCxnSpPr>
          <p:cNvPr id="76" name="直接箭头连接符 75">
            <a:extLst>
              <a:ext uri="{FF2B5EF4-FFF2-40B4-BE49-F238E27FC236}">
                <a16:creationId xmlns:a16="http://schemas.microsoft.com/office/drawing/2014/main" xmlns="" id="{EAF8719E-62E9-4A8F-BB38-3FD11526C7B3}"/>
              </a:ext>
            </a:extLst>
          </p:cNvPr>
          <p:cNvCxnSpPr>
            <a:cxnSpLocks/>
          </p:cNvCxnSpPr>
          <p:nvPr/>
        </p:nvCxnSpPr>
        <p:spPr>
          <a:xfrm flipH="1">
            <a:off x="8602765" y="1898019"/>
            <a:ext cx="1051111" cy="0"/>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a:extLst>
              <a:ext uri="{FF2B5EF4-FFF2-40B4-BE49-F238E27FC236}">
                <a16:creationId xmlns:a16="http://schemas.microsoft.com/office/drawing/2014/main" xmlns="" id="{FC36FB08-0DE1-49CA-812E-23288583CBD8}"/>
              </a:ext>
            </a:extLst>
          </p:cNvPr>
          <p:cNvCxnSpPr>
            <a:cxnSpLocks/>
          </p:cNvCxnSpPr>
          <p:nvPr/>
        </p:nvCxnSpPr>
        <p:spPr>
          <a:xfrm flipV="1">
            <a:off x="9660687" y="2751755"/>
            <a:ext cx="1102311" cy="7418"/>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xmlns="" id="{9CE2C2DB-4E12-4100-A83B-C86197CAE265}"/>
              </a:ext>
            </a:extLst>
          </p:cNvPr>
          <p:cNvSpPr txBox="1"/>
          <p:nvPr/>
        </p:nvSpPr>
        <p:spPr>
          <a:xfrm>
            <a:off x="9048764" y="3381398"/>
            <a:ext cx="1907707" cy="246221"/>
          </a:xfrm>
          <a:prstGeom prst="rect">
            <a:avLst/>
          </a:prstGeom>
          <a:noFill/>
        </p:spPr>
        <p:txBody>
          <a:bodyPr wrap="square" rtlCol="0">
            <a:spAutoFit/>
          </a:bodyPr>
          <a:lstStyle/>
          <a:p>
            <a:r>
              <a:rPr lang="en-US" altLang="zh-CN" sz="1000" b="1" dirty="0">
                <a:solidFill>
                  <a:srgbClr val="FF0000"/>
                </a:solidFill>
              </a:rPr>
              <a:t>Proactive RAN feedback</a:t>
            </a:r>
            <a:endParaRPr lang="zh-CN" altLang="en-US" sz="1000" b="1" dirty="0">
              <a:solidFill>
                <a:srgbClr val="FF0000"/>
              </a:solidFill>
            </a:endParaRPr>
          </a:p>
        </p:txBody>
      </p:sp>
      <p:cxnSp>
        <p:nvCxnSpPr>
          <p:cNvPr id="79" name="直接连接符 78">
            <a:extLst>
              <a:ext uri="{FF2B5EF4-FFF2-40B4-BE49-F238E27FC236}">
                <a16:creationId xmlns:a16="http://schemas.microsoft.com/office/drawing/2014/main" xmlns="" id="{9D2BF43E-CF64-4D98-8EA4-886A3651B3DC}"/>
              </a:ext>
            </a:extLst>
          </p:cNvPr>
          <p:cNvCxnSpPr>
            <a:cxnSpLocks/>
          </p:cNvCxnSpPr>
          <p:nvPr/>
        </p:nvCxnSpPr>
        <p:spPr>
          <a:xfrm>
            <a:off x="8683968" y="4060728"/>
            <a:ext cx="1" cy="138550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B4C0778D-068C-46B1-A7F3-BCE25A10E326}"/>
              </a:ext>
            </a:extLst>
          </p:cNvPr>
          <p:cNvCxnSpPr>
            <a:cxnSpLocks/>
          </p:cNvCxnSpPr>
          <p:nvPr/>
        </p:nvCxnSpPr>
        <p:spPr>
          <a:xfrm>
            <a:off x="9741891" y="4060728"/>
            <a:ext cx="0" cy="138550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xmlns="" id="{72515200-8D27-464C-9FD3-F38405F677DB}"/>
              </a:ext>
            </a:extLst>
          </p:cNvPr>
          <p:cNvSpPr txBox="1"/>
          <p:nvPr/>
        </p:nvSpPr>
        <p:spPr>
          <a:xfrm>
            <a:off x="8506415" y="5516351"/>
            <a:ext cx="355106"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RAN</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sp>
        <p:nvSpPr>
          <p:cNvPr id="82" name="文本框 81">
            <a:extLst>
              <a:ext uri="{FF2B5EF4-FFF2-40B4-BE49-F238E27FC236}">
                <a16:creationId xmlns:a16="http://schemas.microsoft.com/office/drawing/2014/main" xmlns="" id="{4EE3C14F-F675-4B7C-8F79-C1C2BA8F8049}"/>
              </a:ext>
            </a:extLst>
          </p:cNvPr>
          <p:cNvSpPr txBox="1"/>
          <p:nvPr/>
        </p:nvSpPr>
        <p:spPr>
          <a:xfrm>
            <a:off x="9564338" y="5514863"/>
            <a:ext cx="355106"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5GC</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cxnSp>
        <p:nvCxnSpPr>
          <p:cNvPr id="83" name="直接连接符 82">
            <a:extLst>
              <a:ext uri="{FF2B5EF4-FFF2-40B4-BE49-F238E27FC236}">
                <a16:creationId xmlns:a16="http://schemas.microsoft.com/office/drawing/2014/main" xmlns="" id="{D5CDCF0F-9468-4469-8F72-7AE14B2F6E4B}"/>
              </a:ext>
            </a:extLst>
          </p:cNvPr>
          <p:cNvCxnSpPr>
            <a:cxnSpLocks/>
          </p:cNvCxnSpPr>
          <p:nvPr/>
        </p:nvCxnSpPr>
        <p:spPr>
          <a:xfrm>
            <a:off x="10844202" y="4060727"/>
            <a:ext cx="0" cy="138550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xmlns="" id="{A88E2D3F-3DD2-4102-BCFB-5EDC9AC4D2DF}"/>
              </a:ext>
            </a:extLst>
          </p:cNvPr>
          <p:cNvSpPr txBox="1"/>
          <p:nvPr/>
        </p:nvSpPr>
        <p:spPr>
          <a:xfrm>
            <a:off x="10635578" y="5513375"/>
            <a:ext cx="426059" cy="153888"/>
          </a:xfrm>
          <a:prstGeom prst="rect">
            <a:avLst/>
          </a:prstGeom>
          <a:noFill/>
        </p:spPr>
        <p:txBody>
          <a:bodyPr wrap="square" lIns="0" tIns="0" rIns="0" bIns="0" rtlCol="0">
            <a:spAutoFit/>
          </a:bodyPr>
          <a:lstStyle/>
          <a:p>
            <a:pPr algn="l"/>
            <a:r>
              <a:rPr kumimoji="1" lang="en-US" altLang="zh-CN" sz="1000" b="1" dirty="0">
                <a:solidFill>
                  <a:srgbClr val="000000"/>
                </a:solidFill>
                <a:latin typeface="Microsoft YaHei" panose="020B0503020204020204" pitchFamily="34" charset="-122"/>
                <a:ea typeface="Microsoft YaHei" panose="020B0503020204020204" pitchFamily="34" charset="-122"/>
              </a:rPr>
              <a:t>AF/AS</a:t>
            </a:r>
            <a:endParaRPr kumimoji="1" lang="zh-CN" altLang="en-US" sz="1000" b="1" dirty="0">
              <a:solidFill>
                <a:srgbClr val="000000"/>
              </a:solidFill>
              <a:latin typeface="Microsoft YaHei" panose="020B0503020204020204" pitchFamily="34" charset="-122"/>
              <a:ea typeface="Microsoft YaHei" panose="020B0503020204020204" pitchFamily="34" charset="-122"/>
            </a:endParaRPr>
          </a:p>
        </p:txBody>
      </p:sp>
      <p:cxnSp>
        <p:nvCxnSpPr>
          <p:cNvPr id="85" name="直接箭头连接符 84">
            <a:extLst>
              <a:ext uri="{FF2B5EF4-FFF2-40B4-BE49-F238E27FC236}">
                <a16:creationId xmlns:a16="http://schemas.microsoft.com/office/drawing/2014/main" xmlns="" id="{E0E2A0E6-D6C0-4E0D-8C1E-621A6268BE05}"/>
              </a:ext>
            </a:extLst>
          </p:cNvPr>
          <p:cNvCxnSpPr>
            <a:cxnSpLocks/>
          </p:cNvCxnSpPr>
          <p:nvPr/>
        </p:nvCxnSpPr>
        <p:spPr>
          <a:xfrm flipH="1">
            <a:off x="9741891" y="4311990"/>
            <a:ext cx="1102312" cy="0"/>
          </a:xfrm>
          <a:prstGeom prst="straightConnector1">
            <a:avLst/>
          </a:prstGeom>
          <a:ln w="19050">
            <a:solidFill>
              <a:schemeClr val="accent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xmlns="" id="{B1F4086E-5A21-4D7F-9A6A-20495F1F0CD6}"/>
              </a:ext>
            </a:extLst>
          </p:cNvPr>
          <p:cNvSpPr txBox="1"/>
          <p:nvPr/>
        </p:nvSpPr>
        <p:spPr>
          <a:xfrm>
            <a:off x="8878691" y="4134150"/>
            <a:ext cx="2497286" cy="123111"/>
          </a:xfrm>
          <a:prstGeom prst="rect">
            <a:avLst/>
          </a:prstGeom>
          <a:noFill/>
        </p:spPr>
        <p:txBody>
          <a:bodyPr wrap="square" lIns="0" tIns="0" rIns="0" bIns="0" rtlCol="0">
            <a:spAutoFit/>
          </a:bodyPr>
          <a:lstStyle/>
          <a:p>
            <a:r>
              <a:rPr kumimoji="1" lang="en-US" altLang="zh-CN" sz="800" b="1" dirty="0">
                <a:latin typeface="Microsoft YaHei" panose="020B0503020204020204" pitchFamily="34" charset="-122"/>
                <a:ea typeface="Microsoft YaHei" panose="020B0503020204020204" pitchFamily="34" charset="-122"/>
              </a:rPr>
              <a:t>Packet arrive </a:t>
            </a:r>
          </a:p>
        </p:txBody>
      </p:sp>
      <p:sp>
        <p:nvSpPr>
          <p:cNvPr id="87" name="矩形 86">
            <a:extLst>
              <a:ext uri="{FF2B5EF4-FFF2-40B4-BE49-F238E27FC236}">
                <a16:creationId xmlns:a16="http://schemas.microsoft.com/office/drawing/2014/main" xmlns="" id="{BC457DAA-E93B-4236-B3F2-A5EA9F6D771B}"/>
              </a:ext>
            </a:extLst>
          </p:cNvPr>
          <p:cNvSpPr/>
          <p:nvPr/>
        </p:nvSpPr>
        <p:spPr>
          <a:xfrm>
            <a:off x="8073824" y="4470615"/>
            <a:ext cx="1220290" cy="539398"/>
          </a:xfrm>
          <a:prstGeom prst="rect">
            <a:avLst/>
          </a:prstGeom>
          <a:solidFill>
            <a:srgbClr val="FFFF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b="1" dirty="0">
                <a:solidFill>
                  <a:schemeClr val="tx1"/>
                </a:solidFill>
              </a:rPr>
              <a:t>RAN check whether AN PDB satisfies, and determines the BAT offset </a:t>
            </a:r>
            <a:endParaRPr lang="zh-CN" altLang="en-US" sz="900" b="1" dirty="0">
              <a:solidFill>
                <a:schemeClr val="tx1"/>
              </a:solidFill>
            </a:endParaRPr>
          </a:p>
        </p:txBody>
      </p:sp>
      <p:cxnSp>
        <p:nvCxnSpPr>
          <p:cNvPr id="88" name="直接箭头连接符 87">
            <a:extLst>
              <a:ext uri="{FF2B5EF4-FFF2-40B4-BE49-F238E27FC236}">
                <a16:creationId xmlns:a16="http://schemas.microsoft.com/office/drawing/2014/main" xmlns="" id="{3CE4DB26-C077-4D8D-8D20-93FE4138F007}"/>
              </a:ext>
            </a:extLst>
          </p:cNvPr>
          <p:cNvCxnSpPr>
            <a:cxnSpLocks/>
          </p:cNvCxnSpPr>
          <p:nvPr/>
        </p:nvCxnSpPr>
        <p:spPr>
          <a:xfrm>
            <a:off x="8685381" y="5186475"/>
            <a:ext cx="1074773" cy="0"/>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xmlns="" id="{4206B343-CE00-4137-9055-D49985723E93}"/>
              </a:ext>
            </a:extLst>
          </p:cNvPr>
          <p:cNvSpPr txBox="1"/>
          <p:nvPr/>
        </p:nvSpPr>
        <p:spPr>
          <a:xfrm>
            <a:off x="9087320" y="5023355"/>
            <a:ext cx="2103193" cy="123111"/>
          </a:xfrm>
          <a:prstGeom prst="rect">
            <a:avLst/>
          </a:prstGeom>
          <a:noFill/>
        </p:spPr>
        <p:txBody>
          <a:bodyPr wrap="square" lIns="0" tIns="0" rIns="0" bIns="0" rtlCol="0">
            <a:spAutoFit/>
          </a:bodyPr>
          <a:lstStyle/>
          <a:p>
            <a:r>
              <a:rPr kumimoji="1" lang="en-US" altLang="zh-CN" sz="800" b="1" dirty="0">
                <a:latin typeface="Microsoft YaHei" panose="020B0503020204020204" pitchFamily="34" charset="-122"/>
                <a:ea typeface="Microsoft YaHei" panose="020B0503020204020204" pitchFamily="34" charset="-122"/>
              </a:rPr>
              <a:t>BAT offset feedback</a:t>
            </a:r>
          </a:p>
        </p:txBody>
      </p:sp>
      <p:cxnSp>
        <p:nvCxnSpPr>
          <p:cNvPr id="90" name="直接箭头连接符 89">
            <a:extLst>
              <a:ext uri="{FF2B5EF4-FFF2-40B4-BE49-F238E27FC236}">
                <a16:creationId xmlns:a16="http://schemas.microsoft.com/office/drawing/2014/main" xmlns="" id="{BBBE7F64-3D64-48B5-802E-77C570B0380C}"/>
              </a:ext>
            </a:extLst>
          </p:cNvPr>
          <p:cNvCxnSpPr>
            <a:cxnSpLocks/>
          </p:cNvCxnSpPr>
          <p:nvPr/>
        </p:nvCxnSpPr>
        <p:spPr>
          <a:xfrm flipH="1">
            <a:off x="8661551" y="4311990"/>
            <a:ext cx="1080340" cy="0"/>
          </a:xfrm>
          <a:prstGeom prst="straightConnector1">
            <a:avLst/>
          </a:prstGeom>
          <a:ln w="19050">
            <a:solidFill>
              <a:schemeClr val="accent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a:extLst>
              <a:ext uri="{FF2B5EF4-FFF2-40B4-BE49-F238E27FC236}">
                <a16:creationId xmlns:a16="http://schemas.microsoft.com/office/drawing/2014/main" xmlns="" id="{3B754076-854A-4C65-AB71-CE5191E2CFB4}"/>
              </a:ext>
            </a:extLst>
          </p:cNvPr>
          <p:cNvCxnSpPr>
            <a:cxnSpLocks/>
          </p:cNvCxnSpPr>
          <p:nvPr/>
        </p:nvCxnSpPr>
        <p:spPr>
          <a:xfrm>
            <a:off x="9769430" y="5186475"/>
            <a:ext cx="1074773" cy="0"/>
          </a:xfrm>
          <a:prstGeom prst="straightConnector1">
            <a:avLst/>
          </a:prstGeom>
          <a:ln w="1905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xmlns="" id="{E9E4FD27-3BA6-4AA5-90E1-417CCB3E222E}"/>
              </a:ext>
            </a:extLst>
          </p:cNvPr>
          <p:cNvSpPr txBox="1"/>
          <p:nvPr/>
        </p:nvSpPr>
        <p:spPr>
          <a:xfrm>
            <a:off x="9106567" y="5756230"/>
            <a:ext cx="1907707" cy="246221"/>
          </a:xfrm>
          <a:prstGeom prst="rect">
            <a:avLst/>
          </a:prstGeom>
          <a:noFill/>
        </p:spPr>
        <p:txBody>
          <a:bodyPr wrap="square" rtlCol="0">
            <a:spAutoFit/>
          </a:bodyPr>
          <a:lstStyle/>
          <a:p>
            <a:r>
              <a:rPr lang="en-US" altLang="zh-CN" sz="1000" b="1" dirty="0">
                <a:solidFill>
                  <a:srgbClr val="FF0000"/>
                </a:solidFill>
              </a:rPr>
              <a:t>Reactive RAN feedback</a:t>
            </a:r>
            <a:endParaRPr lang="zh-CN" altLang="en-US" sz="1000" b="1" dirty="0">
              <a:solidFill>
                <a:srgbClr val="FF0000"/>
              </a:solidFill>
            </a:endParaRPr>
          </a:p>
        </p:txBody>
      </p:sp>
      <p:sp>
        <p:nvSpPr>
          <p:cNvPr id="93" name="文本框 92">
            <a:extLst>
              <a:ext uri="{FF2B5EF4-FFF2-40B4-BE49-F238E27FC236}">
                <a16:creationId xmlns:a16="http://schemas.microsoft.com/office/drawing/2014/main" xmlns="" id="{4A7F655A-D17E-4BA3-A024-C2AC93E45040}"/>
              </a:ext>
            </a:extLst>
          </p:cNvPr>
          <p:cNvSpPr txBox="1"/>
          <p:nvPr/>
        </p:nvSpPr>
        <p:spPr>
          <a:xfrm>
            <a:off x="405256" y="1922808"/>
            <a:ext cx="4637007" cy="307777"/>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The required application requirements/dependencies: </a:t>
            </a:r>
            <a:endParaRPr lang="zh-CN" altLang="en-US" sz="1400" dirty="0"/>
          </a:p>
        </p:txBody>
      </p:sp>
      <p:sp>
        <p:nvSpPr>
          <p:cNvPr id="94" name="文本框 93">
            <a:extLst>
              <a:ext uri="{FF2B5EF4-FFF2-40B4-BE49-F238E27FC236}">
                <a16:creationId xmlns:a16="http://schemas.microsoft.com/office/drawing/2014/main" xmlns="" id="{63D9831C-08C3-4FA5-AE7B-E11F9117553F}"/>
              </a:ext>
            </a:extLst>
          </p:cNvPr>
          <p:cNvSpPr txBox="1"/>
          <p:nvPr/>
        </p:nvSpPr>
        <p:spPr>
          <a:xfrm>
            <a:off x="637569" y="2310103"/>
            <a:ext cx="5788021" cy="461665"/>
          </a:xfrm>
          <a:prstGeom prst="rect">
            <a:avLst/>
          </a:prstGeom>
          <a:noFill/>
        </p:spPr>
        <p:txBody>
          <a:bodyPr wrap="square" rtlCol="0">
            <a:spAutoFit/>
          </a:bodyPr>
          <a:lstStyle/>
          <a:p>
            <a:r>
              <a:rPr lang="en-US" altLang="zh-CN" sz="1200" dirty="0">
                <a:solidFill>
                  <a:srgbClr val="FF0000"/>
                </a:solidFill>
              </a:rPr>
              <a:t>- The application layer needs to support BAT adaptation capability, and provide the BAT information</a:t>
            </a:r>
            <a:endParaRPr lang="zh-CN" altLang="en-US" sz="1200" dirty="0">
              <a:solidFill>
                <a:srgbClr val="FF0000"/>
              </a:solidFill>
            </a:endParaRPr>
          </a:p>
        </p:txBody>
      </p:sp>
      <p:sp>
        <p:nvSpPr>
          <p:cNvPr id="95" name="文本框 94">
            <a:extLst>
              <a:ext uri="{FF2B5EF4-FFF2-40B4-BE49-F238E27FC236}">
                <a16:creationId xmlns:a16="http://schemas.microsoft.com/office/drawing/2014/main" xmlns="" id="{4495A57C-DE0D-45C8-82EE-DBF55E1ACB45}"/>
              </a:ext>
            </a:extLst>
          </p:cNvPr>
          <p:cNvSpPr txBox="1"/>
          <p:nvPr/>
        </p:nvSpPr>
        <p:spPr>
          <a:xfrm>
            <a:off x="620589" y="2852834"/>
            <a:ext cx="5788021" cy="461665"/>
          </a:xfrm>
          <a:prstGeom prst="rect">
            <a:avLst/>
          </a:prstGeom>
          <a:noFill/>
        </p:spPr>
        <p:txBody>
          <a:bodyPr wrap="square" rtlCol="0">
            <a:spAutoFit/>
          </a:bodyPr>
          <a:lstStyle/>
          <a:p>
            <a:r>
              <a:rPr lang="en-US" altLang="zh-CN" sz="1200" dirty="0">
                <a:solidFill>
                  <a:srgbClr val="FF0000"/>
                </a:solidFill>
              </a:rPr>
              <a:t>- The application layer needs to perform application-layer scheduling (e.g. adjust the packet sending time)</a:t>
            </a:r>
            <a:endParaRPr lang="zh-CN" altLang="en-US" sz="1200" dirty="0">
              <a:solidFill>
                <a:srgbClr val="FF0000"/>
              </a:solidFill>
            </a:endParaRPr>
          </a:p>
        </p:txBody>
      </p:sp>
      <p:sp>
        <p:nvSpPr>
          <p:cNvPr id="96" name="文本框 95">
            <a:extLst>
              <a:ext uri="{FF2B5EF4-FFF2-40B4-BE49-F238E27FC236}">
                <a16:creationId xmlns:a16="http://schemas.microsoft.com/office/drawing/2014/main" xmlns="" id="{28ECA55C-9864-4E7A-94F7-FCAC5151752D}"/>
              </a:ext>
            </a:extLst>
          </p:cNvPr>
          <p:cNvSpPr txBox="1"/>
          <p:nvPr/>
        </p:nvSpPr>
        <p:spPr>
          <a:xfrm>
            <a:off x="405256" y="3442703"/>
            <a:ext cx="4637007" cy="307777"/>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Possible objectives in SEALDD:</a:t>
            </a:r>
            <a:endParaRPr lang="zh-CN" altLang="en-US" sz="1400" dirty="0"/>
          </a:p>
        </p:txBody>
      </p:sp>
      <p:sp>
        <p:nvSpPr>
          <p:cNvPr id="97" name="文本框 96">
            <a:extLst>
              <a:ext uri="{FF2B5EF4-FFF2-40B4-BE49-F238E27FC236}">
                <a16:creationId xmlns:a16="http://schemas.microsoft.com/office/drawing/2014/main" xmlns="" id="{67907168-2B2E-443F-BDD2-21435862AB68}"/>
              </a:ext>
            </a:extLst>
          </p:cNvPr>
          <p:cNvSpPr txBox="1"/>
          <p:nvPr/>
        </p:nvSpPr>
        <p:spPr>
          <a:xfrm>
            <a:off x="620589" y="3857151"/>
            <a:ext cx="7308366" cy="276999"/>
          </a:xfrm>
          <a:prstGeom prst="rect">
            <a:avLst/>
          </a:prstGeom>
          <a:noFill/>
        </p:spPr>
        <p:txBody>
          <a:bodyPr wrap="square" rtlCol="0">
            <a:spAutoFit/>
          </a:bodyPr>
          <a:lstStyle/>
          <a:p>
            <a:r>
              <a:rPr lang="en-US" altLang="zh-CN" sz="1200" dirty="0">
                <a:solidFill>
                  <a:srgbClr val="FF0000"/>
                </a:solidFill>
              </a:rPr>
              <a:t>-  How SEALDD layer supports BAT adaption capability to achieve application-layer scheduling?</a:t>
            </a:r>
            <a:endParaRPr lang="zh-CN" altLang="en-US" sz="1200" dirty="0">
              <a:solidFill>
                <a:srgbClr val="FF0000"/>
              </a:solidFill>
            </a:endParaRPr>
          </a:p>
        </p:txBody>
      </p:sp>
      <p:sp>
        <p:nvSpPr>
          <p:cNvPr id="98" name="文本框 97">
            <a:extLst>
              <a:ext uri="{FF2B5EF4-FFF2-40B4-BE49-F238E27FC236}">
                <a16:creationId xmlns:a16="http://schemas.microsoft.com/office/drawing/2014/main" xmlns="" id="{9A19E21A-7D46-4245-B326-B8C25A3CE5E6}"/>
              </a:ext>
            </a:extLst>
          </p:cNvPr>
          <p:cNvSpPr txBox="1"/>
          <p:nvPr/>
        </p:nvSpPr>
        <p:spPr>
          <a:xfrm>
            <a:off x="637569" y="4249618"/>
            <a:ext cx="5702271" cy="646331"/>
          </a:xfrm>
          <a:prstGeom prst="rect">
            <a:avLst/>
          </a:prstGeom>
          <a:noFill/>
        </p:spPr>
        <p:txBody>
          <a:bodyPr wrap="square" rtlCol="0">
            <a:spAutoFit/>
          </a:bodyPr>
          <a:lstStyle/>
          <a:p>
            <a:r>
              <a:rPr lang="en-US" altLang="zh-CN" sz="1200" dirty="0">
                <a:solidFill>
                  <a:srgbClr val="FF0000"/>
                </a:solidFill>
              </a:rPr>
              <a:t>-  How SEALDD layer performs the packet control (e.g. adjust the packet sending time) considering the packet generation, packet collection, packet delivery over SEALDD-S and SEALDD-UU interface.</a:t>
            </a:r>
            <a:endParaRPr lang="zh-CN" altLang="en-US" sz="1200" dirty="0">
              <a:solidFill>
                <a:srgbClr val="FF0000"/>
              </a:solidFill>
            </a:endParaRPr>
          </a:p>
        </p:txBody>
      </p:sp>
    </p:spTree>
    <p:extLst>
      <p:ext uri="{BB962C8B-B14F-4D97-AF65-F5344CB8AC3E}">
        <p14:creationId xmlns:p14="http://schemas.microsoft.com/office/powerpoint/2010/main" val="20511212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40870" y="225045"/>
            <a:ext cx="11751129" cy="1104917"/>
          </a:xfrm>
        </p:spPr>
        <p:txBody>
          <a:bodyPr/>
          <a:lstStyle/>
          <a:p>
            <a:r>
              <a:rPr lang="en-US" altLang="en-US" sz="3600" dirty="0"/>
              <a:t>Rel19 new: E2E measurement and optimization enhancement</a:t>
            </a:r>
            <a:endParaRPr lang="en-GB" altLang="en-US" sz="3600" dirty="0"/>
          </a:p>
        </p:txBody>
      </p:sp>
      <p:graphicFrame>
        <p:nvGraphicFramePr>
          <p:cNvPr id="38" name="对象 37">
            <a:extLst>
              <a:ext uri="{FF2B5EF4-FFF2-40B4-BE49-F238E27FC236}">
                <a16:creationId xmlns:a16="http://schemas.microsoft.com/office/drawing/2014/main" xmlns="" id="{2DBE6F4E-5986-42B4-9576-E7F67706AA45}"/>
              </a:ext>
            </a:extLst>
          </p:cNvPr>
          <p:cNvGraphicFramePr>
            <a:graphicFrameLocks noChangeAspect="1"/>
          </p:cNvGraphicFramePr>
          <p:nvPr>
            <p:extLst>
              <p:ext uri="{D42A27DB-BD31-4B8C-83A1-F6EECF244321}">
                <p14:modId xmlns:p14="http://schemas.microsoft.com/office/powerpoint/2010/main" val="597056499"/>
              </p:ext>
            </p:extLst>
          </p:nvPr>
        </p:nvGraphicFramePr>
        <p:xfrm>
          <a:off x="646614" y="1400983"/>
          <a:ext cx="4073246" cy="4401346"/>
        </p:xfrm>
        <a:graphic>
          <a:graphicData uri="http://schemas.openxmlformats.org/presentationml/2006/ole">
            <mc:AlternateContent xmlns:mc="http://schemas.openxmlformats.org/markup-compatibility/2006">
              <mc:Choice xmlns:v="urn:schemas-microsoft-com:vml" Requires="v">
                <p:oleObj spid="_x0000_s1152" r:id="rId3" imgW="4846498" imgH="5242350" progId="Visio.Drawing.15">
                  <p:embed/>
                </p:oleObj>
              </mc:Choice>
              <mc:Fallback>
                <p:oleObj r:id="rId3" imgW="4846498" imgH="5242350" progId="Visio.Drawing.15">
                  <p:embed/>
                  <p:pic>
                    <p:nvPicPr>
                      <p:cNvPr id="5" name="对象 4">
                        <a:extLst>
                          <a:ext uri="{FF2B5EF4-FFF2-40B4-BE49-F238E27FC236}">
                            <a16:creationId xmlns:a16="http://schemas.microsoft.com/office/drawing/2014/main" xmlns="" id="{992387AF-97ED-4A9D-A846-939CCFBF8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614" y="1400983"/>
                        <a:ext cx="4073246" cy="4401346"/>
                      </a:xfrm>
                      <a:prstGeom prst="rect">
                        <a:avLst/>
                      </a:prstGeom>
                      <a:noFill/>
                    </p:spPr>
                  </p:pic>
                </p:oleObj>
              </mc:Fallback>
            </mc:AlternateContent>
          </a:graphicData>
        </a:graphic>
      </p:graphicFrame>
      <p:sp>
        <p:nvSpPr>
          <p:cNvPr id="39" name="文本框 38">
            <a:extLst>
              <a:ext uri="{FF2B5EF4-FFF2-40B4-BE49-F238E27FC236}">
                <a16:creationId xmlns:a16="http://schemas.microsoft.com/office/drawing/2014/main" xmlns="" id="{EFF43C8A-309E-4306-894B-E2946197CE9F}"/>
              </a:ext>
            </a:extLst>
          </p:cNvPr>
          <p:cNvSpPr txBox="1"/>
          <p:nvPr/>
        </p:nvSpPr>
        <p:spPr>
          <a:xfrm>
            <a:off x="4950623" y="1487803"/>
            <a:ext cx="5631560" cy="523220"/>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In Rel-18, the SEALDD layer provides the E2E delay measurement , based on the time recording in packet sending/receiving </a:t>
            </a:r>
            <a:endParaRPr lang="zh-CN" altLang="en-US" sz="1400" dirty="0"/>
          </a:p>
        </p:txBody>
      </p:sp>
      <p:sp>
        <p:nvSpPr>
          <p:cNvPr id="40" name="文本框 39">
            <a:extLst>
              <a:ext uri="{FF2B5EF4-FFF2-40B4-BE49-F238E27FC236}">
                <a16:creationId xmlns:a16="http://schemas.microsoft.com/office/drawing/2014/main" xmlns="" id="{19A2F0F1-5BAE-4495-B9D6-5981FFEF23E7}"/>
              </a:ext>
            </a:extLst>
          </p:cNvPr>
          <p:cNvSpPr txBox="1"/>
          <p:nvPr/>
        </p:nvSpPr>
        <p:spPr>
          <a:xfrm>
            <a:off x="4950623" y="2168864"/>
            <a:ext cx="4637007" cy="307777"/>
          </a:xfrm>
          <a:prstGeom prst="rect">
            <a:avLst/>
          </a:prstGeom>
          <a:noFill/>
        </p:spPr>
        <p:txBody>
          <a:bodyPr wrap="square" rtlCol="0">
            <a:spAutoFit/>
          </a:bodyPr>
          <a:lstStyle/>
          <a:p>
            <a:pPr marL="171450" indent="-171450">
              <a:buFont typeface="Wingdings" panose="05000000000000000000" pitchFamily="2" charset="2"/>
              <a:buChar char="n"/>
            </a:pPr>
            <a:r>
              <a:rPr lang="en-US" altLang="zh-CN" sz="1400" dirty="0"/>
              <a:t>Possible objective in SEALDD:</a:t>
            </a:r>
            <a:endParaRPr lang="zh-CN" altLang="en-US" sz="1400" dirty="0"/>
          </a:p>
        </p:txBody>
      </p:sp>
      <p:sp>
        <p:nvSpPr>
          <p:cNvPr id="41" name="文本框 40">
            <a:extLst>
              <a:ext uri="{FF2B5EF4-FFF2-40B4-BE49-F238E27FC236}">
                <a16:creationId xmlns:a16="http://schemas.microsoft.com/office/drawing/2014/main" xmlns="" id="{4EA7CDE7-F77B-4621-B33D-0A544C084B07}"/>
              </a:ext>
            </a:extLst>
          </p:cNvPr>
          <p:cNvSpPr txBox="1"/>
          <p:nvPr/>
        </p:nvSpPr>
        <p:spPr>
          <a:xfrm>
            <a:off x="5139323" y="2554583"/>
            <a:ext cx="5817148" cy="646331"/>
          </a:xfrm>
          <a:prstGeom prst="rect">
            <a:avLst/>
          </a:prstGeom>
          <a:noFill/>
        </p:spPr>
        <p:txBody>
          <a:bodyPr wrap="square" rtlCol="0">
            <a:spAutoFit/>
          </a:bodyPr>
          <a:lstStyle/>
          <a:p>
            <a:r>
              <a:rPr lang="en-US" altLang="zh-CN" sz="1200" dirty="0">
                <a:solidFill>
                  <a:srgbClr val="FF0000"/>
                </a:solidFill>
              </a:rPr>
              <a:t>-  How to </a:t>
            </a:r>
            <a:r>
              <a:rPr lang="en-GB" altLang="zh-CN" sz="1200" dirty="0">
                <a:solidFill>
                  <a:srgbClr val="FF0000"/>
                </a:solidFill>
              </a:rPr>
              <a:t>develop the transmission quality measurements mechanism to support more end-to-end KPIs (e.g. jitter, congestion, etc).</a:t>
            </a:r>
            <a:endParaRPr lang="zh-CN" altLang="zh-CN" sz="1200" dirty="0">
              <a:solidFill>
                <a:srgbClr val="FF0000"/>
              </a:solidFill>
            </a:endParaRPr>
          </a:p>
          <a:p>
            <a:endParaRPr lang="zh-CN" altLang="en-US" sz="1200" dirty="0">
              <a:solidFill>
                <a:srgbClr val="FF0000"/>
              </a:solidFill>
            </a:endParaRPr>
          </a:p>
        </p:txBody>
      </p:sp>
      <p:sp>
        <p:nvSpPr>
          <p:cNvPr id="42" name="文本框 41">
            <a:extLst>
              <a:ext uri="{FF2B5EF4-FFF2-40B4-BE49-F238E27FC236}">
                <a16:creationId xmlns:a16="http://schemas.microsoft.com/office/drawing/2014/main" xmlns="" id="{CC1CD629-3BED-46B6-98F4-AB0A6A1194D2}"/>
              </a:ext>
            </a:extLst>
          </p:cNvPr>
          <p:cNvSpPr txBox="1"/>
          <p:nvPr/>
        </p:nvSpPr>
        <p:spPr>
          <a:xfrm>
            <a:off x="5139322" y="3105834"/>
            <a:ext cx="6129569" cy="461665"/>
          </a:xfrm>
          <a:prstGeom prst="rect">
            <a:avLst/>
          </a:prstGeom>
          <a:noFill/>
        </p:spPr>
        <p:txBody>
          <a:bodyPr wrap="square" rtlCol="0">
            <a:spAutoFit/>
          </a:bodyPr>
          <a:lstStyle/>
          <a:p>
            <a:r>
              <a:rPr lang="en-US" altLang="zh-CN" sz="1200" dirty="0">
                <a:solidFill>
                  <a:srgbClr val="FF0000"/>
                </a:solidFill>
              </a:rPr>
              <a:t>-  How to extend </a:t>
            </a:r>
            <a:r>
              <a:rPr lang="en-GB" altLang="zh-CN" sz="1200" dirty="0">
                <a:solidFill>
                  <a:srgbClr val="FF0000"/>
                </a:solidFill>
              </a:rPr>
              <a:t>the transmission quality optimization based on the transmission measurement results and/or the exposed network information.</a:t>
            </a:r>
            <a:endParaRPr lang="zh-CN" altLang="en-US" sz="1200" dirty="0">
              <a:solidFill>
                <a:srgbClr val="FF0000"/>
              </a:solidFill>
            </a:endParaRPr>
          </a:p>
        </p:txBody>
      </p:sp>
    </p:spTree>
    <p:extLst>
      <p:ext uri="{BB962C8B-B14F-4D97-AF65-F5344CB8AC3E}">
        <p14:creationId xmlns:p14="http://schemas.microsoft.com/office/powerpoint/2010/main" val="154355926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19794" y="1442687"/>
            <a:ext cx="10515600" cy="4230270"/>
          </a:xfrm>
        </p:spPr>
        <p:txBody>
          <a:bodyPr/>
          <a:lstStyle/>
          <a:p>
            <a:r>
              <a:rPr lang="en-GB" altLang="en-US" sz="2400" dirty="0"/>
              <a:t>Continuation or New Item: </a:t>
            </a:r>
            <a:r>
              <a:rPr lang="en-GB" altLang="en-US" sz="1600" dirty="0"/>
              <a:t>SEALDD_Ph2</a:t>
            </a:r>
          </a:p>
          <a:p>
            <a:r>
              <a:rPr lang="en-US" sz="2400" dirty="0"/>
              <a:t>Study Item/Work Item/Both: </a:t>
            </a:r>
            <a:r>
              <a:rPr lang="en-US" altLang="zh-CN" sz="1600" dirty="0"/>
              <a:t>W</a:t>
            </a:r>
            <a:r>
              <a:rPr lang="en-US" sz="1600" dirty="0"/>
              <a:t>ID</a:t>
            </a:r>
            <a:endParaRPr lang="en-IN" sz="1600" dirty="0"/>
          </a:p>
          <a:p>
            <a:pPr lvl="0"/>
            <a:r>
              <a:rPr lang="en-GB" altLang="en-US" sz="2400" dirty="0"/>
              <a:t>Source of requirements: </a:t>
            </a:r>
            <a:r>
              <a:rPr lang="en-GB" altLang="en-US" sz="1600" dirty="0"/>
              <a:t>SA2</a:t>
            </a:r>
          </a:p>
          <a:p>
            <a:r>
              <a:rPr lang="en-GB" altLang="en-US" sz="2400" dirty="0"/>
              <a:t>Expected Output: </a:t>
            </a:r>
            <a:r>
              <a:rPr lang="en-GB" altLang="en-US" sz="1600" dirty="0"/>
              <a:t>content to be added to existing TS (23.433)</a:t>
            </a:r>
          </a:p>
          <a:p>
            <a:r>
              <a:rPr lang="en-US" sz="2400" dirty="0"/>
              <a:t>Anticipated start date/meeting: </a:t>
            </a:r>
            <a:r>
              <a:rPr lang="en-US" sz="1600" dirty="0"/>
              <a:t>SA6#57</a:t>
            </a:r>
          </a:p>
          <a:p>
            <a:r>
              <a:rPr lang="en-GB" altLang="en-US" sz="2400" dirty="0"/>
              <a:t>Target Completion: </a:t>
            </a:r>
            <a:r>
              <a:rPr lang="en-US" altLang="zh-CN" sz="1600" dirty="0"/>
              <a:t>SA6#64</a:t>
            </a:r>
            <a:endParaRPr lang="en-GB" altLang="en-US" sz="1600" dirty="0"/>
          </a:p>
          <a:p>
            <a:r>
              <a:rPr lang="en-IN" altLang="en-US" sz="2400" dirty="0"/>
              <a:t>Estimated TUs: </a:t>
            </a:r>
            <a:r>
              <a:rPr lang="en-IN" altLang="en-US" sz="1600" dirty="0"/>
              <a:t>8 TUs (WID)</a:t>
            </a:r>
          </a:p>
          <a:p>
            <a:r>
              <a:rPr lang="en-IN" altLang="en-US" sz="2400" dirty="0" err="1"/>
              <a:t>Rapporteurship</a:t>
            </a:r>
            <a:r>
              <a:rPr lang="en-IN" altLang="en-US" sz="2400" dirty="0"/>
              <a:t>: </a:t>
            </a:r>
            <a:r>
              <a:rPr lang="en-US" altLang="en-US" sz="1600" dirty="0" err="1"/>
              <a:t>Cuili</a:t>
            </a:r>
            <a:r>
              <a:rPr lang="en-US" altLang="en-US" sz="1600" dirty="0"/>
              <a:t> Ge, </a:t>
            </a:r>
            <a:r>
              <a:rPr lang="en-IN" altLang="en-US" sz="1600" dirty="0"/>
              <a:t>Huawei</a:t>
            </a:r>
          </a:p>
          <a:p>
            <a:r>
              <a:rPr lang="en-IN" altLang="en-US" sz="2400" dirty="0"/>
              <a:t>Supporting IMs: </a:t>
            </a:r>
            <a:endParaRPr lang="en-IN" altLang="en-US" sz="1600" dirty="0"/>
          </a:p>
        </p:txBody>
      </p:sp>
      <p:sp>
        <p:nvSpPr>
          <p:cNvPr id="7" name="Title 1">
            <a:extLst>
              <a:ext uri="{FF2B5EF4-FFF2-40B4-BE49-F238E27FC236}">
                <a16:creationId xmlns:a16="http://schemas.microsoft.com/office/drawing/2014/main" xmlns="" id="{A278609E-FDE2-4C64-9FD4-F7A8717DFAD8}"/>
              </a:ext>
            </a:extLst>
          </p:cNvPr>
          <p:cNvSpPr>
            <a:spLocks noGrp="1"/>
          </p:cNvSpPr>
          <p:nvPr>
            <p:ph type="title"/>
          </p:nvPr>
        </p:nvSpPr>
        <p:spPr>
          <a:xfrm>
            <a:off x="440871" y="225045"/>
            <a:ext cx="10515600" cy="1104917"/>
          </a:xfrm>
        </p:spPr>
        <p:txBody>
          <a:bodyPr/>
          <a:lstStyle/>
          <a:p>
            <a:r>
              <a:rPr lang="en-GB" altLang="en-US" sz="3600" dirty="0"/>
              <a:t>Other information</a:t>
            </a:r>
          </a:p>
        </p:txBody>
      </p:sp>
      <p:graphicFrame>
        <p:nvGraphicFramePr>
          <p:cNvPr id="3" name="Table 2"/>
          <p:cNvGraphicFramePr>
            <a:graphicFrameLocks noGrp="1"/>
          </p:cNvGraphicFramePr>
          <p:nvPr>
            <p:extLst>
              <p:ext uri="{D42A27DB-BD31-4B8C-83A1-F6EECF244321}">
                <p14:modId xmlns:p14="http://schemas.microsoft.com/office/powerpoint/2010/main" val="2764370581"/>
              </p:ext>
            </p:extLst>
          </p:nvPr>
        </p:nvGraphicFramePr>
        <p:xfrm>
          <a:off x="3458236" y="5055737"/>
          <a:ext cx="1752095" cy="1234440"/>
        </p:xfrm>
        <a:graphic>
          <a:graphicData uri="http://schemas.openxmlformats.org/drawingml/2006/table">
            <a:tbl>
              <a:tblPr firstRow="1" firstCol="1" lastRow="1" lastCol="1" bandRow="1" bandCol="1"/>
              <a:tblGrid>
                <a:gridCol w="1752095">
                  <a:extLst>
                    <a:ext uri="{9D8B030D-6E8A-4147-A177-3AD203B41FA5}">
                      <a16:colId xmlns:a16="http://schemas.microsoft.com/office/drawing/2014/main" xmlns="" val="20000"/>
                    </a:ext>
                  </a:extLst>
                </a:gridCol>
              </a:tblGrid>
              <a:tr h="0">
                <a:tc>
                  <a:txBody>
                    <a:bodyPr/>
                    <a:lstStyle/>
                    <a:p>
                      <a:pPr algn="ctr" hangingPunct="0">
                        <a:spcAft>
                          <a:spcPts val="0"/>
                        </a:spcAft>
                      </a:pPr>
                      <a:r>
                        <a:rPr lang="en-GB"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Huawei</a:t>
                      </a:r>
                      <a:endParaRPr lang="zh-CN"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hangingPunct="0">
                        <a:spcAft>
                          <a:spcPts val="0"/>
                        </a:spcAft>
                      </a:pPr>
                      <a:r>
                        <a:rPr lang="en-GB" sz="9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HiSilicon</a:t>
                      </a:r>
                      <a:endParaRPr lang="zh-CN" sz="90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hangingPunct="0">
                        <a:spcAft>
                          <a:spcPts val="0"/>
                        </a:spcAft>
                      </a:pPr>
                      <a:r>
                        <a:rPr lang="en-GB" sz="9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CATT</a:t>
                      </a:r>
                      <a:endParaRPr lang="zh-CN" sz="90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hangingPunct="0">
                        <a:spcAft>
                          <a:spcPts val="0"/>
                        </a:spcAft>
                      </a:pPr>
                      <a:r>
                        <a:rPr lang="en-GB" sz="9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China Unicom</a:t>
                      </a:r>
                      <a:endParaRPr lang="zh-CN" sz="90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a:txBody>
                    <a:bodyPr/>
                    <a:lstStyle/>
                    <a:p>
                      <a:pPr algn="ctr" hangingPunct="0">
                        <a:spcAft>
                          <a:spcPts val="0"/>
                        </a:spcAft>
                      </a:pPr>
                      <a:r>
                        <a:rPr lang="en-GB" sz="9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China Telecom</a:t>
                      </a:r>
                      <a:endParaRPr lang="zh-CN" sz="90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0">
                <a:tc>
                  <a:txBody>
                    <a:bodyPr/>
                    <a:lstStyle/>
                    <a:p>
                      <a:pPr algn="ctr" hangingPunct="0">
                        <a:spcAft>
                          <a:spcPts val="0"/>
                        </a:spcAft>
                      </a:pPr>
                      <a:r>
                        <a:rPr lang="en-GB" sz="9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TD Tech</a:t>
                      </a:r>
                      <a:endParaRPr lang="zh-CN" sz="90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0">
                <a:tc>
                  <a:txBody>
                    <a:bodyPr/>
                    <a:lstStyle/>
                    <a:p>
                      <a:pPr algn="ctr" hangingPunct="0">
                        <a:spcAft>
                          <a:spcPts val="0"/>
                        </a:spcAft>
                      </a:pPr>
                      <a:r>
                        <a:rPr lang="en-GB"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ZTE</a:t>
                      </a:r>
                      <a:endParaRPr lang="zh-CN"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21948">
                <a:tc>
                  <a:txBody>
                    <a:bodyPr/>
                    <a:lstStyle/>
                    <a:p>
                      <a:pPr algn="ctr" hangingPunct="0">
                        <a:spcAft>
                          <a:spcPts val="0"/>
                        </a:spcAft>
                      </a:pPr>
                      <a:r>
                        <a:rPr lang="en-US" altLang="zh-CN"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Vivo</a:t>
                      </a:r>
                      <a:endParaRPr lang="zh-CN" sz="9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0">
                <a:tc>
                  <a:txBody>
                    <a:bodyPr/>
                    <a:lstStyle/>
                    <a:p>
                      <a:pPr marL="0" algn="ctr" defTabSz="914400" rtl="0" eaLnBrk="1" latinLnBrk="0" hangingPunct="0">
                        <a:spcAft>
                          <a:spcPts val="0"/>
                        </a:spcAft>
                      </a:pPr>
                      <a:r>
                        <a:rPr lang="en-US" altLang="zh-CN" sz="900" kern="1200" dirty="0" err="1">
                          <a:solidFill>
                            <a:srgbClr val="000000"/>
                          </a:solidFill>
                          <a:effectLst/>
                          <a:latin typeface="Arial" panose="020B0604020202020204" pitchFamily="34" charset="0"/>
                          <a:ea typeface="等线" panose="02010600030101010101" pitchFamily="2" charset="-122"/>
                          <a:cs typeface="Times New Roman" panose="02020603050405020304" pitchFamily="18" charset="0"/>
                        </a:rPr>
                        <a:t>Kyonggi</a:t>
                      </a:r>
                      <a:r>
                        <a:rPr lang="en-US" altLang="zh-CN" sz="900" kern="12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 University</a:t>
                      </a:r>
                      <a:endParaRPr lang="zh-CN" sz="900" kern="12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18501262"/>
                  </a:ext>
                </a:extLst>
              </a:tr>
            </a:tbl>
          </a:graphicData>
        </a:graphic>
      </p:graphicFrame>
    </p:spTree>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4198</TotalTime>
  <Words>941</Words>
  <Application>Microsoft Office PowerPoint</Application>
  <PresentationFormat>Widescreen</PresentationFormat>
  <Paragraphs>106</Paragraphs>
  <Slides>10</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2" baseType="lpstr">
      <vt:lpstr>.AppleSystemUIFont</vt:lpstr>
      <vt:lpstr>Arial </vt:lpstr>
      <vt:lpstr>等线</vt:lpstr>
      <vt:lpstr>宋体</vt:lpstr>
      <vt:lpstr>Microsoft YaHei</vt:lpstr>
      <vt:lpstr>Arial</vt:lpstr>
      <vt:lpstr>Calibri</vt:lpstr>
      <vt:lpstr>Calibri Light</vt:lpstr>
      <vt:lpstr>Times New Roman</vt:lpstr>
      <vt:lpstr>Wingdings</vt:lpstr>
      <vt:lpstr>1_Office Theme</vt:lpstr>
      <vt:lpstr>Visio.Drawing.15</vt:lpstr>
      <vt:lpstr>Discussion on new WID SEALDD_Ph2</vt:lpstr>
      <vt:lpstr>Outline</vt:lpstr>
      <vt:lpstr>Overall Justification</vt:lpstr>
      <vt:lpstr>Overall Justification</vt:lpstr>
      <vt:lpstr>Possible Objectives</vt:lpstr>
      <vt:lpstr>Rel19 new: SEALDD enabled Packet control</vt:lpstr>
      <vt:lpstr>Rel19 new: SEALDD enabled Packet control</vt:lpstr>
      <vt:lpstr>Rel19 new: E2E measurement and optimization enhancement</vt:lpstr>
      <vt:lpstr>Other information</vt:lpstr>
      <vt:lpstr>Other information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151</cp:revision>
  <dcterms:created xsi:type="dcterms:W3CDTF">2023-04-05T03:54:49Z</dcterms:created>
  <dcterms:modified xsi:type="dcterms:W3CDTF">2023-08-15T09:04:13Z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(3)nj7XuBcpS9cXTeK4kDTiSvcE9L/u3yAB3X5BW6oP08ZdxUJRwKH3tjdUZ1RAuGoOutKAbmPF
H7Ej6MK5eSXM6WThg3UTFal/o8YyUB+IC//du5olVSmRVUmsFmjRjhv5k3tj16pY77NP62hz
kSCqTThzJ4fLQPLqj5dg2Q90/nXsmP6miKNhpipO1Fwx/iFYjOwA6f96pui0e+dhr21Z6pXV
HKR+agwDk0hDvu63r/</vt:lpwstr>
  </property>
  <property fmtid="{D5CDD505-2E9C-101B-9397-08002B2CF9AE}" pid="3" name="_2015_ms_pID_7253431">
    <vt:lpwstr>220zQAgKLLEuha97J2CqA+QmCdcmNfxHLEaIhbiGsICL6A7Ohgr7kh
irrTUhNsdGc59AYcBG9+qd3Fhxxb+823CPLzxkVLEW45Oucmblzf5mWqqzR9/IbNfyA5nR4Y
gTOGhe7FwL0xVfGgWoSE+lhBt5KR1hh0tW5xM6Bq/TJDFCJ614t2iO4iRcuu3Fe9z2YFR388
55LmuQC5b9OjQaFViCU6fnsXYcK2iSjWpU6a</vt:lpwstr>
  </property>
  <property fmtid="{D5CDD505-2E9C-101B-9397-08002B2CF9AE}" pid="4" name="_2015_ms_pID_7253432">
    <vt:lpwstr>ccwab0O5sjxpH1Iq3v4nxy4=</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1691995161</vt:lpwstr>
  </property>
</Properties>
</file>