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341" r:id="rId3"/>
    <p:sldId id="363" r:id="rId4"/>
    <p:sldId id="375" r:id="rId5"/>
    <p:sldId id="384" r:id="rId6"/>
    <p:sldId id="381" r:id="rId7"/>
    <p:sldId id="386" r:id="rId8"/>
    <p:sldId id="385" r:id="rId9"/>
    <p:sldId id="380" r:id="rId10"/>
    <p:sldId id="387" r:id="rId11"/>
    <p:sldId id="382" r:id="rId12"/>
    <p:sldId id="383" r:id="rId13"/>
    <p:sldId id="37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58" autoAdjust="0"/>
    <p:restoredTop sz="78966" autoAdjust="0"/>
  </p:normalViewPr>
  <p:slideViewPr>
    <p:cSldViewPr snapToGrid="0">
      <p:cViewPr varScale="1">
        <p:scale>
          <a:sx n="90" d="100"/>
          <a:sy n="90" d="100"/>
        </p:scale>
        <p:origin x="16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8CB4A4-DB94-49B4-B72D-15083FDEA616}" type="datetimeFigureOut">
              <a:rPr lang="en-US" smtClean="0"/>
              <a:t>8/15/2023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E50173-0D34-4518-9B5D-ADB083A3A9F7}" type="slidenum">
              <a:rPr lang="en-US" smtClean="0"/>
              <a:t>‹#›</a:t>
            </a:fld>
            <a:endParaRPr lang="en-US"/>
          </a:p>
        </p:txBody>
      </p:sp>
    </p:spTree>
    <p:extLst>
      <p:ext uri="{BB962C8B-B14F-4D97-AF65-F5344CB8AC3E}">
        <p14:creationId xmlns:p14="http://schemas.microsoft.com/office/powerpoint/2010/main" val="3491586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幻灯片图像占位符 1"/>
          <p:cNvSpPr>
            <a:spLocks noGrp="1" noRot="1" noChangeAspect="1"/>
          </p:cNvSpPr>
          <p:nvPr>
            <p:ph type="sldImg" idx="2"/>
          </p:nvPr>
        </p:nvSpPr>
        <p:spPr/>
      </p:sp>
      <p:sp>
        <p:nvSpPr>
          <p:cNvPr id="1048630"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幻灯片图像占位符 1"/>
          <p:cNvSpPr>
            <a:spLocks noGrp="1" noRot="1" noChangeAspect="1"/>
          </p:cNvSpPr>
          <p:nvPr>
            <p:ph type="sldImg" idx="2"/>
          </p:nvPr>
        </p:nvSpPr>
        <p:spPr/>
      </p:sp>
      <p:sp>
        <p:nvSpPr>
          <p:cNvPr id="104863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383336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幻灯片图像占位符 1"/>
          <p:cNvSpPr>
            <a:spLocks noGrp="1" noRot="1" noChangeAspect="1"/>
          </p:cNvSpPr>
          <p:nvPr>
            <p:ph type="sldImg" idx="2"/>
          </p:nvPr>
        </p:nvSpPr>
        <p:spPr/>
      </p:sp>
      <p:sp>
        <p:nvSpPr>
          <p:cNvPr id="104863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103313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幻灯片图像占位符 1"/>
          <p:cNvSpPr>
            <a:spLocks noGrp="1" noRot="1" noChangeAspect="1"/>
          </p:cNvSpPr>
          <p:nvPr>
            <p:ph type="sldImg" idx="2"/>
          </p:nvPr>
        </p:nvSpPr>
        <p:spPr/>
      </p:sp>
      <p:sp>
        <p:nvSpPr>
          <p:cNvPr id="104863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541599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幻灯片图像占位符 1"/>
          <p:cNvSpPr>
            <a:spLocks noGrp="1" noRot="1" noChangeAspect="1"/>
          </p:cNvSpPr>
          <p:nvPr>
            <p:ph type="sldImg" idx="2"/>
          </p:nvPr>
        </p:nvSpPr>
        <p:spPr/>
      </p:sp>
      <p:sp>
        <p:nvSpPr>
          <p:cNvPr id="104863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291949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5" name="幻灯片图像占位符 1"/>
          <p:cNvSpPr>
            <a:spLocks noGrp="1" noRot="1" noChangeAspect="1"/>
          </p:cNvSpPr>
          <p:nvPr>
            <p:ph type="sldImg" idx="2"/>
          </p:nvPr>
        </p:nvSpPr>
        <p:spPr/>
      </p:sp>
      <p:sp>
        <p:nvSpPr>
          <p:cNvPr id="1048716"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幻灯片图像占位符 1"/>
          <p:cNvSpPr>
            <a:spLocks noGrp="1" noRot="1" noChangeAspect="1"/>
          </p:cNvSpPr>
          <p:nvPr>
            <p:ph type="sldImg" idx="2"/>
          </p:nvPr>
        </p:nvSpPr>
        <p:spPr/>
      </p:sp>
      <p:sp>
        <p:nvSpPr>
          <p:cNvPr id="104863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834594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幻灯片图像占位符 1"/>
          <p:cNvSpPr>
            <a:spLocks noGrp="1" noRot="1" noChangeAspect="1"/>
          </p:cNvSpPr>
          <p:nvPr>
            <p:ph type="sldImg" idx="2"/>
          </p:nvPr>
        </p:nvSpPr>
        <p:spPr/>
      </p:sp>
      <p:sp>
        <p:nvSpPr>
          <p:cNvPr id="104863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382579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1D1A3-CD0D-BCBC-BA98-C8B5E806A5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B5656E-D3A7-6E9A-1E98-0C58B8C779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83651A-E05D-63D7-472A-3BE4F51444EE}"/>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5" name="Footer Placeholder 4">
            <a:extLst>
              <a:ext uri="{FF2B5EF4-FFF2-40B4-BE49-F238E27FC236}">
                <a16:creationId xmlns:a16="http://schemas.microsoft.com/office/drawing/2014/main" id="{228A0E71-3164-5659-9B6A-141F0E3820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A30A2A-5851-818E-6C50-AA72D652E3E7}"/>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3434269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008DE-5759-F197-3C4C-1E282A35673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4A296C-7ACF-DF0F-529E-8E38FC7DA5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F24A8C-A754-536F-5F28-C56519DB20DC}"/>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5" name="Footer Placeholder 4">
            <a:extLst>
              <a:ext uri="{FF2B5EF4-FFF2-40B4-BE49-F238E27FC236}">
                <a16:creationId xmlns:a16="http://schemas.microsoft.com/office/drawing/2014/main" id="{E4E0183F-34CD-736A-85DD-861ACAB28F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D36396-F506-F866-4B58-E1E772FC44CE}"/>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3836503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0761CD4-50FB-8EE8-3030-EB4572815D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49679B6-F685-AAA2-B28C-99455DB254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B0EFC9-8830-24EC-0189-0F854EF832CE}"/>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5" name="Footer Placeholder 4">
            <a:extLst>
              <a:ext uri="{FF2B5EF4-FFF2-40B4-BE49-F238E27FC236}">
                <a16:creationId xmlns:a16="http://schemas.microsoft.com/office/drawing/2014/main" id="{BAC397B8-C330-A758-0217-005754985E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ACC2E9-8037-E879-6F03-EE59721FCD42}"/>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21890051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3303571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98186069"/>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57998367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0C5A2-C61F-496D-2DE1-2D08D07FA2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2CDD03-438E-2998-50C1-9038F45C28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DA9993-ADA9-E649-6F19-6F851EBAED13}"/>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5" name="Footer Placeholder 4">
            <a:extLst>
              <a:ext uri="{FF2B5EF4-FFF2-40B4-BE49-F238E27FC236}">
                <a16:creationId xmlns:a16="http://schemas.microsoft.com/office/drawing/2014/main" id="{59C45D2D-C35B-FFB7-374E-52ABF470C6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91FA28-7E7E-D55D-6FC0-B7080777E73B}"/>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1716674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C9CD-FF5E-DDB3-542D-F6619A7F69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F98B869-9AF1-2C6B-F55D-776ED186E8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D0AE6D-EA3A-F548-9B16-A6B777E74ED8}"/>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5" name="Footer Placeholder 4">
            <a:extLst>
              <a:ext uri="{FF2B5EF4-FFF2-40B4-BE49-F238E27FC236}">
                <a16:creationId xmlns:a16="http://schemas.microsoft.com/office/drawing/2014/main" id="{CA2FE1D8-1B1E-0A89-153D-DDCAE5EF65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D2AC21-522D-D11A-A5F8-FFF11D7B3338}"/>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4148302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C4005-F0B4-5A5A-7870-C962D55FD3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9DC853-5018-F218-B28B-1E6186D3786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B3FB53-0D46-F52A-0788-FA61423D76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3EFAB5C-825B-FCC2-EF74-AC23B3107D61}"/>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6" name="Footer Placeholder 5">
            <a:extLst>
              <a:ext uri="{FF2B5EF4-FFF2-40B4-BE49-F238E27FC236}">
                <a16:creationId xmlns:a16="http://schemas.microsoft.com/office/drawing/2014/main" id="{4DC1112D-0F01-B187-B323-A55252648F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799E8C-3212-6593-FBD8-28D7E334C368}"/>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1655488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2D1F5-C4F9-678E-5F33-880D7F66E8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2A724BE-290B-820E-F859-78D47A728CF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23B7DE-44FF-E991-012C-55764B869FF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88A8FFB-55F6-1936-E556-6BEBBC3F07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0B6D95-8507-70B3-A040-07AED34450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15C6214-1763-67B8-A046-7EBE8C72C98C}"/>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8" name="Footer Placeholder 7">
            <a:extLst>
              <a:ext uri="{FF2B5EF4-FFF2-40B4-BE49-F238E27FC236}">
                <a16:creationId xmlns:a16="http://schemas.microsoft.com/office/drawing/2014/main" id="{B9AC66C5-D5A1-29C6-B854-86F2BEEEFC0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BB52A6-F5A4-E694-5DBC-E3C7BA303B5C}"/>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2187367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48F3E-30F7-AE0F-8A21-D5309A1E1C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B6672AE-7BC9-255A-CAA3-52E8A191F728}"/>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4" name="Footer Placeholder 3">
            <a:extLst>
              <a:ext uri="{FF2B5EF4-FFF2-40B4-BE49-F238E27FC236}">
                <a16:creationId xmlns:a16="http://schemas.microsoft.com/office/drawing/2014/main" id="{8D28FCE2-9B61-F370-975C-EEFA724B3DA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F15F6E1-00E9-B097-84FC-2947A2922596}"/>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3369100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3DE439-A067-C062-7ED0-A17519D4F568}"/>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3" name="Footer Placeholder 2">
            <a:extLst>
              <a:ext uri="{FF2B5EF4-FFF2-40B4-BE49-F238E27FC236}">
                <a16:creationId xmlns:a16="http://schemas.microsoft.com/office/drawing/2014/main" id="{E02C5EDB-1414-0ECE-658A-272838B25DF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E3FF10E-9FAF-3594-9DCF-B2539782BA62}"/>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3452369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E03FE-B2B7-7A41-DCB9-054DA157E8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AA6351-8F8C-5369-ACA5-4B7B0F455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4D037C-E83F-D71C-5A5F-93371523AE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ECD174-B94A-6591-6577-5E387B33E12A}"/>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6" name="Footer Placeholder 5">
            <a:extLst>
              <a:ext uri="{FF2B5EF4-FFF2-40B4-BE49-F238E27FC236}">
                <a16:creationId xmlns:a16="http://schemas.microsoft.com/office/drawing/2014/main" id="{93AF1DA9-B357-4DE5-FD6B-880E4AD03B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A6828C-FEFD-3A8F-3205-119F442B6D6B}"/>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3845391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9701E-4B90-03E7-F743-6E3E61EE95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97346BB-4DAC-7B67-49A7-9AF8B2F50E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9C90239-8BE6-453E-8ED5-1749FC344D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80B620-F06B-2122-4C03-A0401A862026}"/>
              </a:ext>
            </a:extLst>
          </p:cNvPr>
          <p:cNvSpPr>
            <a:spLocks noGrp="1"/>
          </p:cNvSpPr>
          <p:nvPr>
            <p:ph type="dt" sz="half" idx="10"/>
          </p:nvPr>
        </p:nvSpPr>
        <p:spPr/>
        <p:txBody>
          <a:bodyPr/>
          <a:lstStyle/>
          <a:p>
            <a:fld id="{AA20BBA4-ABB7-434F-B792-A471951BD7FD}" type="datetimeFigureOut">
              <a:rPr lang="en-US" smtClean="0"/>
              <a:t>8/15/2023</a:t>
            </a:fld>
            <a:endParaRPr lang="en-US"/>
          </a:p>
        </p:txBody>
      </p:sp>
      <p:sp>
        <p:nvSpPr>
          <p:cNvPr id="6" name="Footer Placeholder 5">
            <a:extLst>
              <a:ext uri="{FF2B5EF4-FFF2-40B4-BE49-F238E27FC236}">
                <a16:creationId xmlns:a16="http://schemas.microsoft.com/office/drawing/2014/main" id="{A9DAC0BF-8A22-727B-83BB-51FFBB0C73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CAD5BE-E5D8-14AD-85A8-46C4C3B8501E}"/>
              </a:ext>
            </a:extLst>
          </p:cNvPr>
          <p:cNvSpPr>
            <a:spLocks noGrp="1"/>
          </p:cNvSpPr>
          <p:nvPr>
            <p:ph type="sldNum" sz="quarter" idx="12"/>
          </p:nvPr>
        </p:nvSpPr>
        <p:spPr/>
        <p:txBody>
          <a:bodyPr/>
          <a:lstStyle/>
          <a:p>
            <a:fld id="{9F2B4B21-7185-4AF4-BE45-53F8856B2500}" type="slidenum">
              <a:rPr lang="en-US" smtClean="0"/>
              <a:t>‹#›</a:t>
            </a:fld>
            <a:endParaRPr lang="en-US"/>
          </a:p>
        </p:txBody>
      </p:sp>
    </p:spTree>
    <p:extLst>
      <p:ext uri="{BB962C8B-B14F-4D97-AF65-F5344CB8AC3E}">
        <p14:creationId xmlns:p14="http://schemas.microsoft.com/office/powerpoint/2010/main" val="1061668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A53C69-0B20-284F-CE72-A116DED28E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2441F86-E19B-9ECA-F0C4-070BCB813B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E1BE8C-3818-1056-60DD-3DC1FC5812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20BBA4-ABB7-434F-B792-A471951BD7FD}" type="datetimeFigureOut">
              <a:rPr lang="en-US" smtClean="0"/>
              <a:t>8/15/2023</a:t>
            </a:fld>
            <a:endParaRPr lang="en-US"/>
          </a:p>
        </p:txBody>
      </p:sp>
      <p:sp>
        <p:nvSpPr>
          <p:cNvPr id="5" name="Footer Placeholder 4">
            <a:extLst>
              <a:ext uri="{FF2B5EF4-FFF2-40B4-BE49-F238E27FC236}">
                <a16:creationId xmlns:a16="http://schemas.microsoft.com/office/drawing/2014/main" id="{B963099D-B74A-4943-F088-00C2C57847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0FDEA68-1297-484B-8A9F-844B7938F1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2B4B21-7185-4AF4-BE45-53F8856B2500}" type="slidenum">
              <a:rPr lang="en-US" smtClean="0"/>
              <a:t>‹#›</a:t>
            </a:fld>
            <a:endParaRPr lang="en-US"/>
          </a:p>
        </p:txBody>
      </p:sp>
    </p:spTree>
    <p:extLst>
      <p:ext uri="{BB962C8B-B14F-4D97-AF65-F5344CB8AC3E}">
        <p14:creationId xmlns:p14="http://schemas.microsoft.com/office/powerpoint/2010/main" val="17330208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panose="020B0604020202020204"/>
              </a:rPr>
              <a:t>3GPP TSG-SA WG6 Meeting #56</a:t>
            </a:r>
          </a:p>
          <a:p>
            <a:pPr eaLnBrk="1" hangingPunct="1">
              <a:defRPr/>
            </a:pPr>
            <a:r>
              <a:rPr lang="en-US" altLang="en-US" sz="1200" b="1" dirty="0">
                <a:latin typeface="Arial" panose="020B0604020202020204"/>
              </a:rPr>
              <a:t>Gothenburg, Sweden 21st – 25th August 2023</a:t>
            </a:r>
          </a:p>
        </p:txBody>
      </p:sp>
    </p:spTree>
    <p:extLst>
      <p:ext uri="{BB962C8B-B14F-4D97-AF65-F5344CB8AC3E}">
        <p14:creationId xmlns:p14="http://schemas.microsoft.com/office/powerpoint/2010/main" val="29025002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GB" altLang="en-US" dirty="0"/>
              <a:t>SA6 Rel-19:</a:t>
            </a:r>
            <a:br>
              <a:rPr lang="en-GB" altLang="en-US" dirty="0"/>
            </a:br>
            <a:r>
              <a:rPr lang="en-US" altLang="zh-CN" sz="4800" kern="0" noProof="0" dirty="0">
                <a:ln>
                  <a:noFill/>
                </a:ln>
                <a:solidFill>
                  <a:schemeClr val="tx1"/>
                </a:solidFill>
                <a:uLnTx/>
                <a:uFillTx/>
                <a:sym typeface="+mn-ea"/>
              </a:rPr>
              <a:t>Discussion on </a:t>
            </a:r>
            <a:r>
              <a:rPr lang="en-US" altLang="zh-CN" sz="4800" kern="0" dirty="0">
                <a:sym typeface="+mn-ea"/>
              </a:rPr>
              <a:t>Application Layer support for ATSSS (AL-ATSSS)</a:t>
            </a:r>
            <a:endParaRPr lang="en-US" altLang="zh-CN" sz="4800" kern="0" noProof="0" dirty="0">
              <a:ln>
                <a:noFill/>
              </a:ln>
              <a:solidFill>
                <a:schemeClr val="tx1"/>
              </a:solidFill>
              <a:uLnTx/>
              <a:uFillTx/>
              <a:sym typeface="+mn-ea"/>
            </a:endParaRP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None/>
            </a:pPr>
            <a:endParaRPr lang="en-US" altLang="en-US" sz="3200" dirty="0"/>
          </a:p>
          <a:p>
            <a:pPr marL="0" indent="0" eaLnBrk="1" hangingPunct="1">
              <a:buNone/>
            </a:pPr>
            <a:r>
              <a:rPr lang="en-US" altLang="en-US" sz="3200" dirty="0"/>
              <a:t>Lenovo</a:t>
            </a:r>
            <a:endParaRPr lang="en-GB" altLang="en-US" sz="2000" dirty="0"/>
          </a:p>
        </p:txBody>
      </p:sp>
      <p:sp>
        <p:nvSpPr>
          <p:cNvPr id="5" name="TextBox 4">
            <a:extLst>
              <a:ext uri="{FF2B5EF4-FFF2-40B4-BE49-F238E27FC236}">
                <a16:creationId xmlns:a16="http://schemas.microsoft.com/office/drawing/2014/main" id="{F36108B8-05CA-2807-D168-20E828A83A96}"/>
              </a:ext>
            </a:extLst>
          </p:cNvPr>
          <p:cNvSpPr txBox="1"/>
          <p:nvPr/>
        </p:nvSpPr>
        <p:spPr>
          <a:xfrm>
            <a:off x="7784983" y="159391"/>
            <a:ext cx="2567031" cy="461665"/>
          </a:xfrm>
          <a:prstGeom prst="rect">
            <a:avLst/>
          </a:prstGeom>
          <a:noFill/>
        </p:spPr>
        <p:txBody>
          <a:bodyPr wrap="square">
            <a:spAutoFit/>
          </a:bodyPr>
          <a:lstStyle/>
          <a:p>
            <a:pPr algn="ctr"/>
            <a:r>
              <a:rPr lang="en-US" sz="2400" b="1" dirty="0"/>
              <a:t>S6-232418</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标题 1"/>
          <p:cNvSpPr>
            <a:spLocks noGrp="1"/>
          </p:cNvSpPr>
          <p:nvPr>
            <p:ph type="title"/>
          </p:nvPr>
        </p:nvSpPr>
        <p:spPr/>
        <p:txBody>
          <a:bodyPr/>
          <a:lstStyle/>
          <a:p>
            <a:r>
              <a:rPr lang="en-US" altLang="zh-CN" dirty="0">
                <a:ea typeface="宋体" panose="02010600030101010101" pitchFamily="2" charset="-122"/>
                <a:sym typeface="+mn-ea"/>
              </a:rPr>
              <a:t>Exemplary AL-ATSSS architecture </a:t>
            </a:r>
            <a:endParaRPr lang="zh-CN" altLang="en-US" dirty="0"/>
          </a:p>
        </p:txBody>
      </p:sp>
      <p:sp>
        <p:nvSpPr>
          <p:cNvPr id="6" name="TextBox 5">
            <a:extLst>
              <a:ext uri="{FF2B5EF4-FFF2-40B4-BE49-F238E27FC236}">
                <a16:creationId xmlns:a16="http://schemas.microsoft.com/office/drawing/2014/main" id="{60E47566-A1D0-7969-DF03-C9623E514FC6}"/>
              </a:ext>
            </a:extLst>
          </p:cNvPr>
          <p:cNvSpPr txBox="1"/>
          <p:nvPr/>
        </p:nvSpPr>
        <p:spPr>
          <a:xfrm>
            <a:off x="44213" y="1699183"/>
            <a:ext cx="6815694" cy="4855175"/>
          </a:xfrm>
          <a:prstGeom prst="rect">
            <a:avLst/>
          </a:prstGeom>
          <a:noFill/>
        </p:spPr>
        <p:txBody>
          <a:bodyPr wrap="square">
            <a:normAutofit fontScale="92500" lnSpcReduction="10000"/>
          </a:bodyPr>
          <a:lstStyle/>
          <a:p>
            <a:pPr algn="just" hangingPunct="0">
              <a:spcBef>
                <a:spcPts val="300"/>
              </a:spcBef>
              <a:spcAft>
                <a:spcPts val="600"/>
              </a:spcAft>
            </a:pPr>
            <a:r>
              <a:rPr lang="en-US" sz="1600" dirty="0">
                <a:effectLst/>
                <a:latin typeface="Times New Roman" panose="02020603050405020304" pitchFamily="18" charset="0"/>
                <a:ea typeface="Times New Roman" panose="02020603050405020304" pitchFamily="18" charset="0"/>
              </a:rPr>
              <a:t>In this exemplary architecture, an ATSSS enabler capability will be </a:t>
            </a:r>
            <a:r>
              <a:rPr lang="en-US" sz="1600" dirty="0">
                <a:latin typeface="Times New Roman" panose="02020603050405020304" pitchFamily="18" charset="0"/>
                <a:ea typeface="Times New Roman" panose="02020603050405020304" pitchFamily="18" charset="0"/>
              </a:rPr>
              <a:t>studied (as new enabler or enhancement of existing ones); as well as possible issues and solutions arising by this new architecture.</a:t>
            </a:r>
          </a:p>
          <a:p>
            <a:pPr algn="just" hangingPunct="0">
              <a:spcBef>
                <a:spcPts val="300"/>
              </a:spcBef>
              <a:spcAft>
                <a:spcPts val="600"/>
              </a:spcAft>
            </a:pPr>
            <a:r>
              <a:rPr lang="en-US" sz="1600" dirty="0">
                <a:effectLst/>
                <a:latin typeface="Times New Roman" panose="02020603050405020304" pitchFamily="18" charset="0"/>
                <a:ea typeface="Times New Roman" panose="02020603050405020304" pitchFamily="18" charset="0"/>
              </a:rPr>
              <a:t>Such architecture may include new SA6 logical functionality(-</a:t>
            </a:r>
            <a:r>
              <a:rPr lang="en-US" sz="1600" dirty="0" err="1">
                <a:effectLst/>
                <a:latin typeface="Times New Roman" panose="02020603050405020304" pitchFamily="18" charset="0"/>
                <a:ea typeface="Times New Roman" panose="02020603050405020304" pitchFamily="18" charset="0"/>
              </a:rPr>
              <a:t>ies</a:t>
            </a:r>
            <a:r>
              <a:rPr lang="en-US" sz="1600" dirty="0">
                <a:effectLst/>
                <a:latin typeface="Times New Roman" panose="02020603050405020304" pitchFamily="18" charset="0"/>
                <a:ea typeface="Times New Roman" panose="02020603050405020304" pitchFamily="18" charset="0"/>
              </a:rPr>
              <a:t>):</a:t>
            </a:r>
          </a:p>
          <a:p>
            <a:pPr marL="285750" indent="-285750" algn="just" hangingPunct="0">
              <a:spcBef>
                <a:spcPts val="300"/>
              </a:spcBef>
              <a:spcAft>
                <a:spcPts val="600"/>
              </a:spcAft>
              <a:buFontTx/>
              <a:buChar char="-"/>
            </a:pPr>
            <a:r>
              <a:rPr lang="en-US" sz="1600" dirty="0">
                <a:effectLst/>
                <a:latin typeface="Times New Roman" panose="02020603050405020304" pitchFamily="18" charset="0"/>
                <a:ea typeface="Times New Roman" panose="02020603050405020304" pitchFamily="18" charset="0"/>
              </a:rPr>
              <a:t>ATEC: An application-layer function on the UE side, which triggers the establishment of an AL-ATSSS session, receives steering rules and other configuration data, and then transmits data traffic over multiple access paths based on the received steering rules. </a:t>
            </a:r>
          </a:p>
          <a:p>
            <a:pPr marL="285750" indent="-285750" algn="just" hangingPunct="0">
              <a:spcBef>
                <a:spcPts val="300"/>
              </a:spcBef>
              <a:spcAft>
                <a:spcPts val="600"/>
              </a:spcAft>
              <a:buFontTx/>
              <a:buChar char="-"/>
            </a:pPr>
            <a:r>
              <a:rPr lang="en-US" sz="1600" dirty="0">
                <a:latin typeface="Times New Roman" panose="02020603050405020304" pitchFamily="18" charset="0"/>
                <a:ea typeface="Times New Roman" panose="02020603050405020304" pitchFamily="18" charset="0"/>
              </a:rPr>
              <a:t>ATES: </a:t>
            </a:r>
            <a:r>
              <a:rPr lang="en-US" sz="1600" dirty="0">
                <a:effectLst/>
                <a:latin typeface="Times New Roman" panose="02020603050405020304" pitchFamily="18" charset="0"/>
                <a:ea typeface="Times New Roman" panose="02020603050405020304" pitchFamily="18" charset="0"/>
              </a:rPr>
              <a:t>An application-layer function on the network side, </a:t>
            </a:r>
            <a:r>
              <a:rPr lang="en-US" sz="1600" dirty="0">
                <a:latin typeface="Times New Roman" panose="02020603050405020304" pitchFamily="18" charset="0"/>
                <a:ea typeface="Times New Roman" panose="02020603050405020304" pitchFamily="18" charset="0"/>
              </a:rPr>
              <a:t>which may include an </a:t>
            </a:r>
            <a:r>
              <a:rPr lang="en-US" sz="1600" dirty="0">
                <a:effectLst/>
                <a:latin typeface="Times New Roman" panose="02020603050405020304" pitchFamily="18" charset="0"/>
                <a:ea typeface="Times New Roman" panose="02020603050405020304" pitchFamily="18" charset="0"/>
              </a:rPr>
              <a:t>ATSSS Configuration Server (ATCS) functionality and an  ATSSS Proxy Server (ATPS) functionality. </a:t>
            </a:r>
          </a:p>
          <a:p>
            <a:pPr marL="742950" lvl="1" indent="-285750" algn="just" hangingPunct="0">
              <a:spcBef>
                <a:spcPts val="300"/>
              </a:spcBef>
              <a:spcAft>
                <a:spcPts val="600"/>
              </a:spcAft>
              <a:buFontTx/>
              <a:buChar char="-"/>
            </a:pPr>
            <a:r>
              <a:rPr lang="en-US" sz="1600" dirty="0">
                <a:effectLst/>
                <a:latin typeface="Times New Roman" panose="02020603050405020304" pitchFamily="18" charset="0"/>
                <a:ea typeface="Times New Roman" panose="02020603050405020304" pitchFamily="18" charset="0"/>
              </a:rPr>
              <a:t>The ATCS supports the establishment of AL-ATSSS Sessions requested by UEs (ATCEs) and the generation of steering rules and other configuration data for each AL-ATSSS session. </a:t>
            </a:r>
          </a:p>
          <a:p>
            <a:pPr marL="742950" lvl="1" indent="-285750" algn="just" hangingPunct="0">
              <a:spcBef>
                <a:spcPts val="300"/>
              </a:spcBef>
              <a:spcAft>
                <a:spcPts val="600"/>
              </a:spcAft>
              <a:buFontTx/>
              <a:buChar char="-"/>
            </a:pPr>
            <a:r>
              <a:rPr lang="en-US" sz="1600" dirty="0">
                <a:effectLst/>
                <a:latin typeface="Times New Roman" panose="02020603050405020304" pitchFamily="18" charset="0"/>
                <a:ea typeface="Times New Roman" panose="02020603050405020304" pitchFamily="18" charset="0"/>
              </a:rPr>
              <a:t>The ATPS handles the user-plane aspects of an AL-ATSSS Session and forwards downlink data to ATEC via multiple access paths using the steering rules provided by ATCS.</a:t>
            </a:r>
          </a:p>
          <a:p>
            <a:pPr marL="285750" indent="-285750" algn="just" hangingPunct="0">
              <a:spcBef>
                <a:spcPts val="300"/>
              </a:spcBef>
              <a:spcAft>
                <a:spcPts val="600"/>
              </a:spcAft>
              <a:buFontTx/>
              <a:buChar char="-"/>
            </a:pPr>
            <a:r>
              <a:rPr lang="en-US" sz="1600" dirty="0">
                <a:effectLst/>
                <a:latin typeface="Times New Roman" panose="02020603050405020304" pitchFamily="18" charset="0"/>
                <a:ea typeface="Times New Roman" panose="02020603050405020304" pitchFamily="18" charset="0"/>
              </a:rPr>
              <a:t>Protocols like MPTCP, MPQUIC, etc. would be used in the ATEC and ATPS for handling communication over multiple access paths.</a:t>
            </a:r>
          </a:p>
        </p:txBody>
      </p:sp>
      <p:sp>
        <p:nvSpPr>
          <p:cNvPr id="2" name="TextBox 1">
            <a:extLst>
              <a:ext uri="{FF2B5EF4-FFF2-40B4-BE49-F238E27FC236}">
                <a16:creationId xmlns:a16="http://schemas.microsoft.com/office/drawing/2014/main" id="{AD5242E5-7068-A656-686C-F9EEDB564A14}"/>
              </a:ext>
            </a:extLst>
          </p:cNvPr>
          <p:cNvSpPr txBox="1"/>
          <p:nvPr/>
        </p:nvSpPr>
        <p:spPr>
          <a:xfrm>
            <a:off x="7040879" y="5687454"/>
            <a:ext cx="4869163" cy="584775"/>
          </a:xfrm>
          <a:prstGeom prst="rect">
            <a:avLst/>
          </a:prstGeom>
          <a:noFill/>
        </p:spPr>
        <p:txBody>
          <a:bodyPr wrap="square">
            <a:spAutoFit/>
          </a:bodyPr>
          <a:lstStyle/>
          <a:p>
            <a:pPr algn="just" hangingPunct="0">
              <a:spcBef>
                <a:spcPts val="300"/>
              </a:spcBef>
              <a:spcAft>
                <a:spcPts val="600"/>
              </a:spcAft>
            </a:pPr>
            <a:r>
              <a:rPr lang="en-US" sz="1600" b="1" dirty="0">
                <a:effectLst/>
                <a:latin typeface="Times New Roman" panose="02020603050405020304" pitchFamily="18" charset="0"/>
                <a:ea typeface="Times New Roman" panose="02020603050405020304" pitchFamily="18" charset="0"/>
              </a:rPr>
              <a:t>NOTE</a:t>
            </a:r>
            <a:r>
              <a:rPr lang="en-US" sz="1600" dirty="0">
                <a:effectLst/>
                <a:latin typeface="Times New Roman" panose="02020603050405020304" pitchFamily="18" charset="0"/>
                <a:ea typeface="Times New Roman" panose="02020603050405020304" pitchFamily="18" charset="0"/>
              </a:rPr>
              <a:t>: A non-3GPP access path may or may not traverse 5GC</a:t>
            </a:r>
          </a:p>
        </p:txBody>
      </p:sp>
      <p:pic>
        <p:nvPicPr>
          <p:cNvPr id="8" name="Picture 7">
            <a:extLst>
              <a:ext uri="{FF2B5EF4-FFF2-40B4-BE49-F238E27FC236}">
                <a16:creationId xmlns:a16="http://schemas.microsoft.com/office/drawing/2014/main" id="{3CDA863A-16BE-D604-4F30-3751A7F3BD64}"/>
              </a:ext>
            </a:extLst>
          </p:cNvPr>
          <p:cNvPicPr>
            <a:picLocks noChangeAspect="1"/>
          </p:cNvPicPr>
          <p:nvPr/>
        </p:nvPicPr>
        <p:blipFill>
          <a:blip r:embed="rId3"/>
          <a:stretch>
            <a:fillRect/>
          </a:stretch>
        </p:blipFill>
        <p:spPr>
          <a:xfrm>
            <a:off x="6899022" y="1911095"/>
            <a:ext cx="5292978" cy="3622929"/>
          </a:xfrm>
          <a:prstGeom prst="rect">
            <a:avLst/>
          </a:prstGeom>
        </p:spPr>
      </p:pic>
    </p:spTree>
    <p:extLst>
      <p:ext uri="{BB962C8B-B14F-4D97-AF65-F5344CB8AC3E}">
        <p14:creationId xmlns:p14="http://schemas.microsoft.com/office/powerpoint/2010/main" val="218866934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标题 1"/>
          <p:cNvSpPr>
            <a:spLocks noGrp="1"/>
          </p:cNvSpPr>
          <p:nvPr>
            <p:ph type="title"/>
          </p:nvPr>
        </p:nvSpPr>
        <p:spPr>
          <a:xfrm>
            <a:off x="125837" y="490755"/>
            <a:ext cx="10515600" cy="1104917"/>
          </a:xfrm>
        </p:spPr>
        <p:txBody>
          <a:bodyPr/>
          <a:lstStyle/>
          <a:p>
            <a:r>
              <a:rPr lang="en-US" altLang="zh-CN" dirty="0">
                <a:ea typeface="宋体" panose="02010600030101010101" pitchFamily="2" charset="-122"/>
                <a:sym typeface="+mn-ea"/>
              </a:rPr>
              <a:t>Relation to existing enablers / SEALDD</a:t>
            </a:r>
            <a:endParaRPr lang="zh-CN" altLang="en-US" dirty="0"/>
          </a:p>
        </p:txBody>
      </p:sp>
      <p:sp>
        <p:nvSpPr>
          <p:cNvPr id="6" name="TextBox 5">
            <a:extLst>
              <a:ext uri="{FF2B5EF4-FFF2-40B4-BE49-F238E27FC236}">
                <a16:creationId xmlns:a16="http://schemas.microsoft.com/office/drawing/2014/main" id="{60E47566-A1D0-7969-DF03-C9623E514FC6}"/>
              </a:ext>
            </a:extLst>
          </p:cNvPr>
          <p:cNvSpPr txBox="1"/>
          <p:nvPr/>
        </p:nvSpPr>
        <p:spPr>
          <a:xfrm>
            <a:off x="125837" y="1908497"/>
            <a:ext cx="4018324" cy="4458748"/>
          </a:xfrm>
          <a:prstGeom prst="rect">
            <a:avLst/>
          </a:prstGeom>
          <a:noFill/>
          <a:ln>
            <a:solidFill>
              <a:schemeClr val="tx1"/>
            </a:solidFill>
          </a:ln>
        </p:spPr>
        <p:txBody>
          <a:bodyPr wrap="square">
            <a:normAutofit/>
          </a:bodyPr>
          <a:lstStyle/>
          <a:p>
            <a:pPr algn="just" hangingPunct="0">
              <a:spcBef>
                <a:spcPts val="300"/>
              </a:spcBef>
              <a:spcAft>
                <a:spcPts val="600"/>
              </a:spcAft>
            </a:pPr>
            <a:r>
              <a:rPr lang="en-US" sz="1400" dirty="0">
                <a:effectLst/>
                <a:latin typeface="Times New Roman" panose="02020603050405020304" pitchFamily="18" charset="0"/>
                <a:ea typeface="Times New Roman" panose="02020603050405020304" pitchFamily="18" charset="0"/>
              </a:rPr>
              <a:t>SEALDD is a framework for supporting common data transport service capabilities such as </a:t>
            </a:r>
            <a:r>
              <a:rPr lang="en-US" sz="1400" b="1" dirty="0">
                <a:effectLst/>
                <a:latin typeface="Times New Roman" panose="02020603050405020304" pitchFamily="18" charset="0"/>
                <a:ea typeface="Times New Roman" panose="02020603050405020304" pitchFamily="18" charset="0"/>
              </a:rPr>
              <a:t>data plane packet processing </a:t>
            </a:r>
            <a:r>
              <a:rPr lang="en-US" sz="1400" dirty="0">
                <a:effectLst/>
                <a:latin typeface="Times New Roman" panose="02020603050405020304" pitchFamily="18" charset="0"/>
                <a:ea typeface="Times New Roman" panose="02020603050405020304" pitchFamily="18" charset="0"/>
              </a:rPr>
              <a:t>(e.g. packet duplication, elimination or transport coordination), </a:t>
            </a:r>
            <a:r>
              <a:rPr lang="en-US" sz="1400" b="1" dirty="0">
                <a:effectLst/>
                <a:latin typeface="Times New Roman" panose="02020603050405020304" pitchFamily="18" charset="0"/>
                <a:ea typeface="Times New Roman" panose="02020603050405020304" pitchFamily="18" charset="0"/>
              </a:rPr>
              <a:t>data forwarding, data caching, background data transfer</a:t>
            </a:r>
            <a:r>
              <a:rPr lang="en-US" sz="1400" dirty="0">
                <a:effectLst/>
                <a:latin typeface="Times New Roman" panose="02020603050405020304" pitchFamily="18" charset="0"/>
                <a:ea typeface="Times New Roman" panose="02020603050405020304" pitchFamily="18" charset="0"/>
              </a:rPr>
              <a:t>, etc. to support the VAL server and client.</a:t>
            </a:r>
            <a:endParaRPr lang="en-US" sz="1400" dirty="0">
              <a:latin typeface="Times New Roman" panose="02020603050405020304" pitchFamily="18" charset="0"/>
              <a:ea typeface="Times New Roman" panose="02020603050405020304" pitchFamily="18" charset="0"/>
            </a:endParaRPr>
          </a:p>
          <a:p>
            <a:pPr algn="just" hangingPunct="0">
              <a:spcBef>
                <a:spcPts val="300"/>
              </a:spcBef>
              <a:spcAft>
                <a:spcPts val="600"/>
              </a:spcAft>
            </a:pPr>
            <a:r>
              <a:rPr lang="en-US" sz="1400" dirty="0">
                <a:latin typeface="Times New Roman" panose="02020603050405020304" pitchFamily="18" charset="0"/>
                <a:ea typeface="Times New Roman" panose="02020603050405020304" pitchFamily="18" charset="0"/>
              </a:rPr>
              <a:t>SEALDD supports the session establishment </a:t>
            </a:r>
            <a:r>
              <a:rPr lang="en-US" sz="1400" b="1" dirty="0">
                <a:latin typeface="Times New Roman" panose="02020603050405020304" pitchFamily="18" charset="0"/>
                <a:ea typeface="Times New Roman" panose="02020603050405020304" pitchFamily="18" charset="0"/>
              </a:rPr>
              <a:t>for E2E redundant transmission,</a:t>
            </a:r>
            <a:r>
              <a:rPr lang="en-US" sz="1400" dirty="0">
                <a:latin typeface="Times New Roman" panose="02020603050405020304" pitchFamily="18" charset="0"/>
                <a:ea typeface="Times New Roman" panose="02020603050405020304" pitchFamily="18" charset="0"/>
              </a:rPr>
              <a:t> targeting only 3gpp access.</a:t>
            </a:r>
            <a:endParaRPr lang="en-US" sz="1400" dirty="0">
              <a:effectLst/>
              <a:latin typeface="Times New Roman" panose="02020603050405020304" pitchFamily="18" charset="0"/>
              <a:ea typeface="Times New Roman" panose="02020603050405020304" pitchFamily="18" charset="0"/>
            </a:endParaRPr>
          </a:p>
        </p:txBody>
      </p:sp>
      <p:sp>
        <p:nvSpPr>
          <p:cNvPr id="3" name="TextBox 2">
            <a:extLst>
              <a:ext uri="{FF2B5EF4-FFF2-40B4-BE49-F238E27FC236}">
                <a16:creationId xmlns:a16="http://schemas.microsoft.com/office/drawing/2014/main" id="{1DD303E7-9F25-CAF9-46F6-59F7BCE1A346}"/>
              </a:ext>
            </a:extLst>
          </p:cNvPr>
          <p:cNvSpPr txBox="1"/>
          <p:nvPr/>
        </p:nvSpPr>
        <p:spPr>
          <a:xfrm>
            <a:off x="4387441" y="1908497"/>
            <a:ext cx="7583649" cy="4546832"/>
          </a:xfrm>
          <a:prstGeom prst="rect">
            <a:avLst/>
          </a:prstGeom>
          <a:noFill/>
          <a:ln>
            <a:solidFill>
              <a:schemeClr val="tx1"/>
            </a:solidFill>
          </a:ln>
        </p:spPr>
        <p:txBody>
          <a:bodyPr wrap="square">
            <a:normAutofit fontScale="92500" lnSpcReduction="10000"/>
          </a:bodyPr>
          <a:lstStyle/>
          <a:p>
            <a:pPr algn="just" hangingPunct="0">
              <a:spcBef>
                <a:spcPts val="300"/>
              </a:spcBef>
              <a:spcAft>
                <a:spcPts val="600"/>
              </a:spcAft>
            </a:pPr>
            <a:r>
              <a:rPr lang="en-US" sz="1400" dirty="0">
                <a:effectLst/>
                <a:latin typeface="Times New Roman" panose="02020603050405020304" pitchFamily="18" charset="0"/>
                <a:ea typeface="Times New Roman" panose="02020603050405020304" pitchFamily="18" charset="0"/>
              </a:rPr>
              <a:t>AL-ATSSS addresses </a:t>
            </a:r>
            <a:r>
              <a:rPr lang="en-US" sz="1400" b="1" dirty="0">
                <a:effectLst/>
                <a:latin typeface="Times New Roman" panose="02020603050405020304" pitchFamily="18" charset="0"/>
                <a:ea typeface="Times New Roman" panose="02020603050405020304" pitchFamily="18" charset="0"/>
              </a:rPr>
              <a:t>from application-layer </a:t>
            </a:r>
            <a:r>
              <a:rPr lang="en-US" sz="1400" dirty="0">
                <a:effectLst/>
                <a:latin typeface="Times New Roman" panose="02020603050405020304" pitchFamily="18" charset="0"/>
                <a:ea typeface="Times New Roman" panose="02020603050405020304" pitchFamily="18" charset="0"/>
              </a:rPr>
              <a:t>the need for a light ATSSS. The main points to cover are:</a:t>
            </a:r>
          </a:p>
          <a:p>
            <a:pPr marL="285750" indent="-285750" algn="just" hangingPunct="0">
              <a:spcBef>
                <a:spcPts val="300"/>
              </a:spcBef>
              <a:spcAft>
                <a:spcPts val="600"/>
              </a:spcAft>
              <a:buFont typeface="Arial" panose="020B0604020202020204" pitchFamily="34" charset="0"/>
              <a:buChar char="•"/>
            </a:pPr>
            <a:r>
              <a:rPr lang="en-US" sz="1400" dirty="0">
                <a:latin typeface="Times New Roman" panose="02020603050405020304" pitchFamily="18" charset="0"/>
                <a:ea typeface="Times New Roman" panose="02020603050405020304" pitchFamily="18" charset="0"/>
              </a:rPr>
              <a:t>Study the need of a new capability of the ATSSS Configuration Server who allocates an ATSSS Proxy Server for an AL-ATSSS session, creates and distributes the UL/DL rules, provides measurement assistance information, etc.  </a:t>
            </a:r>
          </a:p>
          <a:p>
            <a:pPr marL="285750" indent="-285750" algn="just" hangingPunct="0">
              <a:spcBef>
                <a:spcPts val="300"/>
              </a:spcBef>
              <a:spcAft>
                <a:spcPts val="600"/>
              </a:spcAft>
              <a:buFont typeface="Arial" panose="020B0604020202020204" pitchFamily="34" charset="0"/>
              <a:buChar char="•"/>
            </a:pPr>
            <a:r>
              <a:rPr lang="en-US" sz="1400" dirty="0">
                <a:latin typeface="Times New Roman" panose="02020603050405020304" pitchFamily="18" charset="0"/>
                <a:ea typeface="Times New Roman" panose="02020603050405020304" pitchFamily="18" charset="0"/>
              </a:rPr>
              <a:t>Investigation of steering functionalities using MPTCP and MPQUIC that could be supported in the UE (ATEC) and in the ATSSS Proxy Server. Essentially, many of the concepts defined in SA2 ATSSS/Rel-18 could be applied in the application layer too.</a:t>
            </a:r>
          </a:p>
          <a:p>
            <a:pPr algn="just" hangingPunct="0">
              <a:spcBef>
                <a:spcPts val="300"/>
              </a:spcBef>
              <a:spcAft>
                <a:spcPts val="600"/>
              </a:spcAft>
            </a:pPr>
            <a:r>
              <a:rPr lang="en-US" sz="1400" dirty="0">
                <a:effectLst/>
                <a:latin typeface="Times New Roman" panose="02020603050405020304" pitchFamily="18" charset="0"/>
                <a:ea typeface="Times New Roman" panose="02020603050405020304" pitchFamily="18" charset="0"/>
              </a:rPr>
              <a:t>Relevance to SEALDD:</a:t>
            </a:r>
          </a:p>
          <a:p>
            <a:pPr marL="285750" indent="-285750" algn="just" hangingPunct="0">
              <a:spcBef>
                <a:spcPts val="300"/>
              </a:spcBef>
              <a:spcAft>
                <a:spcPts val="600"/>
              </a:spcAft>
              <a:buFont typeface="Arial" panose="020B0604020202020204" pitchFamily="34" charset="0"/>
              <a:buChar char="•"/>
            </a:pPr>
            <a:r>
              <a:rPr lang="en-US" sz="1400" dirty="0">
                <a:latin typeface="Times New Roman" panose="02020603050405020304" pitchFamily="18" charset="0"/>
                <a:ea typeface="Times New Roman" panose="02020603050405020304" pitchFamily="18" charset="0"/>
              </a:rPr>
              <a:t>The only relevance with SEALDD </a:t>
            </a:r>
            <a:r>
              <a:rPr lang="en-US" sz="1400" b="1" dirty="0">
                <a:latin typeface="Times New Roman" panose="02020603050405020304" pitchFamily="18" charset="0"/>
                <a:ea typeface="Times New Roman" panose="02020603050405020304" pitchFamily="18" charset="0"/>
              </a:rPr>
              <a:t>is that the ATPS can be deployed as a new capability of the SEALDD server </a:t>
            </a:r>
            <a:r>
              <a:rPr lang="en-US" sz="1400" dirty="0">
                <a:latin typeface="Times New Roman" panose="02020603050405020304" pitchFamily="18" charset="0"/>
                <a:ea typeface="Times New Roman" panose="02020603050405020304" pitchFamily="18" charset="0"/>
              </a:rPr>
              <a:t>and in this case the WID will provide enhancements to TS 23.433 too.</a:t>
            </a:r>
            <a:endParaRPr lang="en-US" sz="1400" dirty="0">
              <a:effectLst/>
              <a:latin typeface="Times New Roman" panose="02020603050405020304" pitchFamily="18" charset="0"/>
              <a:ea typeface="Times New Roman" panose="02020603050405020304" pitchFamily="18" charset="0"/>
            </a:endParaRPr>
          </a:p>
          <a:p>
            <a:pPr algn="just" hangingPunct="0">
              <a:spcBef>
                <a:spcPts val="300"/>
              </a:spcBef>
              <a:spcAft>
                <a:spcPts val="600"/>
              </a:spcAft>
            </a:pPr>
            <a:r>
              <a:rPr lang="en-US" sz="1400" dirty="0">
                <a:effectLst/>
                <a:latin typeface="Times New Roman" panose="02020603050405020304" pitchFamily="18" charset="0"/>
                <a:ea typeface="Times New Roman" panose="02020603050405020304" pitchFamily="18" charset="0"/>
              </a:rPr>
              <a:t>Why this shall be not part of SEALDD Ph2 SID proposal?:</a:t>
            </a:r>
          </a:p>
          <a:p>
            <a:pPr marL="285750" indent="-285750" algn="just" hangingPunct="0">
              <a:spcBef>
                <a:spcPts val="300"/>
              </a:spcBef>
              <a:spcAft>
                <a:spcPts val="600"/>
              </a:spcAft>
              <a:buFont typeface="Arial" panose="020B0604020202020204" pitchFamily="34" charset="0"/>
              <a:buChar char="•"/>
            </a:pPr>
            <a:r>
              <a:rPr lang="en-US" sz="1400" dirty="0">
                <a:latin typeface="Times New Roman" panose="02020603050405020304" pitchFamily="18" charset="0"/>
                <a:ea typeface="Times New Roman" panose="02020603050405020304" pitchFamily="18" charset="0"/>
              </a:rPr>
              <a:t>It may not be the case that </a:t>
            </a:r>
            <a:r>
              <a:rPr lang="en-US" sz="1400" b="1" dirty="0">
                <a:latin typeface="Times New Roman" panose="02020603050405020304" pitchFamily="18" charset="0"/>
                <a:ea typeface="Times New Roman" panose="02020603050405020304" pitchFamily="18" charset="0"/>
              </a:rPr>
              <a:t>ATPS</a:t>
            </a:r>
            <a:r>
              <a:rPr lang="en-US" sz="1400" dirty="0">
                <a:latin typeface="Times New Roman" panose="02020603050405020304" pitchFamily="18" charset="0"/>
                <a:ea typeface="Times New Roman" panose="02020603050405020304" pitchFamily="18" charset="0"/>
              </a:rPr>
              <a:t> is deployed at SEALDD but </a:t>
            </a:r>
            <a:r>
              <a:rPr lang="en-US" sz="1400" b="1" dirty="0">
                <a:latin typeface="Times New Roman" panose="02020603050405020304" pitchFamily="18" charset="0"/>
                <a:ea typeface="Times New Roman" panose="02020603050405020304" pitchFamily="18" charset="0"/>
              </a:rPr>
              <a:t>could be also deployed as new enabler or at other vertical specific enablers / edge enabler / gateways (this will be the outcome of the study</a:t>
            </a:r>
            <a:r>
              <a:rPr lang="en-US" sz="1400" dirty="0">
                <a:latin typeface="Times New Roman" panose="02020603050405020304" pitchFamily="18" charset="0"/>
                <a:ea typeface="Times New Roman" panose="02020603050405020304" pitchFamily="18" charset="0"/>
              </a:rPr>
              <a:t>)</a:t>
            </a:r>
            <a:endParaRPr lang="en-US" sz="1400" dirty="0">
              <a:effectLst/>
              <a:latin typeface="Times New Roman" panose="02020603050405020304" pitchFamily="18" charset="0"/>
              <a:ea typeface="Times New Roman" panose="02020603050405020304" pitchFamily="18" charset="0"/>
            </a:endParaRPr>
          </a:p>
          <a:p>
            <a:pPr marL="285750" indent="-285750" algn="just" hangingPunct="0">
              <a:spcBef>
                <a:spcPts val="300"/>
              </a:spcBef>
              <a:spcAft>
                <a:spcPts val="600"/>
              </a:spcAft>
              <a:buFont typeface="Arial" panose="020B0604020202020204" pitchFamily="34" charset="0"/>
              <a:buChar char="•"/>
            </a:pPr>
            <a:r>
              <a:rPr lang="en-US" sz="1400" dirty="0">
                <a:latin typeface="Times New Roman" panose="02020603050405020304" pitchFamily="18" charset="0"/>
                <a:ea typeface="Times New Roman" panose="02020603050405020304" pitchFamily="18" charset="0"/>
              </a:rPr>
              <a:t>SEALDD provides support for redundant E2E paths, however if we assume non-3gpp access (not traversing 5GC), this requires a holistic discussion on the implications for providing support for traffic splitting/switching/steering. </a:t>
            </a:r>
          </a:p>
          <a:p>
            <a:pPr marL="285750" indent="-285750" algn="just" hangingPunct="0">
              <a:spcBef>
                <a:spcPts val="300"/>
              </a:spcBef>
              <a:spcAft>
                <a:spcPts val="600"/>
              </a:spcAft>
              <a:buFont typeface="Arial" panose="020B0604020202020204" pitchFamily="34" charset="0"/>
              <a:buChar char="•"/>
            </a:pPr>
            <a:r>
              <a:rPr lang="en-US" sz="1400" dirty="0">
                <a:latin typeface="Times New Roman" panose="02020603050405020304" pitchFamily="18" charset="0"/>
                <a:ea typeface="Times New Roman" panose="02020603050405020304" pitchFamily="18" charset="0"/>
              </a:rPr>
              <a:t>SEALDD_Ph2 may not be the right place to study this, since the </a:t>
            </a:r>
            <a:r>
              <a:rPr lang="en-US" sz="1400" b="1" dirty="0">
                <a:latin typeface="Times New Roman" panose="02020603050405020304" pitchFamily="18" charset="0"/>
                <a:ea typeface="Times New Roman" panose="02020603050405020304" pitchFamily="18" charset="0"/>
              </a:rPr>
              <a:t>configuration</a:t>
            </a:r>
            <a:r>
              <a:rPr lang="en-US" sz="1400" dirty="0">
                <a:latin typeface="Times New Roman" panose="02020603050405020304" pitchFamily="18" charset="0"/>
                <a:ea typeface="Times New Roman" panose="02020603050405020304" pitchFamily="18" charset="0"/>
              </a:rPr>
              <a:t> of rules and protocol aspects </a:t>
            </a:r>
            <a:r>
              <a:rPr lang="en-US" sz="1400" b="1" dirty="0">
                <a:latin typeface="Times New Roman" panose="02020603050405020304" pitchFamily="18" charset="0"/>
                <a:ea typeface="Times New Roman" panose="02020603050405020304" pitchFamily="18" charset="0"/>
              </a:rPr>
              <a:t>may not be at SEALDD layer</a:t>
            </a:r>
            <a:r>
              <a:rPr lang="en-US" sz="1400" dirty="0">
                <a:latin typeface="Times New Roman" panose="02020603050405020304" pitchFamily="18" charset="0"/>
                <a:ea typeface="Times New Roman" panose="02020603050405020304" pitchFamily="18" charset="0"/>
              </a:rPr>
              <a:t>. SEALDD may only be used as a server acting as an ATSSS Proxy; however, the configuration may be another enabler dedicated for ATSSS feature.</a:t>
            </a:r>
          </a:p>
        </p:txBody>
      </p:sp>
      <p:graphicFrame>
        <p:nvGraphicFramePr>
          <p:cNvPr id="9" name="Object 8">
            <a:extLst>
              <a:ext uri="{FF2B5EF4-FFF2-40B4-BE49-F238E27FC236}">
                <a16:creationId xmlns:a16="http://schemas.microsoft.com/office/drawing/2014/main" id="{5DD85A45-D28F-E3E2-A30F-7F58AC46F9CA}"/>
              </a:ext>
            </a:extLst>
          </p:cNvPr>
          <p:cNvGraphicFramePr>
            <a:graphicFrameLocks noChangeAspect="1"/>
          </p:cNvGraphicFramePr>
          <p:nvPr>
            <p:extLst>
              <p:ext uri="{D42A27DB-BD31-4B8C-83A1-F6EECF244321}">
                <p14:modId xmlns:p14="http://schemas.microsoft.com/office/powerpoint/2010/main" val="3752460076"/>
              </p:ext>
            </p:extLst>
          </p:nvPr>
        </p:nvGraphicFramePr>
        <p:xfrm>
          <a:off x="356531" y="3754668"/>
          <a:ext cx="3909270" cy="2612577"/>
        </p:xfrm>
        <a:graphic>
          <a:graphicData uri="http://schemas.openxmlformats.org/presentationml/2006/ole">
            <mc:AlternateContent xmlns:mc="http://schemas.openxmlformats.org/markup-compatibility/2006">
              <mc:Choice xmlns:v="urn:schemas-microsoft-com:vml" Requires="v">
                <p:oleObj name="Document" r:id="rId3" imgW="5271918" imgH="2525055" progId="Word.Document.12">
                  <p:embed/>
                </p:oleObj>
              </mc:Choice>
              <mc:Fallback>
                <p:oleObj name="Document" r:id="rId3" imgW="5271918" imgH="2525055" progId="Word.Document.1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531" y="3754668"/>
                        <a:ext cx="3909270" cy="2612577"/>
                      </a:xfrm>
                      <a:prstGeom prst="rect">
                        <a:avLst/>
                      </a:prstGeom>
                      <a:noFill/>
                    </p:spPr>
                  </p:pic>
                </p:oleObj>
              </mc:Fallback>
            </mc:AlternateContent>
          </a:graphicData>
        </a:graphic>
      </p:graphicFrame>
    </p:spTree>
    <p:extLst>
      <p:ext uri="{BB962C8B-B14F-4D97-AF65-F5344CB8AC3E}">
        <p14:creationId xmlns:p14="http://schemas.microsoft.com/office/powerpoint/2010/main" val="228362822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Estimated TU Calculation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80122096"/>
              </p:ext>
            </p:extLst>
          </p:nvPr>
        </p:nvGraphicFramePr>
        <p:xfrm>
          <a:off x="1802934" y="2001794"/>
          <a:ext cx="8033426" cy="407924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533739105"/>
                    </a:ext>
                  </a:extLst>
                </a:gridCol>
                <a:gridCol w="2628900">
                  <a:extLst>
                    <a:ext uri="{9D8B030D-6E8A-4147-A177-3AD203B41FA5}">
                      <a16:colId xmlns:a16="http://schemas.microsoft.com/office/drawing/2014/main" val="4272823323"/>
                    </a:ext>
                  </a:extLst>
                </a:gridCol>
                <a:gridCol w="2775626">
                  <a:extLst>
                    <a:ext uri="{9D8B030D-6E8A-4147-A177-3AD203B41FA5}">
                      <a16:colId xmlns:a16="http://schemas.microsoft.com/office/drawing/2014/main" val="2160267683"/>
                    </a:ext>
                  </a:extLst>
                </a:gridCol>
              </a:tblGrid>
              <a:tr h="370840">
                <a:tc>
                  <a:txBody>
                    <a:bodyPr/>
                    <a:lstStyle/>
                    <a:p>
                      <a:r>
                        <a:rPr lang="en-IN" dirty="0"/>
                        <a:t>Meeting</a:t>
                      </a:r>
                    </a:p>
                  </a:txBody>
                  <a:tcPr>
                    <a:lnB w="12700" cap="flat" cmpd="sng" algn="ctr">
                      <a:solidFill>
                        <a:schemeClr val="tx1"/>
                      </a:solidFill>
                      <a:prstDash val="solid"/>
                      <a:round/>
                      <a:headEnd type="none" w="med" len="med"/>
                      <a:tailEnd type="none" w="med" len="med"/>
                    </a:lnB>
                  </a:tcPr>
                </a:tc>
                <a:tc>
                  <a:txBody>
                    <a:bodyPr/>
                    <a:lstStyle/>
                    <a:p>
                      <a:r>
                        <a:rPr lang="en-IN" dirty="0"/>
                        <a:t>FS_AL-ATSSS (SID)</a:t>
                      </a:r>
                    </a:p>
                  </a:txBody>
                  <a:tcPr>
                    <a:lnB w="12700" cap="flat" cmpd="sng" algn="ctr">
                      <a:solidFill>
                        <a:schemeClr val="tx1"/>
                      </a:solidFill>
                      <a:prstDash val="solid"/>
                      <a:round/>
                      <a:headEnd type="none" w="med" len="med"/>
                      <a:tailEnd type="none" w="med" len="med"/>
                    </a:lnB>
                  </a:tcPr>
                </a:tc>
                <a:tc>
                  <a:txBody>
                    <a:bodyPr/>
                    <a:lstStyle/>
                    <a:p>
                      <a:r>
                        <a:rPr lang="en-IN" dirty="0"/>
                        <a:t>AL-ATSSS (WID)</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410094"/>
                  </a:ext>
                </a:extLst>
              </a:tr>
              <a:tr h="370840">
                <a:tc>
                  <a:txBody>
                    <a:bodyPr/>
                    <a:lstStyle/>
                    <a:p>
                      <a:r>
                        <a:rPr lang="en-IN" dirty="0"/>
                        <a:t>SA6#56 (Aug-23)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SID Proposal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I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595913"/>
                  </a:ext>
                </a:extLst>
              </a:tr>
              <a:tr h="370840">
                <a:tc>
                  <a:txBody>
                    <a:bodyPr/>
                    <a:lstStyle/>
                    <a:p>
                      <a:r>
                        <a:rPr lang="en-IN" dirty="0"/>
                        <a:t>SA6#57 (Oct-23)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1 TU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812213378"/>
                  </a:ext>
                </a:extLst>
              </a:tr>
              <a:tr h="370840">
                <a:tc>
                  <a:txBody>
                    <a:bodyPr/>
                    <a:lstStyle/>
                    <a:p>
                      <a:r>
                        <a:rPr lang="en-IN" dirty="0"/>
                        <a:t>SA6#58 (Nov-23)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1 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191356535"/>
                  </a:ext>
                </a:extLst>
              </a:tr>
              <a:tr h="370840">
                <a:tc>
                  <a:txBody>
                    <a:bodyPr/>
                    <a:lstStyle/>
                    <a:p>
                      <a:r>
                        <a:rPr lang="en-IN" dirty="0"/>
                        <a:t>SA6#59 (Feb-24)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1 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618207565"/>
                  </a:ext>
                </a:extLst>
              </a:tr>
              <a:tr h="370840">
                <a:tc>
                  <a:txBody>
                    <a:bodyPr/>
                    <a:lstStyle/>
                    <a:p>
                      <a:r>
                        <a:rPr lang="en-IN" dirty="0"/>
                        <a:t>SA6#60 (Apr-24)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1 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Work item Proposal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04355784"/>
                  </a:ext>
                </a:extLst>
              </a:tr>
              <a:tr h="370840">
                <a:tc>
                  <a:txBody>
                    <a:bodyPr/>
                    <a:lstStyle/>
                    <a:p>
                      <a:r>
                        <a:rPr lang="en-IN" dirty="0"/>
                        <a:t>SA6#61 (May-24)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0.5 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5177088"/>
                  </a:ext>
                </a:extLst>
              </a:tr>
              <a:tr h="370840">
                <a:tc>
                  <a:txBody>
                    <a:bodyPr/>
                    <a:lstStyle/>
                    <a:p>
                      <a:r>
                        <a:rPr lang="en-IN" dirty="0"/>
                        <a:t>SA6#62 (Aug-24)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I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0.5 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72897788"/>
                  </a:ext>
                </a:extLst>
              </a:tr>
              <a:tr h="370840">
                <a:tc>
                  <a:txBody>
                    <a:bodyPr/>
                    <a:lstStyle/>
                    <a:p>
                      <a:r>
                        <a:rPr lang="en-IN" dirty="0"/>
                        <a:t>SA6#63 (Oct-24)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I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0.5 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43329033"/>
                  </a:ext>
                </a:extLst>
              </a:tr>
              <a:tr h="370840">
                <a:tc>
                  <a:txBody>
                    <a:bodyPr/>
                    <a:lstStyle/>
                    <a:p>
                      <a:r>
                        <a:rPr lang="en-IN" dirty="0"/>
                        <a:t>SA6#64 (Nov24)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I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0.5 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73270040"/>
                  </a:ext>
                </a:extLst>
              </a:tr>
              <a:tr h="370840">
                <a:tc>
                  <a:txBody>
                    <a:bodyPr/>
                    <a:lstStyle/>
                    <a:p>
                      <a:r>
                        <a:rPr lang="en-IN" dirty="0"/>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4 TUs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IN" dirty="0"/>
                        <a:t>2 TUs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998194826"/>
                  </a:ext>
                </a:extLst>
              </a:tr>
            </a:tbl>
          </a:graphicData>
        </a:graphic>
      </p:graphicFrame>
    </p:spTree>
    <p:extLst>
      <p:ext uri="{BB962C8B-B14F-4D97-AF65-F5344CB8AC3E}">
        <p14:creationId xmlns:p14="http://schemas.microsoft.com/office/powerpoint/2010/main" val="371223988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p>
        </p:txBody>
      </p:sp>
      <p:sp>
        <p:nvSpPr>
          <p:cNvPr id="6147" name="Content Placeholder 2"/>
          <p:cNvSpPr>
            <a:spLocks noGrp="1"/>
          </p:cNvSpPr>
          <p:nvPr>
            <p:ph idx="1"/>
          </p:nvPr>
        </p:nvSpPr>
        <p:spPr/>
        <p:txBody>
          <a:bodyPr/>
          <a:lstStyle/>
          <a:p>
            <a:r>
              <a:rPr lang="en-US" altLang="zh-CN" dirty="0">
                <a:ea typeface="宋体" panose="02010600030101010101" pitchFamily="2" charset="-122"/>
                <a:sym typeface="+mn-ea"/>
              </a:rPr>
              <a:t>Background </a:t>
            </a:r>
          </a:p>
          <a:p>
            <a:r>
              <a:rPr lang="en-US" altLang="zh-CN" dirty="0">
                <a:ea typeface="宋体" panose="02010600030101010101" pitchFamily="2" charset="-122"/>
                <a:sym typeface="+mn-ea"/>
              </a:rPr>
              <a:t>Motivation </a:t>
            </a:r>
          </a:p>
          <a:p>
            <a:r>
              <a:rPr lang="en-US" altLang="zh-CN" dirty="0">
                <a:ea typeface="宋体" panose="02010600030101010101" pitchFamily="2" charset="-122"/>
                <a:sym typeface="+mn-ea"/>
              </a:rPr>
              <a:t>Proposed Study</a:t>
            </a:r>
            <a:endParaRPr lang="zh-CN" altLang="en-US" dirty="0"/>
          </a:p>
          <a:p>
            <a:r>
              <a:rPr lang="en-US" altLang="en-US" dirty="0"/>
              <a:t>Potential Objectives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标题 1"/>
          <p:cNvSpPr>
            <a:spLocks noGrp="1"/>
          </p:cNvSpPr>
          <p:nvPr>
            <p:ph type="title"/>
          </p:nvPr>
        </p:nvSpPr>
        <p:spPr/>
        <p:txBody>
          <a:bodyPr/>
          <a:lstStyle/>
          <a:p>
            <a:r>
              <a:rPr lang="en-US" altLang="zh-CN" dirty="0">
                <a:ea typeface="宋体" panose="02010600030101010101" pitchFamily="2" charset="-122"/>
                <a:sym typeface="+mn-ea"/>
              </a:rPr>
              <a:t>Background </a:t>
            </a:r>
            <a:endParaRPr lang="zh-CN" altLang="en-US" dirty="0"/>
          </a:p>
        </p:txBody>
      </p:sp>
      <p:graphicFrame>
        <p:nvGraphicFramePr>
          <p:cNvPr id="3" name="Object 2">
            <a:extLst>
              <a:ext uri="{FF2B5EF4-FFF2-40B4-BE49-F238E27FC236}">
                <a16:creationId xmlns:a16="http://schemas.microsoft.com/office/drawing/2014/main" id="{8F3425AA-F3AF-2FF5-007A-C72FE7A3F31E}"/>
              </a:ext>
            </a:extLst>
          </p:cNvPr>
          <p:cNvGraphicFramePr>
            <a:graphicFrameLocks noChangeAspect="1"/>
          </p:cNvGraphicFramePr>
          <p:nvPr>
            <p:extLst>
              <p:ext uri="{D42A27DB-BD31-4B8C-83A1-F6EECF244321}">
                <p14:modId xmlns:p14="http://schemas.microsoft.com/office/powerpoint/2010/main" val="1234810509"/>
              </p:ext>
            </p:extLst>
          </p:nvPr>
        </p:nvGraphicFramePr>
        <p:xfrm>
          <a:off x="6394244" y="2072081"/>
          <a:ext cx="5669824" cy="3926047"/>
        </p:xfrm>
        <a:graphic>
          <a:graphicData uri="http://schemas.openxmlformats.org/presentationml/2006/ole">
            <mc:AlternateContent xmlns:mc="http://schemas.openxmlformats.org/markup-compatibility/2006">
              <mc:Choice xmlns:v="urn:schemas-microsoft-com:vml" Requires="v">
                <p:oleObj name="Visio" r:id="rId3" imgW="5791200" imgH="4000632" progId="Visio.Drawing.15">
                  <p:embed/>
                </p:oleObj>
              </mc:Choice>
              <mc:Fallback>
                <p:oleObj name="Visio" r:id="rId3" imgW="5791200" imgH="4000632" progId="Visio.Drawing.15">
                  <p:embed/>
                  <p:pic>
                    <p:nvPicPr>
                      <p:cNvPr id="0" name="Object 1"/>
                      <p:cNvPicPr>
                        <a:picLocks noChangeAspect="1" noChangeArrowheads="1"/>
                      </p:cNvPicPr>
                      <p:nvPr/>
                    </p:nvPicPr>
                    <p:blipFill>
                      <a:blip r:embed="rId4"/>
                      <a:srcRect/>
                      <a:stretch>
                        <a:fillRect/>
                      </a:stretch>
                    </p:blipFill>
                    <p:spPr bwMode="auto">
                      <a:xfrm>
                        <a:off x="6394244" y="2072081"/>
                        <a:ext cx="5669824" cy="3926047"/>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E9D8E3F3-153D-16FB-E572-8CD4E4B5C956}"/>
              </a:ext>
            </a:extLst>
          </p:cNvPr>
          <p:cNvSpPr txBox="1"/>
          <p:nvPr/>
        </p:nvSpPr>
        <p:spPr>
          <a:xfrm>
            <a:off x="127932" y="1997839"/>
            <a:ext cx="6161714" cy="4278094"/>
          </a:xfrm>
          <a:prstGeom prst="rect">
            <a:avLst/>
          </a:prstGeom>
          <a:noFill/>
        </p:spPr>
        <p:txBody>
          <a:bodyPr wrap="square">
            <a:spAutoFit/>
          </a:bodyPr>
          <a:lstStyle/>
          <a:p>
            <a:pPr marL="285750" indent="-285750">
              <a:buFont typeface="Arial" panose="020B0604020202020204" pitchFamily="34" charset="0"/>
              <a:buChar char="•"/>
            </a:pPr>
            <a:r>
              <a:rPr lang="en-US" sz="1600" dirty="0">
                <a:effectLst/>
                <a:latin typeface="Times New Roman" panose="02020603050405020304" pitchFamily="18" charset="0"/>
                <a:ea typeface="Times New Roman" panose="02020603050405020304" pitchFamily="18" charset="0"/>
              </a:rPr>
              <a:t>The Access Traffic Steering, Switching, Splitting </a:t>
            </a:r>
            <a:r>
              <a:rPr lang="en-US" sz="1600" b="1" dirty="0">
                <a:effectLst/>
                <a:latin typeface="Times New Roman" panose="02020603050405020304" pitchFamily="18" charset="0"/>
                <a:ea typeface="Times New Roman" panose="02020603050405020304" pitchFamily="18" charset="0"/>
              </a:rPr>
              <a:t>(ATSSS</a:t>
            </a:r>
            <a:r>
              <a:rPr lang="en-US" sz="1600" dirty="0">
                <a:effectLst/>
                <a:latin typeface="Times New Roman" panose="02020603050405020304" pitchFamily="18" charset="0"/>
                <a:ea typeface="Times New Roman" panose="02020603050405020304" pitchFamily="18" charset="0"/>
              </a:rPr>
              <a:t>) feature, as defined </a:t>
            </a:r>
            <a:r>
              <a:rPr lang="en-US" sz="1600">
                <a:effectLst/>
                <a:latin typeface="Times New Roman" panose="02020603050405020304" pitchFamily="18" charset="0"/>
                <a:ea typeface="Times New Roman" panose="02020603050405020304" pitchFamily="18" charset="0"/>
              </a:rPr>
              <a:t>in TS </a:t>
            </a:r>
            <a:r>
              <a:rPr lang="en-US" sz="1600" dirty="0">
                <a:effectLst/>
                <a:latin typeface="Times New Roman" panose="02020603050405020304" pitchFamily="18" charset="0"/>
                <a:ea typeface="Times New Roman" panose="02020603050405020304" pitchFamily="18" charset="0"/>
              </a:rPr>
              <a:t>23.501 </a:t>
            </a:r>
            <a:r>
              <a:rPr lang="en-US" sz="1600">
                <a:effectLst/>
                <a:latin typeface="Times New Roman" panose="02020603050405020304" pitchFamily="18" charset="0"/>
                <a:ea typeface="Times New Roman" panose="02020603050405020304" pitchFamily="18" charset="0"/>
              </a:rPr>
              <a:t>clause 5.32, enables data </a:t>
            </a:r>
            <a:r>
              <a:rPr lang="en-US" sz="1600" dirty="0">
                <a:effectLst/>
                <a:latin typeface="Times New Roman" panose="02020603050405020304" pitchFamily="18" charset="0"/>
                <a:ea typeface="Times New Roman" panose="02020603050405020304" pitchFamily="18" charset="0"/>
              </a:rPr>
              <a:t>traffic to be </a:t>
            </a:r>
            <a:r>
              <a:rPr lang="en-US" sz="1600">
                <a:effectLst/>
                <a:latin typeface="Times New Roman" panose="02020603050405020304" pitchFamily="18" charset="0"/>
                <a:ea typeface="Times New Roman" panose="02020603050405020304" pitchFamily="18" charset="0"/>
              </a:rPr>
              <a:t>exchanged between </a:t>
            </a:r>
            <a:r>
              <a:rPr lang="en-US" sz="1600">
                <a:latin typeface="Times New Roman" panose="02020603050405020304" pitchFamily="18" charset="0"/>
                <a:ea typeface="Times New Roman" panose="02020603050405020304" pitchFamily="18" charset="0"/>
              </a:rPr>
              <a:t>a</a:t>
            </a:r>
            <a:r>
              <a:rPr lang="en-US" sz="1600">
                <a:effectLst/>
                <a:latin typeface="Times New Roman" panose="02020603050405020304" pitchFamily="18" charset="0"/>
                <a:ea typeface="Times New Roman" panose="02020603050405020304" pitchFamily="18" charset="0"/>
              </a:rPr>
              <a:t> UE and </a:t>
            </a:r>
            <a:r>
              <a:rPr lang="en-US" sz="1600">
                <a:latin typeface="Times New Roman" panose="02020603050405020304" pitchFamily="18" charset="0"/>
                <a:ea typeface="Times New Roman" panose="02020603050405020304" pitchFamily="18" charset="0"/>
              </a:rPr>
              <a:t>a</a:t>
            </a:r>
            <a:r>
              <a:rPr lang="en-US" sz="1600">
                <a:effectLst/>
                <a:latin typeface="Times New Roman" panose="02020603050405020304" pitchFamily="18" charset="0"/>
                <a:ea typeface="Times New Roman" panose="02020603050405020304" pitchFamily="18" charset="0"/>
              </a:rPr>
              <a:t> UPF over </a:t>
            </a:r>
            <a:r>
              <a:rPr lang="en-US" sz="1600" dirty="0">
                <a:effectLst/>
                <a:latin typeface="Times New Roman" panose="02020603050405020304" pitchFamily="18" charset="0"/>
                <a:ea typeface="Times New Roman" panose="02020603050405020304" pitchFamily="18" charset="0"/>
              </a:rPr>
              <a:t>multiple </a:t>
            </a:r>
            <a:r>
              <a:rPr lang="en-US" sz="1600">
                <a:effectLst/>
                <a:latin typeface="Times New Roman" panose="02020603050405020304" pitchFamily="18" charset="0"/>
                <a:ea typeface="Times New Roman" panose="02020603050405020304" pitchFamily="18" charset="0"/>
              </a:rPr>
              <a:t>access paths. </a:t>
            </a:r>
            <a:endParaRPr lang="en-US" sz="1600"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r>
              <a:rPr lang="en-US" sz="1600">
                <a:effectLst/>
                <a:latin typeface="Times New Roman" panose="02020603050405020304" pitchFamily="18" charset="0"/>
                <a:ea typeface="Times New Roman" panose="02020603050405020304" pitchFamily="18" charset="0"/>
              </a:rPr>
              <a:t>Each access path may be using either 3GPP access (such </a:t>
            </a:r>
            <a:r>
              <a:rPr lang="en-US" sz="1600" dirty="0">
                <a:effectLst/>
                <a:latin typeface="Times New Roman" panose="02020603050405020304" pitchFamily="18" charset="0"/>
                <a:ea typeface="Times New Roman" panose="02020603050405020304" pitchFamily="18" charset="0"/>
              </a:rPr>
              <a:t>as terrestrial or </a:t>
            </a:r>
            <a:r>
              <a:rPr lang="en-US" sz="1600">
                <a:effectLst/>
                <a:latin typeface="Times New Roman" panose="02020603050405020304" pitchFamily="18" charset="0"/>
                <a:ea typeface="Times New Roman" panose="02020603050405020304" pitchFamily="18" charset="0"/>
              </a:rPr>
              <a:t>non-terrestrial NG-RAN) or non-3GPP access (such as WLAN).</a:t>
            </a:r>
            <a:endParaRPr lang="en-US" sz="1600"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r>
              <a:rPr lang="en-US" sz="1600" dirty="0">
                <a:effectLst/>
                <a:latin typeface="Times New Roman" panose="02020603050405020304" pitchFamily="18" charset="0"/>
                <a:ea typeface="Times New Roman" panose="02020603050405020304" pitchFamily="18" charset="0"/>
              </a:rPr>
              <a:t>In order to enable the ATSSS feature, an MA PDU Session must be established, </a:t>
            </a:r>
            <a:r>
              <a:rPr lang="en-US" sz="1600">
                <a:latin typeface="Times New Roman" panose="02020603050405020304" pitchFamily="18" charset="0"/>
                <a:ea typeface="Times New Roman" panose="02020603050405020304" pitchFamily="18" charset="0"/>
              </a:rPr>
              <a:t>and </a:t>
            </a:r>
            <a:r>
              <a:rPr lang="en-US" sz="1600">
                <a:effectLst/>
                <a:latin typeface="Times New Roman" panose="02020603050405020304" pitchFamily="18" charset="0"/>
                <a:ea typeface="Times New Roman" panose="02020603050405020304" pitchFamily="18" charset="0"/>
              </a:rPr>
              <a:t>configure </a:t>
            </a:r>
            <a:r>
              <a:rPr lang="en-US" sz="1600" dirty="0">
                <a:effectLst/>
                <a:latin typeface="Times New Roman" panose="02020603050405020304" pitchFamily="18" charset="0"/>
                <a:ea typeface="Times New Roman" panose="02020603050405020304" pitchFamily="18" charset="0"/>
              </a:rPr>
              <a:t>the UE </a:t>
            </a:r>
            <a:r>
              <a:rPr lang="en-US" sz="1600">
                <a:effectLst/>
                <a:latin typeface="Times New Roman" panose="02020603050405020304" pitchFamily="18" charset="0"/>
                <a:ea typeface="Times New Roman" panose="02020603050405020304" pitchFamily="18" charset="0"/>
              </a:rPr>
              <a:t>and UPF with steering rules.</a:t>
            </a:r>
            <a:endParaRPr lang="en-US" sz="1600"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r>
              <a:rPr lang="en-US" sz="1600">
                <a:effectLst/>
                <a:latin typeface="Times New Roman" panose="02020603050405020304" pitchFamily="18" charset="0"/>
                <a:ea typeface="Times New Roman" panose="02020603050405020304" pitchFamily="18" charset="0"/>
              </a:rPr>
              <a:t>The </a:t>
            </a:r>
            <a:r>
              <a:rPr lang="en-US" sz="1600" dirty="0">
                <a:effectLst/>
                <a:latin typeface="Times New Roman" panose="02020603050405020304" pitchFamily="18" charset="0"/>
                <a:ea typeface="Times New Roman" panose="02020603050405020304" pitchFamily="18" charset="0"/>
              </a:rPr>
              <a:t>steering policies are created by the PCF during the MA PDU Session establishment procedure and are employed by the SMF to create "ATSSS rules" for the UE and "Multi-Access Rules (MAR)" for </a:t>
            </a:r>
            <a:r>
              <a:rPr lang="en-US" sz="1600">
                <a:effectLst/>
                <a:latin typeface="Times New Roman" panose="02020603050405020304" pitchFamily="18" charset="0"/>
                <a:ea typeface="Times New Roman" panose="02020603050405020304" pitchFamily="18" charset="0"/>
              </a:rPr>
              <a:t>the UPF.</a:t>
            </a:r>
          </a:p>
          <a:p>
            <a:pPr marL="285750" indent="-285750">
              <a:buFont typeface="Arial" panose="020B0604020202020204" pitchFamily="34" charset="0"/>
              <a:buChar char="•"/>
            </a:pPr>
            <a:r>
              <a:rPr lang="en-US" sz="1600">
                <a:effectLst/>
                <a:latin typeface="Times New Roman" panose="02020603050405020304" pitchFamily="18" charset="0"/>
                <a:ea typeface="Times New Roman" panose="02020603050405020304" pitchFamily="18" charset="0"/>
              </a:rPr>
              <a:t>The steering rules indicate how the traffic of the MA PDU Session should be distributed over the available access paths between the UE and the UPF. </a:t>
            </a:r>
          </a:p>
          <a:p>
            <a:pPr marL="285750" indent="-285750">
              <a:buFont typeface="Arial" panose="020B0604020202020204" pitchFamily="34" charset="0"/>
              <a:buChar char="•"/>
            </a:pPr>
            <a:r>
              <a:rPr lang="en-US" sz="1600">
                <a:latin typeface="Times New Roman" panose="02020603050405020304" pitchFamily="18" charset="0"/>
                <a:ea typeface="Times New Roman" panose="02020603050405020304" pitchFamily="18" charset="0"/>
              </a:rPr>
              <a:t>Each steering rule contains a “steering functionality” (e.g. MPTCP, MPQUIC, ATSSS-LL) and a “steering mode” (e.g. load-balancing, active-standby, smallest-delay, redundant, etc.)</a:t>
            </a:r>
            <a:endParaRPr lang="en-US" sz="160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02A19870-074B-1693-6B55-DAB6A3980847}"/>
              </a:ext>
            </a:extLst>
          </p:cNvPr>
          <p:cNvSpPr txBox="1"/>
          <p:nvPr/>
        </p:nvSpPr>
        <p:spPr>
          <a:xfrm>
            <a:off x="7334075" y="5998128"/>
            <a:ext cx="6161714" cy="276999"/>
          </a:xfrm>
          <a:prstGeom prst="rect">
            <a:avLst/>
          </a:prstGeom>
          <a:noFill/>
        </p:spPr>
        <p:txBody>
          <a:bodyPr wrap="square">
            <a:spAutoFit/>
          </a:bodyPr>
          <a:lstStyle/>
          <a:p>
            <a:r>
              <a:rPr lang="en-US" sz="1200" i="1" dirty="0">
                <a:effectLst/>
                <a:latin typeface="Times New Roman" panose="02020603050405020304" pitchFamily="18" charset="0"/>
                <a:ea typeface="Times New Roman" panose="02020603050405020304" pitchFamily="18" charset="0"/>
              </a:rPr>
              <a:t>Simplified architecture of ATSSS as defined in the 3GPP specifications</a:t>
            </a:r>
            <a:endParaRPr lang="en-US" sz="1200" i="1"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标题 1"/>
          <p:cNvSpPr>
            <a:spLocks noGrp="1"/>
          </p:cNvSpPr>
          <p:nvPr>
            <p:ph type="title"/>
          </p:nvPr>
        </p:nvSpPr>
        <p:spPr/>
        <p:txBody>
          <a:bodyPr/>
          <a:lstStyle/>
          <a:p>
            <a:r>
              <a:rPr lang="en-US" altLang="zh-CN" dirty="0">
                <a:ea typeface="宋体" panose="02010600030101010101" pitchFamily="2" charset="-122"/>
                <a:sym typeface="+mn-ea"/>
              </a:rPr>
              <a:t>Motivation (1)</a:t>
            </a:r>
            <a:endParaRPr lang="zh-CN" altLang="en-US" dirty="0"/>
          </a:p>
        </p:txBody>
      </p:sp>
      <p:sp>
        <p:nvSpPr>
          <p:cNvPr id="3" name="TextBox 2">
            <a:extLst>
              <a:ext uri="{FF2B5EF4-FFF2-40B4-BE49-F238E27FC236}">
                <a16:creationId xmlns:a16="http://schemas.microsoft.com/office/drawing/2014/main" id="{B948491C-DB8E-FAD6-11E8-BF95C643EC5E}"/>
              </a:ext>
            </a:extLst>
          </p:cNvPr>
          <p:cNvSpPr txBox="1"/>
          <p:nvPr/>
        </p:nvSpPr>
        <p:spPr>
          <a:xfrm>
            <a:off x="550877" y="1836108"/>
            <a:ext cx="11090246" cy="5055230"/>
          </a:xfrm>
          <a:prstGeom prst="rect">
            <a:avLst/>
          </a:prstGeom>
          <a:noFill/>
        </p:spPr>
        <p:txBody>
          <a:bodyPr wrap="square">
            <a:spAutoFit/>
          </a:bodyPr>
          <a:lstStyle/>
          <a:p>
            <a:pPr algn="just" hangingPunct="0">
              <a:spcBef>
                <a:spcPts val="300"/>
              </a:spcBef>
              <a:spcAft>
                <a:spcPts val="600"/>
              </a:spcAft>
            </a:pPr>
            <a:r>
              <a:rPr lang="en-US" sz="1800" b="1" dirty="0">
                <a:effectLst/>
                <a:latin typeface="Times New Roman" panose="02020603050405020304" pitchFamily="18" charset="0"/>
                <a:ea typeface="Times New Roman" panose="02020603050405020304" pitchFamily="18" charset="0"/>
              </a:rPr>
              <a:t>Consideration 1: Support for vertical tailored implementations</a:t>
            </a:r>
          </a:p>
          <a:p>
            <a:pPr algn="just" hangingPunct="0">
              <a:spcBef>
                <a:spcPts val="300"/>
              </a:spcBef>
              <a:spcAft>
                <a:spcPts val="600"/>
              </a:spcAft>
            </a:pPr>
            <a:r>
              <a:rPr lang="en-US" dirty="0">
                <a:latin typeface="Times New Roman" panose="02020603050405020304" pitchFamily="18" charset="0"/>
                <a:ea typeface="Times New Roman" panose="02020603050405020304" pitchFamily="18" charset="0"/>
              </a:rPr>
              <a:t>In SA2, when specifying ATSSS feature the ATSSS rules are provided at CN, without taking into account vertical/ASP requirements e.g. for providing steering rules. In some verticals (e.g. FF, V2X) , the vertical may need to be in control of the traffic steering/splitting/switching rules to allow for vertical-tailored ATSSS based on their requirements</a:t>
            </a:r>
          </a:p>
          <a:p>
            <a:pPr algn="just" hangingPunct="0">
              <a:spcBef>
                <a:spcPts val="300"/>
              </a:spcBef>
              <a:spcAft>
                <a:spcPts val="600"/>
              </a:spcAft>
            </a:pPr>
            <a:r>
              <a:rPr lang="en-US" u="sng" dirty="0">
                <a:latin typeface="Times New Roman" panose="02020603050405020304" pitchFamily="18" charset="0"/>
                <a:ea typeface="Times New Roman" panose="02020603050405020304" pitchFamily="18" charset="0"/>
              </a:rPr>
              <a:t>Observation 1: </a:t>
            </a:r>
            <a:r>
              <a:rPr lang="en-US" dirty="0">
                <a:latin typeface="Times New Roman" panose="02020603050405020304" pitchFamily="18" charset="0"/>
                <a:ea typeface="Times New Roman" panose="02020603050405020304" pitchFamily="18" charset="0"/>
              </a:rPr>
              <a:t>SA6 functionality (which is about vertical service enablement within 3gpp system) may be required to support for translating the vertical requirements to ATSSS rules, given different vertical use cases and deployments</a:t>
            </a:r>
            <a:endParaRPr lang="en-US" sz="1800" b="1" dirty="0">
              <a:effectLst/>
              <a:latin typeface="Times New Roman" panose="02020603050405020304" pitchFamily="18" charset="0"/>
              <a:ea typeface="Times New Roman" panose="02020603050405020304" pitchFamily="18" charset="0"/>
            </a:endParaRPr>
          </a:p>
          <a:p>
            <a:pPr algn="just" hangingPunct="0">
              <a:spcBef>
                <a:spcPts val="300"/>
              </a:spcBef>
              <a:spcAft>
                <a:spcPts val="600"/>
              </a:spcAft>
            </a:pPr>
            <a:r>
              <a:rPr lang="en-US" b="1" dirty="0">
                <a:latin typeface="Times New Roman" panose="02020603050405020304" pitchFamily="18" charset="0"/>
                <a:ea typeface="Times New Roman" panose="02020603050405020304" pitchFamily="18" charset="0"/>
              </a:rPr>
              <a:t>Consideration 2: Support for multiple access paths (multiple 3gpp and non-3gpp access paths)</a:t>
            </a:r>
          </a:p>
          <a:p>
            <a:pPr algn="just" hangingPunct="0">
              <a:spcBef>
                <a:spcPts val="300"/>
              </a:spcBef>
              <a:spcAft>
                <a:spcPts val="600"/>
              </a:spcAft>
            </a:pPr>
            <a:r>
              <a:rPr lang="en-US" sz="1800" dirty="0">
                <a:effectLst/>
                <a:latin typeface="Times New Roman" panose="02020603050405020304" pitchFamily="18" charset="0"/>
                <a:ea typeface="Times New Roman" panose="02020603050405020304" pitchFamily="18" charset="0"/>
              </a:rPr>
              <a:t>Current ATSSS feature (as of Rel-18) supports multiple accesses for 1 3gpp access and 1 non 3gpp access. </a:t>
            </a:r>
            <a:r>
              <a:rPr lang="en-US" dirty="0">
                <a:latin typeface="Times New Roman" panose="02020603050405020304" pitchFamily="18" charset="0"/>
                <a:ea typeface="Times New Roman" panose="02020603050405020304" pitchFamily="18" charset="0"/>
              </a:rPr>
              <a:t>Based on Rel-19 </a:t>
            </a:r>
            <a:r>
              <a:rPr lang="en-US" dirty="0" err="1">
                <a:latin typeface="Times New Roman" panose="02020603050405020304" pitchFamily="18" charset="0"/>
                <a:ea typeface="Times New Roman" panose="02020603050405020304" pitchFamily="18" charset="0"/>
              </a:rPr>
              <a:t>DualSteer</a:t>
            </a:r>
            <a:r>
              <a:rPr lang="en-US" dirty="0">
                <a:latin typeface="Times New Roman" panose="02020603050405020304" pitchFamily="18" charset="0"/>
                <a:ea typeface="Times New Roman" panose="02020603050405020304" pitchFamily="18" charset="0"/>
              </a:rPr>
              <a:t> SA1 use cases, this may be needed to be extended to more access paths.</a:t>
            </a:r>
          </a:p>
          <a:p>
            <a:pPr algn="just" hangingPunct="0">
              <a:spcBef>
                <a:spcPts val="300"/>
              </a:spcBef>
              <a:spcAft>
                <a:spcPts val="600"/>
              </a:spcAft>
            </a:pPr>
            <a:r>
              <a:rPr lang="en-US" u="sng" dirty="0">
                <a:latin typeface="Times New Roman" panose="02020603050405020304" pitchFamily="18" charset="0"/>
                <a:ea typeface="Times New Roman" panose="02020603050405020304" pitchFamily="18" charset="0"/>
              </a:rPr>
              <a:t>Observation 2: </a:t>
            </a:r>
            <a:r>
              <a:rPr lang="en-US" sz="1800" dirty="0">
                <a:effectLst/>
                <a:latin typeface="Times New Roman" panose="02020603050405020304" pitchFamily="18" charset="0"/>
                <a:ea typeface="Times New Roman" panose="02020603050405020304" pitchFamily="18" charset="0"/>
              </a:rPr>
              <a:t>Assuming multiple 3gpp and non-3gpp </a:t>
            </a:r>
            <a:r>
              <a:rPr lang="en-US" dirty="0">
                <a:latin typeface="Times New Roman" panose="02020603050405020304" pitchFamily="18" charset="0"/>
                <a:ea typeface="Times New Roman" panose="02020603050405020304" pitchFamily="18" charset="0"/>
              </a:rPr>
              <a:t>paths, the application layer support for configuring and providing ATSSS rules is more prominent, since this may involve 3GPP access paths from multiple operators as well as non-3gpp accesses. </a:t>
            </a:r>
          </a:p>
          <a:p>
            <a:pPr marL="285750" indent="-285750" algn="just" hangingPunct="0">
              <a:spcBef>
                <a:spcPts val="300"/>
              </a:spcBef>
              <a:spcAft>
                <a:spcPts val="600"/>
              </a:spcAft>
              <a:buFont typeface="Arial" panose="020B0604020202020204" pitchFamily="34" charset="0"/>
              <a:buChar char="•"/>
            </a:pPr>
            <a:r>
              <a:rPr lang="en-US" dirty="0">
                <a:latin typeface="Times New Roman" panose="02020603050405020304" pitchFamily="18" charset="0"/>
                <a:ea typeface="Times New Roman" panose="02020603050405020304" pitchFamily="18" charset="0"/>
              </a:rPr>
              <a:t>NOTE: SA6 functionality has already capabilities for multi-operator support which can be extended to support AL-ATSSS.</a:t>
            </a:r>
            <a:endParaRPr lang="en-US" sz="1800" dirty="0">
              <a:effectLst/>
              <a:latin typeface="Times New Roman" panose="02020603050405020304" pitchFamily="18" charset="0"/>
              <a:ea typeface="Times New Roman" panose="02020603050405020304" pitchFamily="18" charset="0"/>
            </a:endParaRPr>
          </a:p>
          <a:p>
            <a:pPr algn="just" hangingPunct="0">
              <a:spcBef>
                <a:spcPts val="300"/>
              </a:spcBef>
              <a:spcAft>
                <a:spcPts val="600"/>
              </a:spcAft>
            </a:pP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7279243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标题 1"/>
          <p:cNvSpPr>
            <a:spLocks noGrp="1"/>
          </p:cNvSpPr>
          <p:nvPr>
            <p:ph type="title"/>
          </p:nvPr>
        </p:nvSpPr>
        <p:spPr/>
        <p:txBody>
          <a:bodyPr/>
          <a:lstStyle/>
          <a:p>
            <a:r>
              <a:rPr lang="en-US" altLang="zh-CN" dirty="0">
                <a:ea typeface="宋体" panose="02010600030101010101" pitchFamily="2" charset="-122"/>
                <a:sym typeface="+mn-ea"/>
              </a:rPr>
              <a:t>Motivation (2)</a:t>
            </a:r>
            <a:endParaRPr lang="zh-CN" altLang="en-US" dirty="0"/>
          </a:p>
        </p:txBody>
      </p:sp>
      <p:sp>
        <p:nvSpPr>
          <p:cNvPr id="3" name="TextBox 2">
            <a:extLst>
              <a:ext uri="{FF2B5EF4-FFF2-40B4-BE49-F238E27FC236}">
                <a16:creationId xmlns:a16="http://schemas.microsoft.com/office/drawing/2014/main" id="{B948491C-DB8E-FAD6-11E8-BF95C643EC5E}"/>
              </a:ext>
            </a:extLst>
          </p:cNvPr>
          <p:cNvSpPr txBox="1"/>
          <p:nvPr/>
        </p:nvSpPr>
        <p:spPr>
          <a:xfrm>
            <a:off x="545284" y="2045833"/>
            <a:ext cx="11044204" cy="4839786"/>
          </a:xfrm>
          <a:prstGeom prst="rect">
            <a:avLst/>
          </a:prstGeom>
          <a:noFill/>
        </p:spPr>
        <p:txBody>
          <a:bodyPr wrap="square">
            <a:spAutoFit/>
          </a:bodyPr>
          <a:lstStyle/>
          <a:p>
            <a:pPr lvl="0"/>
            <a:r>
              <a:rPr lang="en-US" sz="1800" b="1" dirty="0">
                <a:effectLst/>
                <a:latin typeface="Times New Roman" panose="02020603050405020304" pitchFamily="18" charset="0"/>
                <a:ea typeface="Times New Roman" panose="02020603050405020304" pitchFamily="18" charset="0"/>
              </a:rPr>
              <a:t>Consideration 3: Enhance SA6 functionality for providing multi-access enablement services</a:t>
            </a:r>
            <a:r>
              <a:rPr lang="en-US" sz="1800" dirty="0">
                <a:effectLst/>
                <a:latin typeface="Times New Roman" panose="02020603050405020304" pitchFamily="18" charset="0"/>
                <a:ea typeface="Times New Roman" panose="02020603050405020304" pitchFamily="18" charset="0"/>
              </a:rPr>
              <a:t> </a:t>
            </a:r>
          </a:p>
          <a:p>
            <a:pPr lvl="0"/>
            <a:endParaRPr lang="en-US" sz="1800" dirty="0">
              <a:effectLst/>
              <a:latin typeface="Times New Roman" panose="02020603050405020304" pitchFamily="18" charset="0"/>
              <a:ea typeface="Times New Roman" panose="02020603050405020304" pitchFamily="18" charset="0"/>
            </a:endParaRPr>
          </a:p>
          <a:p>
            <a:pPr lvl="0"/>
            <a:r>
              <a:rPr lang="en-US" sz="1800" dirty="0">
                <a:effectLst/>
                <a:latin typeface="Times New Roman" panose="02020603050405020304" pitchFamily="18" charset="0"/>
                <a:ea typeface="Times New Roman" panose="02020603050405020304" pitchFamily="18" charset="0"/>
              </a:rPr>
              <a:t>In SA6, the utilization of multiple access technologies, including non-3gpp access was considered in SEAL as part of LMS, where the LMS can utilize both 3gpp and non-3gpp access paths to retrieve location information from the VAL UEs as well as external systems. </a:t>
            </a:r>
          </a:p>
          <a:p>
            <a:pPr marL="285750" lvl="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However, there is no reference point defined for non-3gpp access (not traversing 3gpp system); and further work would be expected to investigate such aspects. </a:t>
            </a:r>
          </a:p>
          <a:p>
            <a:pPr lvl="0"/>
            <a:endParaRPr lang="en-US" sz="1800" dirty="0">
              <a:effectLst/>
              <a:latin typeface="Times New Roman" panose="02020603050405020304" pitchFamily="18" charset="0"/>
              <a:ea typeface="Times New Roman" panose="02020603050405020304" pitchFamily="18" charset="0"/>
            </a:endParaRPr>
          </a:p>
          <a:p>
            <a:pPr lvl="0"/>
            <a:r>
              <a:rPr lang="en-US" sz="1800" dirty="0">
                <a:effectLst/>
                <a:latin typeface="Times New Roman" panose="02020603050405020304" pitchFamily="18" charset="0"/>
                <a:ea typeface="Times New Roman" panose="02020603050405020304" pitchFamily="18" charset="0"/>
              </a:rPr>
              <a:t>New enablers which are being discussed as part of Rel-19 (e.g. AEXR) have as objective to support seamless session support (e.g. XR streaming) over 3GPP or non-3GPP access (e.g., device connecting to the 5G network directly or indirectly). </a:t>
            </a:r>
          </a:p>
          <a:p>
            <a:pPr lvl="0"/>
            <a:endParaRPr lang="en-US" u="sng" dirty="0">
              <a:latin typeface="Times New Roman" panose="02020603050405020304" pitchFamily="18" charset="0"/>
              <a:ea typeface="Times New Roman" panose="02020603050405020304" pitchFamily="18" charset="0"/>
            </a:endParaRPr>
          </a:p>
          <a:p>
            <a:pPr lvl="0"/>
            <a:r>
              <a:rPr lang="en-US" u="sng" dirty="0">
                <a:latin typeface="Times New Roman" panose="02020603050405020304" pitchFamily="18" charset="0"/>
                <a:ea typeface="Times New Roman" panose="02020603050405020304" pitchFamily="18" charset="0"/>
              </a:rPr>
              <a:t>Observation 3:</a:t>
            </a:r>
            <a:r>
              <a:rPr lang="en-US" dirty="0">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The study of the application layer support for ATSSS would be necessary and complementary to provide the framework for the steering/splitting/switching of application traffic for current and new enablers which may require the utilization of multiple accesses to support enablement services.</a:t>
            </a:r>
          </a:p>
          <a:p>
            <a:pPr lvl="0"/>
            <a:endParaRPr lang="en-US" sz="1800" dirty="0">
              <a:effectLst/>
              <a:latin typeface="Times New Roman" panose="02020603050405020304" pitchFamily="18" charset="0"/>
              <a:ea typeface="Times New Roman" panose="02020603050405020304" pitchFamily="18" charset="0"/>
            </a:endParaRPr>
          </a:p>
          <a:p>
            <a:pPr algn="just" hangingPunct="0">
              <a:spcBef>
                <a:spcPts val="300"/>
              </a:spcBef>
              <a:spcAft>
                <a:spcPts val="600"/>
              </a:spcAft>
            </a:pPr>
            <a:endParaRPr lang="en-US" sz="1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580685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标题 1"/>
          <p:cNvSpPr>
            <a:spLocks noGrp="1"/>
          </p:cNvSpPr>
          <p:nvPr>
            <p:ph type="title"/>
          </p:nvPr>
        </p:nvSpPr>
        <p:spPr/>
        <p:txBody>
          <a:bodyPr/>
          <a:lstStyle/>
          <a:p>
            <a:r>
              <a:rPr lang="en-US" altLang="zh-CN" dirty="0">
                <a:ea typeface="宋体" panose="02010600030101010101" pitchFamily="2" charset="-122"/>
                <a:sym typeface="+mn-ea"/>
              </a:rPr>
              <a:t>Motivation (3)</a:t>
            </a:r>
            <a:endParaRPr lang="zh-CN" altLang="en-US" dirty="0"/>
          </a:p>
        </p:txBody>
      </p:sp>
      <p:sp>
        <p:nvSpPr>
          <p:cNvPr id="3" name="TextBox 2">
            <a:extLst>
              <a:ext uri="{FF2B5EF4-FFF2-40B4-BE49-F238E27FC236}">
                <a16:creationId xmlns:a16="http://schemas.microsoft.com/office/drawing/2014/main" id="{B948491C-DB8E-FAD6-11E8-BF95C643EC5E}"/>
              </a:ext>
            </a:extLst>
          </p:cNvPr>
          <p:cNvSpPr txBox="1"/>
          <p:nvPr/>
        </p:nvSpPr>
        <p:spPr>
          <a:xfrm>
            <a:off x="414670" y="2045833"/>
            <a:ext cx="11323674" cy="4285789"/>
          </a:xfrm>
          <a:prstGeom prst="rect">
            <a:avLst/>
          </a:prstGeom>
          <a:noFill/>
        </p:spPr>
        <p:txBody>
          <a:bodyPr wrap="square">
            <a:spAutoFit/>
          </a:bodyPr>
          <a:lstStyle/>
          <a:p>
            <a:pPr lvl="0"/>
            <a:r>
              <a:rPr lang="en-GB" sz="1800" b="1" dirty="0">
                <a:effectLst/>
                <a:latin typeface="Times New Roman" panose="02020603050405020304" pitchFamily="18" charset="0"/>
                <a:ea typeface="Times New Roman" panose="02020603050405020304" pitchFamily="18" charset="0"/>
              </a:rPr>
              <a:t>Consideration 4: Implementation of ATSSS across the 3GPP core network </a:t>
            </a:r>
          </a:p>
          <a:p>
            <a:pPr lvl="0"/>
            <a:endParaRPr lang="en-GB" b="1" dirty="0">
              <a:latin typeface="Times New Roman" panose="02020603050405020304" pitchFamily="18" charset="0"/>
              <a:ea typeface="Times New Roman" panose="02020603050405020304" pitchFamily="18" charset="0"/>
            </a:endParaRPr>
          </a:p>
          <a:p>
            <a:pPr lvl="0"/>
            <a:r>
              <a:rPr lang="en-US" sz="1800" dirty="0">
                <a:effectLst/>
                <a:latin typeface="Times New Roman" panose="02020603050405020304" pitchFamily="18" charset="0"/>
                <a:ea typeface="Times New Roman" panose="02020603050405020304" pitchFamily="18" charset="0"/>
              </a:rPr>
              <a:t>Implementing the ATSSS feature in practice means carrying out substantial and complex changes to many 5G network functions and supporting also non-3GPP interworking functions and the associated procedures in the UE for communicating with these functions. </a:t>
            </a:r>
          </a:p>
          <a:p>
            <a:pPr lvl="0"/>
            <a:endParaRPr lang="en-US" sz="1800" dirty="0">
              <a:effectLst/>
              <a:latin typeface="Times New Roman" panose="02020603050405020304" pitchFamily="18" charset="0"/>
              <a:ea typeface="Times New Roman" panose="02020603050405020304" pitchFamily="18" charset="0"/>
            </a:endParaRPr>
          </a:p>
          <a:p>
            <a:pPr lvl="0"/>
            <a:r>
              <a:rPr lang="en-US" sz="1800" dirty="0">
                <a:effectLst/>
                <a:latin typeface="Times New Roman" panose="02020603050405020304" pitchFamily="18" charset="0"/>
                <a:ea typeface="Times New Roman" panose="02020603050405020304" pitchFamily="18" charset="0"/>
              </a:rPr>
              <a:t>MNO may not support N3IWF or TNGF uniformly in the whole PLMN and there can be scenarios, when N3IWF/TNGF is not available which may require a complementary solution which doesn’t require any 5GC support feature. </a:t>
            </a:r>
          </a:p>
          <a:p>
            <a:pPr lvl="0"/>
            <a:endParaRPr lang="en-US" dirty="0">
              <a:latin typeface="Times New Roman" panose="02020603050405020304" pitchFamily="18" charset="0"/>
              <a:ea typeface="Times New Roman" panose="02020603050405020304" pitchFamily="18" charset="0"/>
            </a:endParaRPr>
          </a:p>
          <a:p>
            <a:pPr lvl="0"/>
            <a:r>
              <a:rPr lang="en-US" sz="1800" dirty="0">
                <a:effectLst/>
                <a:latin typeface="Times New Roman" panose="02020603050405020304" pitchFamily="18" charset="0"/>
                <a:ea typeface="Times New Roman" panose="02020603050405020304" pitchFamily="18" charset="0"/>
              </a:rPr>
              <a:t>In addition, the placement of N3IWF/ TNGF (per TA or per whole PLMN) may provide limitations towards the performance of edge/critical services utilizing multiple access. </a:t>
            </a:r>
          </a:p>
          <a:p>
            <a:pPr lvl="0"/>
            <a:endParaRPr lang="en-US" dirty="0">
              <a:latin typeface="Times New Roman" panose="02020603050405020304" pitchFamily="18" charset="0"/>
              <a:ea typeface="Times New Roman" panose="02020603050405020304" pitchFamily="18" charset="0"/>
            </a:endParaRPr>
          </a:p>
          <a:p>
            <a:pPr lvl="0"/>
            <a:r>
              <a:rPr lang="en-US" sz="1800" u="sng" dirty="0">
                <a:effectLst/>
                <a:latin typeface="Times New Roman" panose="02020603050405020304" pitchFamily="18" charset="0"/>
                <a:ea typeface="Times New Roman" panose="02020603050405020304" pitchFamily="18" charset="0"/>
              </a:rPr>
              <a:t>Observation 4: </a:t>
            </a:r>
            <a:r>
              <a:rPr lang="en-US" sz="1800" dirty="0">
                <a:effectLst/>
                <a:latin typeface="Times New Roman" panose="02020603050405020304" pitchFamily="18" charset="0"/>
                <a:ea typeface="Times New Roman" panose="02020603050405020304" pitchFamily="18" charset="0"/>
              </a:rPr>
              <a:t>For such cases, the AL-ATSSS can be investigated so as not to require the deployment of extra functionality in core network.</a:t>
            </a:r>
          </a:p>
          <a:p>
            <a:pPr algn="just" hangingPunct="0">
              <a:spcBef>
                <a:spcPts val="300"/>
              </a:spcBef>
              <a:spcAft>
                <a:spcPts val="600"/>
              </a:spcAft>
            </a:pPr>
            <a:endParaRPr lang="en-US" sz="1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4116421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标题 1"/>
          <p:cNvSpPr>
            <a:spLocks noGrp="1"/>
          </p:cNvSpPr>
          <p:nvPr>
            <p:ph type="title"/>
          </p:nvPr>
        </p:nvSpPr>
        <p:spPr>
          <a:xfrm>
            <a:off x="75502" y="560604"/>
            <a:ext cx="10335235" cy="1104917"/>
          </a:xfrm>
        </p:spPr>
        <p:txBody>
          <a:bodyPr/>
          <a:lstStyle/>
          <a:p>
            <a:r>
              <a:rPr lang="en-US" altLang="zh-CN" sz="3600" dirty="0">
                <a:ea typeface="宋体" panose="02010600030101010101" pitchFamily="2" charset="-122"/>
                <a:sym typeface="+mn-ea"/>
              </a:rPr>
              <a:t>Proposed Study on Application support for ATSSS</a:t>
            </a:r>
            <a:endParaRPr lang="zh-CN" altLang="en-US" sz="3600" dirty="0"/>
          </a:p>
        </p:txBody>
      </p:sp>
      <p:sp>
        <p:nvSpPr>
          <p:cNvPr id="4" name="TextBox 3">
            <a:extLst>
              <a:ext uri="{FF2B5EF4-FFF2-40B4-BE49-F238E27FC236}">
                <a16:creationId xmlns:a16="http://schemas.microsoft.com/office/drawing/2014/main" id="{F08619DB-CB5C-608D-8A39-489C3E60A7E6}"/>
              </a:ext>
            </a:extLst>
          </p:cNvPr>
          <p:cNvSpPr txBox="1"/>
          <p:nvPr/>
        </p:nvSpPr>
        <p:spPr>
          <a:xfrm>
            <a:off x="549477" y="1885362"/>
            <a:ext cx="9861260" cy="3693319"/>
          </a:xfrm>
          <a:prstGeom prst="rect">
            <a:avLst/>
          </a:prstGeom>
          <a:noFill/>
        </p:spPr>
        <p:txBody>
          <a:bodyPr wrap="square">
            <a:spAutoFit/>
          </a:bodyPr>
          <a:lstStyle/>
          <a:p>
            <a:r>
              <a:rPr lang="en-US" sz="2400" dirty="0">
                <a:effectLst/>
                <a:latin typeface="Calibri" panose="020F0502020204030204" pitchFamily="34" charset="0"/>
                <a:ea typeface="Calibri" panose="020F0502020204030204" pitchFamily="34" charset="0"/>
              </a:rPr>
              <a:t>The proposal targets to investigate a complementary ATSSS solution for vertical service enablement, which can be transparent to 3GPP core network where:</a:t>
            </a:r>
          </a:p>
          <a:p>
            <a:pPr marL="800100" lvl="1" indent="-342900">
              <a:buAutoNum type="alphaLcParenBoth"/>
            </a:pPr>
            <a:r>
              <a:rPr lang="en-US" dirty="0">
                <a:effectLst/>
                <a:latin typeface="Calibri" panose="020F0502020204030204" pitchFamily="34" charset="0"/>
                <a:ea typeface="Calibri" panose="020F0502020204030204" pitchFamily="34" charset="0"/>
              </a:rPr>
              <a:t>The proxy functionality can be outside the UPF (in an enabler server/AF), </a:t>
            </a:r>
          </a:p>
          <a:p>
            <a:pPr marL="800100" lvl="1" indent="-342900">
              <a:buAutoNum type="alphaLcParenBoth"/>
            </a:pPr>
            <a:r>
              <a:rPr lang="en-US" dirty="0">
                <a:effectLst/>
                <a:latin typeface="Calibri" panose="020F0502020204030204" pitchFamily="34" charset="0"/>
                <a:ea typeface="Calibri" panose="020F0502020204030204" pitchFamily="34" charset="0"/>
              </a:rPr>
              <a:t>The configuration and provisioning of the rules are for multi-access application sessions (in an enabler server/AF)</a:t>
            </a:r>
          </a:p>
          <a:p>
            <a:pPr marL="800100" lvl="1" indent="-342900">
              <a:buAutoNum type="alphaLcParenBoth"/>
            </a:pPr>
            <a:r>
              <a:rPr lang="en-US" dirty="0">
                <a:effectLst/>
                <a:latin typeface="Calibri" panose="020F0502020204030204" pitchFamily="34" charset="0"/>
                <a:ea typeface="Calibri" panose="020F0502020204030204" pitchFamily="34" charset="0"/>
              </a:rPr>
              <a:t>It does not require N3IWF/TNGF/</a:t>
            </a:r>
            <a:r>
              <a:rPr lang="en-US" dirty="0" err="1">
                <a:effectLst/>
                <a:latin typeface="Calibri" panose="020F0502020204030204" pitchFamily="34" charset="0"/>
                <a:ea typeface="Calibri" panose="020F0502020204030204" pitchFamily="34" charset="0"/>
              </a:rPr>
              <a:t>ePDG</a:t>
            </a:r>
            <a:endParaRPr lang="en-US" dirty="0">
              <a:effectLst/>
              <a:latin typeface="Calibri" panose="020F0502020204030204" pitchFamily="34" charset="0"/>
              <a:ea typeface="Calibri" panose="020F0502020204030204" pitchFamily="34" charset="0"/>
            </a:endParaRPr>
          </a:p>
          <a:p>
            <a:pPr marL="800100" lvl="1" indent="-342900">
              <a:buAutoNum type="alphaLcParenBoth"/>
            </a:pPr>
            <a:r>
              <a:rPr lang="en-US" dirty="0">
                <a:effectLst/>
                <a:latin typeface="Calibri" panose="020F0502020204030204" pitchFamily="34" charset="0"/>
                <a:ea typeface="Calibri" panose="020F0502020204030204" pitchFamily="34" charset="0"/>
              </a:rPr>
              <a:t>It can be tailored to support the requirements of verticals (e.g., steering rules may be provided by the verticals themselves)</a:t>
            </a:r>
          </a:p>
          <a:p>
            <a:pPr marL="800100" lvl="1" indent="-342900">
              <a:buAutoNum type="alphaLcParenBoth"/>
            </a:pPr>
            <a:r>
              <a:rPr lang="en-US" dirty="0">
                <a:effectLst/>
                <a:latin typeface="Calibri" panose="020F0502020204030204" pitchFamily="34" charset="0"/>
                <a:ea typeface="Calibri" panose="020F0502020204030204" pitchFamily="34" charset="0"/>
              </a:rPr>
              <a:t>It can provide support for multiple 3GPP and non-3GPP access paths</a:t>
            </a:r>
          </a:p>
          <a:p>
            <a:pPr marL="800100" lvl="1" indent="-342900">
              <a:buAutoNum type="alphaLcParenBoth"/>
            </a:pPr>
            <a:r>
              <a:rPr lang="en-US" dirty="0">
                <a:latin typeface="Calibri" panose="020F0502020204030204" pitchFamily="34" charset="0"/>
                <a:ea typeface="Calibri" panose="020F0502020204030204" pitchFamily="34" charset="0"/>
              </a:rPr>
              <a:t>*It can be used to support existing (SEAL LMS) or Rel-19 proposed enablers (e.g. AEXR) utilizing both 3gpp and non-3gpp access paths.</a:t>
            </a:r>
          </a:p>
        </p:txBody>
      </p:sp>
      <p:sp>
        <p:nvSpPr>
          <p:cNvPr id="2" name="TextBox 1">
            <a:extLst>
              <a:ext uri="{FF2B5EF4-FFF2-40B4-BE49-F238E27FC236}">
                <a16:creationId xmlns:a16="http://schemas.microsoft.com/office/drawing/2014/main" id="{6FAD3CC5-FA38-01EE-6076-604C49B22A5D}"/>
              </a:ext>
            </a:extLst>
          </p:cNvPr>
          <p:cNvSpPr txBox="1"/>
          <p:nvPr/>
        </p:nvSpPr>
        <p:spPr>
          <a:xfrm>
            <a:off x="577703" y="5712621"/>
            <a:ext cx="10884196" cy="584775"/>
          </a:xfrm>
          <a:prstGeom prst="rect">
            <a:avLst/>
          </a:prstGeom>
          <a:noFill/>
        </p:spPr>
        <p:txBody>
          <a:bodyPr wrap="square" rtlCol="0">
            <a:spAutoFit/>
          </a:bodyPr>
          <a:lstStyle/>
          <a:p>
            <a:r>
              <a:rPr lang="en-US" sz="1600" dirty="0"/>
              <a:t>*This study is not overlapping with the expected AEXR SID as well as the expected SEAL-Non-3GPP TEI, but rather complementary since it provides support for ATSSS rules configuration and provisioning over 3gpp and non-3gpp access. </a:t>
            </a:r>
          </a:p>
        </p:txBody>
      </p:sp>
    </p:spTree>
    <p:extLst>
      <p:ext uri="{BB962C8B-B14F-4D97-AF65-F5344CB8AC3E}">
        <p14:creationId xmlns:p14="http://schemas.microsoft.com/office/powerpoint/2010/main" val="371157483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6" name="标题 1"/>
          <p:cNvSpPr>
            <a:spLocks noGrp="1"/>
          </p:cNvSpPr>
          <p:nvPr>
            <p:ph type="title"/>
          </p:nvPr>
        </p:nvSpPr>
        <p:spPr/>
        <p:txBody>
          <a:bodyPr/>
          <a:lstStyle/>
          <a:p>
            <a:r>
              <a:rPr lang="en-US" altLang="zh-CN" dirty="0">
                <a:ea typeface="宋体" panose="02010600030101010101" pitchFamily="2" charset="-122"/>
                <a:sym typeface="+mn-ea"/>
              </a:rPr>
              <a:t>Potential objectives</a:t>
            </a:r>
            <a:endParaRPr lang="zh-CN" altLang="en-US"/>
          </a:p>
        </p:txBody>
      </p:sp>
      <p:sp>
        <p:nvSpPr>
          <p:cNvPr id="1048697" name="文本框 54"/>
          <p:cNvSpPr txBox="1">
            <a:spLocks noChangeArrowheads="1"/>
          </p:cNvSpPr>
          <p:nvPr/>
        </p:nvSpPr>
        <p:spPr bwMode="auto">
          <a:xfrm>
            <a:off x="152400" y="1679075"/>
            <a:ext cx="11887199" cy="4601260"/>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900"/>
              </a:spcAft>
            </a:pPr>
            <a:r>
              <a:rPr lang="en-GB" sz="1800" dirty="0">
                <a:effectLst/>
                <a:latin typeface="Times New Roman" panose="02020603050405020304" pitchFamily="18" charset="0"/>
                <a:ea typeface="Calibri" panose="020F0502020204030204" pitchFamily="34" charset="0"/>
              </a:rPr>
              <a:t>The objectives of the study are to:</a:t>
            </a:r>
            <a:endParaRPr lang="en-US" sz="1800" dirty="0">
              <a:effectLst/>
              <a:latin typeface="Times New Roman" panose="02020603050405020304" pitchFamily="18" charset="0"/>
              <a:ea typeface="Times New Roman" panose="02020603050405020304" pitchFamily="18" charset="0"/>
            </a:endParaRPr>
          </a:p>
          <a:p>
            <a:pPr marL="342900" lvl="0" indent="-342900">
              <a:spcAft>
                <a:spcPts val="900"/>
              </a:spcAft>
              <a:buFont typeface="+mj-lt"/>
              <a:buAutoNum type="arabicParenR"/>
              <a:tabLst>
                <a:tab pos="457200" algn="l"/>
              </a:tabLst>
            </a:pPr>
            <a:r>
              <a:rPr lang="en-US" sz="1800" dirty="0">
                <a:effectLst/>
                <a:latin typeface="Times New Roman" panose="02020603050405020304" pitchFamily="18" charset="0"/>
                <a:ea typeface="SimSun" panose="02010600030101010101" pitchFamily="2" charset="-122"/>
              </a:rPr>
              <a:t>Analyze the SA1 Rel-19 requirements of </a:t>
            </a:r>
            <a:r>
              <a:rPr lang="en-US" sz="1800" dirty="0" err="1">
                <a:effectLst/>
                <a:latin typeface="Times New Roman" panose="02020603050405020304" pitchFamily="18" charset="0"/>
                <a:ea typeface="SimSun" panose="02010600030101010101" pitchFamily="2" charset="-122"/>
              </a:rPr>
              <a:t>DualSteer</a:t>
            </a:r>
            <a:r>
              <a:rPr lang="en-US" sz="1800" dirty="0">
                <a:effectLst/>
                <a:latin typeface="Times New Roman" panose="02020603050405020304" pitchFamily="18" charset="0"/>
                <a:ea typeface="SimSun" panose="02010600030101010101" pitchFamily="2" charset="-122"/>
              </a:rPr>
              <a:t>, as well as possible application layer impacts related to the Access Traffic Steering, Switching, Splitting (ATSSS) existing work in SA2.  </a:t>
            </a:r>
          </a:p>
          <a:p>
            <a:pPr marL="342900" lvl="0" indent="-342900">
              <a:spcAft>
                <a:spcPts val="900"/>
              </a:spcAft>
              <a:buFont typeface="+mj-lt"/>
              <a:buAutoNum type="arabicParenR"/>
              <a:tabLst>
                <a:tab pos="457200" algn="l"/>
              </a:tabLst>
            </a:pPr>
            <a:r>
              <a:rPr lang="en-GB" sz="1800" dirty="0">
                <a:effectLst/>
                <a:latin typeface="Times New Roman" panose="02020603050405020304" pitchFamily="18" charset="0"/>
                <a:ea typeface="SimSun" panose="02010600030101010101" pitchFamily="2" charset="-122"/>
              </a:rPr>
              <a:t>Evaluate the need for an overall application framework/enabling layer architecture and associated requirements to support application-layer </a:t>
            </a:r>
            <a:r>
              <a:rPr lang="en-US" sz="1800" dirty="0">
                <a:effectLst/>
                <a:latin typeface="Times New Roman" panose="02020603050405020304" pitchFamily="18" charset="0"/>
                <a:ea typeface="SimSun" panose="02010600030101010101" pitchFamily="2" charset="-122"/>
              </a:rPr>
              <a:t>ATSSS (AL-ATSSS) for application sessions over multiple access networks (3gpp and non-3gpp);</a:t>
            </a:r>
          </a:p>
          <a:p>
            <a:pPr marL="342900" lvl="0" indent="-342900">
              <a:spcAft>
                <a:spcPts val="900"/>
              </a:spcAft>
              <a:buFont typeface="+mj-lt"/>
              <a:buAutoNum type="arabicParenR"/>
              <a:tabLst>
                <a:tab pos="457200" algn="l"/>
              </a:tabLst>
            </a:pPr>
            <a:r>
              <a:rPr lang="en-US" sz="1800" dirty="0">
                <a:effectLst/>
                <a:latin typeface="Times New Roman" panose="02020603050405020304" pitchFamily="18" charset="0"/>
                <a:ea typeface="SimSun" panose="02010600030101010101" pitchFamily="2" charset="-122"/>
              </a:rPr>
              <a:t>Study architectural and functional implications on existing application enablers (e.g.  SEAL, SEALDD) for supporting AL-ATSSS architecture;</a:t>
            </a:r>
          </a:p>
          <a:p>
            <a:pPr marL="342900" lvl="0" indent="-342900">
              <a:spcAft>
                <a:spcPts val="900"/>
              </a:spcAft>
              <a:buFont typeface="+mj-lt"/>
              <a:buAutoNum type="arabicParenR"/>
              <a:tabLst>
                <a:tab pos="457200" algn="l"/>
              </a:tabLst>
            </a:pPr>
            <a:r>
              <a:rPr lang="en-GB" sz="1800" dirty="0">
                <a:effectLst/>
                <a:latin typeface="Times New Roman" panose="02020603050405020304" pitchFamily="18" charset="0"/>
                <a:ea typeface="SimSun" panose="02010600030101010101" pitchFamily="2" charset="-122"/>
              </a:rPr>
              <a:t>Identify key issues based on 1), 2) and 3), develop corresponding functional model and potential solutions (e.g. discovery, multi-access session establishment, application service continuity) to support the implementation of </a:t>
            </a:r>
            <a:r>
              <a:rPr lang="en-US" sz="1800" dirty="0">
                <a:effectLst/>
                <a:latin typeface="Times New Roman" panose="02020603050405020304" pitchFamily="18" charset="0"/>
                <a:ea typeface="SimSun" panose="02010600030101010101" pitchFamily="2" charset="-122"/>
              </a:rPr>
              <a:t>AL-ATSSS</a:t>
            </a:r>
            <a:r>
              <a:rPr lang="en-GB" sz="1800" dirty="0">
                <a:effectLst/>
                <a:latin typeface="Times New Roman" panose="02020603050405020304" pitchFamily="18" charset="0"/>
                <a:ea typeface="SimSun" panose="02010600030101010101" pitchFamily="2" charset="-122"/>
              </a:rPr>
              <a:t>, including potential UE and network APIs; and</a:t>
            </a:r>
            <a:endParaRPr lang="en-US" sz="1800" dirty="0">
              <a:effectLst/>
              <a:latin typeface="Times New Roman" panose="02020603050405020304" pitchFamily="18" charset="0"/>
              <a:ea typeface="SimSun" panose="02010600030101010101" pitchFamily="2" charset="-122"/>
            </a:endParaRPr>
          </a:p>
          <a:p>
            <a:pPr marL="342900" lvl="0" indent="-342900">
              <a:spcAft>
                <a:spcPts val="900"/>
              </a:spcAft>
              <a:buFont typeface="+mj-lt"/>
              <a:buAutoNum type="arabicParenR"/>
              <a:tabLst>
                <a:tab pos="457200" algn="l"/>
              </a:tabLst>
            </a:pPr>
            <a:r>
              <a:rPr lang="en-US" sz="1800" dirty="0">
                <a:effectLst/>
                <a:latin typeface="Times New Roman" panose="02020603050405020304" pitchFamily="18" charset="0"/>
                <a:ea typeface="SimSun" panose="02010600030101010101" pitchFamily="2" charset="-122"/>
              </a:rPr>
              <a:t>Investigate possible impacts of AL-ATSSS for different deployments and business models.</a:t>
            </a:r>
          </a:p>
          <a:p>
            <a:pPr marL="342900" lvl="0" indent="-342900">
              <a:spcAft>
                <a:spcPts val="900"/>
              </a:spcAft>
              <a:buFont typeface="+mj-lt"/>
              <a:buAutoNum type="arabicParenR"/>
              <a:tabLst>
                <a:tab pos="457200" algn="l"/>
              </a:tabLst>
            </a:pPr>
            <a:r>
              <a:rPr lang="en-US" sz="1800" dirty="0">
                <a:effectLst/>
                <a:latin typeface="Times New Roman" panose="02020603050405020304" pitchFamily="18" charset="0"/>
                <a:ea typeface="SimSun" panose="02010600030101010101" pitchFamily="2" charset="-122"/>
              </a:rPr>
              <a:t>Study how the AL-ATSSS can be used to support existing (e.g. SEAL) and new SA6 enablers (e.g. AEXR) for providing multi-access enablement capabilities.</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8BA4F9-DCC4-A089-0A7F-5A5196D1A2DF}"/>
              </a:ext>
            </a:extLst>
          </p:cNvPr>
          <p:cNvSpPr>
            <a:spLocks noGrp="1"/>
          </p:cNvSpPr>
          <p:nvPr>
            <p:ph idx="1"/>
          </p:nvPr>
        </p:nvSpPr>
        <p:spPr/>
        <p:txBody>
          <a:bodyPr/>
          <a:lstStyle/>
          <a:p>
            <a:endParaRPr lang="en-US" sz="4800" dirty="0"/>
          </a:p>
          <a:p>
            <a:endParaRPr lang="en-US" sz="4800" dirty="0"/>
          </a:p>
          <a:p>
            <a:pPr marL="0" indent="0" algn="ctr">
              <a:buNone/>
            </a:pPr>
            <a:r>
              <a:rPr lang="en-US" sz="4800" dirty="0"/>
              <a:t>Back-up</a:t>
            </a:r>
          </a:p>
        </p:txBody>
      </p:sp>
    </p:spTree>
    <p:extLst>
      <p:ext uri="{BB962C8B-B14F-4D97-AF65-F5344CB8AC3E}">
        <p14:creationId xmlns:p14="http://schemas.microsoft.com/office/powerpoint/2010/main" val="2595703819"/>
      </p:ext>
    </p:extLst>
  </p:cSld>
  <p:clrMapOvr>
    <a:masterClrMapping/>
  </p:clrMapOvr>
  <p:transition>
    <p:wipe dir="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TotalTime>
  <Words>1835</Words>
  <Application>Microsoft Office PowerPoint</Application>
  <PresentationFormat>Widescreen</PresentationFormat>
  <Paragraphs>112</Paragraphs>
  <Slides>12</Slides>
  <Notes>8</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2</vt:i4>
      </vt:variant>
      <vt:variant>
        <vt:lpstr>Slide Titles</vt:lpstr>
      </vt:variant>
      <vt:variant>
        <vt:i4>12</vt:i4>
      </vt:variant>
    </vt:vector>
  </HeadingPairs>
  <TitlesOfParts>
    <vt:vector size="20" baseType="lpstr">
      <vt:lpstr>Arial</vt:lpstr>
      <vt:lpstr>Calibri</vt:lpstr>
      <vt:lpstr>Calibri Light</vt:lpstr>
      <vt:lpstr>Times New Roman</vt:lpstr>
      <vt:lpstr>Office Theme</vt:lpstr>
      <vt:lpstr>1_Office Theme</vt:lpstr>
      <vt:lpstr>Visio</vt:lpstr>
      <vt:lpstr>Document</vt:lpstr>
      <vt:lpstr>SA6 Rel-19: Discussion on Application Layer support for ATSSS (AL-ATSSS)</vt:lpstr>
      <vt:lpstr>Outline</vt:lpstr>
      <vt:lpstr>Background </vt:lpstr>
      <vt:lpstr>Motivation (1)</vt:lpstr>
      <vt:lpstr>Motivation (2)</vt:lpstr>
      <vt:lpstr>Motivation (3)</vt:lpstr>
      <vt:lpstr>Proposed Study on Application support for ATSSS</vt:lpstr>
      <vt:lpstr>Potential objectives</vt:lpstr>
      <vt:lpstr>PowerPoint Presentation</vt:lpstr>
      <vt:lpstr>Exemplary AL-ATSSS architecture </vt:lpstr>
      <vt:lpstr>Relation to existing enablers / SEALDD</vt:lpstr>
      <vt:lpstr>Estimated TU Calculation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SA6 Rel-19: Discussion on Application Layer support for ATSSS</dc:title>
  <dc:creator>manos</dc:creator>
  <cp:lastModifiedBy>manos</cp:lastModifiedBy>
  <cp:revision>43</cp:revision>
  <dcterms:created xsi:type="dcterms:W3CDTF">2023-08-08T08:22:47Z</dcterms:created>
  <dcterms:modified xsi:type="dcterms:W3CDTF">2023-08-15T11:49:01Z</dcterms:modified>
</cp:coreProperties>
</file>