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41" r:id="rId5"/>
    <p:sldId id="372" r:id="rId6"/>
    <p:sldId id="373" r:id="rId7"/>
    <p:sldId id="383" r:id="rId8"/>
    <p:sldId id="384" r:id="rId9"/>
    <p:sldId id="382" r:id="rId10"/>
    <p:sldId id="385" r:id="rId11"/>
    <p:sldId id="380" r:id="rId12"/>
    <p:sldId id="381"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ED7D31"/>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47" autoAdjust="0"/>
    <p:restoredTop sz="95572" autoAdjust="0"/>
  </p:normalViewPr>
  <p:slideViewPr>
    <p:cSldViewPr snapToGrid="0">
      <p:cViewPr>
        <p:scale>
          <a:sx n="80" d="100"/>
          <a:sy n="80" d="100"/>
        </p:scale>
        <p:origin x="-234" y="72"/>
      </p:cViewPr>
      <p:guideLst>
        <p:guide orient="horz" pos="2160"/>
        <p:guide pos="3840"/>
      </p:guideLst>
    </p:cSldViewPr>
  </p:slideViewPr>
  <p:outlineViewPr>
    <p:cViewPr>
      <p:scale>
        <a:sx n="33" d="100"/>
        <a:sy n="33" d="100"/>
      </p:scale>
      <p:origin x="0" y="453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872"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8228801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xmlns="" id="{04953B71-6776-413E-AC69-E69762C9C33E}"/>
              </a:ext>
            </a:extLst>
          </p:cNvPr>
          <p:cNvSpPr txBox="1">
            <a:spLocks noChangeArrowheads="1"/>
          </p:cNvSpPr>
          <p:nvPr userDrawn="1"/>
        </p:nvSpPr>
        <p:spPr bwMode="auto">
          <a:xfrm>
            <a:off x="323850" y="73025"/>
            <a:ext cx="3553558"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a:t>
            </a:r>
            <a:r>
              <a:rPr lang="sv-SE" altLang="en-US" sz="1200" b="1" dirty="0" smtClean="0">
                <a:latin typeface="Arial "/>
              </a:rPr>
              <a:t>56</a:t>
            </a:r>
            <a:endParaRPr lang="sv-SE" altLang="en-US" sz="1200" b="1" dirty="0">
              <a:latin typeface="Arial "/>
            </a:endParaRPr>
          </a:p>
          <a:p>
            <a:pPr eaLnBrk="1" hangingPunct="1">
              <a:defRPr/>
            </a:pPr>
            <a:r>
              <a:rPr lang="en-GB" altLang="en-US" sz="1200" b="1" dirty="0" smtClean="0">
                <a:latin typeface="Arial "/>
              </a:rPr>
              <a:t>Goteborg, Sweden 21</a:t>
            </a:r>
            <a:r>
              <a:rPr lang="en-GB" altLang="en-US" sz="1200" b="1" baseline="30000" dirty="0" smtClean="0">
                <a:latin typeface="Arial "/>
              </a:rPr>
              <a:t>nd</a:t>
            </a:r>
            <a:r>
              <a:rPr lang="en-GB" altLang="en-US" sz="1200" b="1" dirty="0" smtClean="0">
                <a:latin typeface="Arial "/>
              </a:rPr>
              <a:t> </a:t>
            </a:r>
            <a:r>
              <a:rPr lang="en-GB" altLang="en-US" sz="1200" b="1" dirty="0" smtClean="0">
                <a:latin typeface="Arial "/>
              </a:rPr>
              <a:t>May </a:t>
            </a:r>
            <a:r>
              <a:rPr lang="en-GB" altLang="en-US" sz="1200" b="1" dirty="0">
                <a:latin typeface="Arial "/>
              </a:rPr>
              <a:t>– </a:t>
            </a:r>
            <a:r>
              <a:rPr lang="en-GB" altLang="en-US" sz="1200" b="1" dirty="0" smtClean="0">
                <a:latin typeface="Arial "/>
              </a:rPr>
              <a:t>26</a:t>
            </a:r>
            <a:r>
              <a:rPr lang="en-GB" altLang="en-US" sz="1200" b="1" baseline="30000" dirty="0" smtClean="0">
                <a:latin typeface="Arial "/>
              </a:rPr>
              <a:t>5h</a:t>
            </a:r>
            <a:r>
              <a:rPr lang="en-GB" altLang="en-US" sz="1200" b="1" baseline="0" dirty="0" smtClean="0">
                <a:latin typeface="Arial "/>
              </a:rPr>
              <a:t> </a:t>
            </a:r>
            <a:r>
              <a:rPr lang="en-GB" altLang="en-US" sz="1200" b="1" dirty="0" smtClean="0">
                <a:latin typeface="Arial "/>
              </a:rPr>
              <a:t>May </a:t>
            </a:r>
            <a:r>
              <a:rPr lang="en-GB" altLang="en-US" sz="1200" b="1" dirty="0">
                <a:latin typeface="Arial "/>
              </a:rPr>
              <a:t>2023</a:t>
            </a:r>
            <a:endParaRPr lang="en-US" altLang="en-US" sz="1200" b="1" dirty="0">
              <a:latin typeface="Arial "/>
            </a:endParaRPr>
          </a:p>
        </p:txBody>
      </p:sp>
      <p:sp>
        <p:nvSpPr>
          <p:cNvPr id="2" name="TextBox 1"/>
          <p:cNvSpPr txBox="1"/>
          <p:nvPr userDrawn="1"/>
        </p:nvSpPr>
        <p:spPr>
          <a:xfrm>
            <a:off x="7742712" y="73025"/>
            <a:ext cx="1852550" cy="369332"/>
          </a:xfrm>
          <a:prstGeom prst="rect">
            <a:avLst/>
          </a:prstGeom>
          <a:noFill/>
        </p:spPr>
        <p:txBody>
          <a:bodyPr wrap="square" rtlCol="0">
            <a:spAutoFit/>
          </a:bodyPr>
          <a:lstStyle/>
          <a:p>
            <a:r>
              <a:rPr lang="en-US" altLang="zh-CN" dirty="0" smtClean="0"/>
              <a:t>S6-232410</a:t>
            </a:r>
            <a:endParaRPr lang="zh-CN" altLang="en-US" dirty="0"/>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1365662" y="1947244"/>
            <a:ext cx="9179626" cy="2852737"/>
          </a:xfrm>
        </p:spPr>
        <p:txBody>
          <a:bodyPr/>
          <a:lstStyle/>
          <a:p>
            <a:pPr eaLnBrk="1" hangingPunct="1"/>
            <a:r>
              <a:rPr lang="en-GB" altLang="en-US" b="1" dirty="0" smtClean="0"/>
              <a:t>SA6 Rel-19 SID </a:t>
            </a:r>
            <a:r>
              <a:rPr lang="en-US" altLang="en-US" b="1" dirty="0" smtClean="0"/>
              <a:t>P</a:t>
            </a:r>
            <a:r>
              <a:rPr lang="en-US" altLang="zh-CN" b="1" dirty="0" smtClean="0"/>
              <a:t>roposal</a:t>
            </a:r>
            <a:r>
              <a:rPr lang="zh-CN" altLang="en-US" b="1" dirty="0" smtClean="0"/>
              <a:t>：</a:t>
            </a:r>
            <a:r>
              <a:rPr lang="en-US" altLang="zh-CN" dirty="0" smtClean="0"/>
              <a:t/>
            </a:r>
            <a:br>
              <a:rPr lang="en-US" altLang="zh-CN" dirty="0" smtClean="0"/>
            </a:br>
            <a:r>
              <a:rPr lang="en-US" altLang="en-US" sz="5400" i="1" dirty="0" err="1" smtClean="0"/>
              <a:t>FS_</a:t>
            </a:r>
            <a:r>
              <a:rPr lang="en-US" altLang="zh-CN" sz="5400" i="1" dirty="0" err="1" smtClean="0"/>
              <a:t>e</a:t>
            </a:r>
            <a:r>
              <a:rPr lang="en-US" altLang="en-US" sz="5400" i="1" dirty="0" err="1" smtClean="0"/>
              <a:t>IoTAPP</a:t>
            </a:r>
            <a:r>
              <a:rPr lang="en-US" altLang="en-US" sz="5400" i="1" dirty="0" smtClean="0"/>
              <a:t> </a:t>
            </a:r>
            <a:r>
              <a:rPr lang="en-US" altLang="en-US" sz="5400" i="1" dirty="0"/>
              <a:t>: study on </a:t>
            </a:r>
            <a:r>
              <a:rPr lang="en-US" altLang="zh-CN" sz="5400" i="1" dirty="0" smtClean="0"/>
              <a:t>application </a:t>
            </a:r>
            <a:r>
              <a:rPr lang="en-US" altLang="zh-CN" sz="5400" i="1" dirty="0"/>
              <a:t>layer enablement for </a:t>
            </a:r>
            <a:r>
              <a:rPr lang="en-US" altLang="zh-CN" sz="5400" i="1" dirty="0"/>
              <a:t>enhanced</a:t>
            </a:r>
            <a:r>
              <a:rPr lang="en-US" altLang="zh-CN" sz="5400" i="1" dirty="0" smtClean="0"/>
              <a:t> </a:t>
            </a:r>
            <a:r>
              <a:rPr lang="en-US" altLang="zh-CN" sz="5400" i="1" dirty="0" err="1"/>
              <a:t>IoT</a:t>
            </a:r>
            <a:r>
              <a:rPr lang="en-US" altLang="zh-CN" sz="5400" i="1" dirty="0"/>
              <a:t> services</a:t>
            </a:r>
            <a:endParaRPr lang="en-GB" altLang="en-US" sz="4400" i="1"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1518496" y="5357813"/>
            <a:ext cx="7886700" cy="1500187"/>
          </a:xfrm>
        </p:spPr>
        <p:txBody>
          <a:bodyPr/>
          <a:lstStyle/>
          <a:p>
            <a:pPr marL="0" indent="0" eaLnBrk="1" hangingPunct="1">
              <a:buNone/>
            </a:pPr>
            <a:r>
              <a:rPr lang="en-GB" altLang="zh-CN" sz="2000" dirty="0" smtClean="0"/>
              <a:t>A</a:t>
            </a:r>
            <a:r>
              <a:rPr lang="en-US" altLang="zh-CN" sz="2000" dirty="0" err="1" smtClean="0"/>
              <a:t>ugust</a:t>
            </a:r>
            <a:r>
              <a:rPr lang="en-US" altLang="zh-CN" sz="2000" dirty="0" smtClean="0"/>
              <a:t>, </a:t>
            </a:r>
            <a:r>
              <a:rPr lang="en-US" altLang="zh-CN" sz="2000" dirty="0" smtClean="0"/>
              <a:t>2023</a:t>
            </a:r>
            <a:endParaRPr lang="en-GB" altLang="en-US" sz="2000" dirty="0" smtClean="0"/>
          </a:p>
          <a:p>
            <a:pPr marL="0" indent="0" eaLnBrk="1" hangingPunct="1">
              <a:buNone/>
            </a:pPr>
            <a:r>
              <a:rPr lang="en-GB" altLang="en-US" sz="2000" dirty="0" smtClean="0"/>
              <a:t>L</a:t>
            </a:r>
            <a:r>
              <a:rPr lang="en-US" altLang="zh-CN" sz="2000" dirty="0" err="1" smtClean="0"/>
              <a:t>iping</a:t>
            </a:r>
            <a:r>
              <a:rPr lang="en-US" altLang="zh-CN" sz="2000" dirty="0" smtClean="0"/>
              <a:t> </a:t>
            </a:r>
            <a:r>
              <a:rPr lang="en-US" altLang="zh-CN" sz="2000" dirty="0" smtClean="0"/>
              <a:t>Wu(CATT)</a:t>
            </a:r>
            <a:endParaRPr lang="en-GB" altLang="en-US" sz="2000"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349250" y="579421"/>
            <a:ext cx="10515600" cy="1104917"/>
          </a:xfrm>
        </p:spPr>
        <p:txBody>
          <a:bodyPr/>
          <a:lstStyle/>
          <a:p>
            <a:r>
              <a:rPr lang="en-US" altLang="en-US" sz="3200" b="1" dirty="0" err="1" smtClean="0"/>
              <a:t>FS_</a:t>
            </a:r>
            <a:r>
              <a:rPr lang="en-US" altLang="zh-CN" sz="3200" b="1" dirty="0" err="1" smtClean="0"/>
              <a:t>e</a:t>
            </a:r>
            <a:r>
              <a:rPr lang="en-US" altLang="en-US" sz="3200" b="1" dirty="0" err="1" smtClean="0"/>
              <a:t>IoTAPP</a:t>
            </a:r>
            <a:r>
              <a:rPr lang="en-US" altLang="en-US" sz="3200" b="1" dirty="0" smtClean="0"/>
              <a:t>:</a:t>
            </a:r>
            <a:r>
              <a:rPr lang="en-GB" altLang="zh-CN" sz="3200" dirty="0"/>
              <a:t> Study on application layer enablement for </a:t>
            </a:r>
            <a:r>
              <a:rPr lang="en-GB" altLang="zh-CN" sz="3200" dirty="0" smtClean="0"/>
              <a:t/>
            </a:r>
            <a:br>
              <a:rPr lang="en-GB" altLang="zh-CN" sz="3200" dirty="0" smtClean="0"/>
            </a:br>
            <a:r>
              <a:rPr lang="en-GB" altLang="zh-CN" sz="3200" dirty="0"/>
              <a:t>enhanced </a:t>
            </a:r>
            <a:r>
              <a:rPr lang="en-GB" altLang="zh-CN" sz="3200" dirty="0" err="1"/>
              <a:t>IoT</a:t>
            </a:r>
            <a:r>
              <a:rPr lang="en-GB" altLang="zh-CN" sz="3200" dirty="0"/>
              <a:t> services</a:t>
            </a:r>
            <a:endParaRPr lang="en-GB" altLang="en-US" sz="3200" b="1"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838200" y="1825625"/>
            <a:ext cx="10775950" cy="4230270"/>
          </a:xfrm>
        </p:spPr>
        <p:txBody>
          <a:bodyPr/>
          <a:lstStyle/>
          <a:p>
            <a:r>
              <a:rPr lang="en-GB" altLang="en-US" sz="2400" dirty="0" smtClean="0"/>
              <a:t>Continuation </a:t>
            </a:r>
            <a:r>
              <a:rPr lang="en-GB" altLang="en-US" sz="2400" dirty="0"/>
              <a:t>or </a:t>
            </a:r>
            <a:r>
              <a:rPr lang="en-GB" altLang="en-US" sz="2400" dirty="0" smtClean="0"/>
              <a:t>New Item: </a:t>
            </a:r>
            <a:r>
              <a:rPr lang="en-GB" altLang="en-US" sz="2400" i="1" dirty="0">
                <a:solidFill>
                  <a:srgbClr val="0000FF"/>
                </a:solidFill>
              </a:rPr>
              <a:t>Continuation</a:t>
            </a:r>
            <a:r>
              <a:rPr lang="en-GB" altLang="en-US" sz="2400" i="1" dirty="0">
                <a:solidFill>
                  <a:srgbClr val="0000FF"/>
                </a:solidFill>
              </a:rPr>
              <a:t> Item</a:t>
            </a:r>
          </a:p>
          <a:p>
            <a:r>
              <a:rPr lang="en-US" sz="2400" dirty="0"/>
              <a:t>Study </a:t>
            </a:r>
            <a:r>
              <a:rPr lang="en-US" sz="2400" dirty="0" smtClean="0"/>
              <a:t>Item/Work Item/Both: </a:t>
            </a:r>
            <a:r>
              <a:rPr lang="en-US" sz="2400" i="1" dirty="0" smtClean="0">
                <a:solidFill>
                  <a:srgbClr val="0000FF"/>
                </a:solidFill>
              </a:rPr>
              <a:t>Both</a:t>
            </a:r>
            <a:endParaRPr lang="en-IN" sz="2400" dirty="0"/>
          </a:p>
          <a:p>
            <a:pPr lvl="0"/>
            <a:r>
              <a:rPr lang="en-GB" altLang="en-US" sz="2400" dirty="0" smtClean="0"/>
              <a:t>Source of requirements: </a:t>
            </a:r>
            <a:r>
              <a:rPr lang="en-GB" altLang="en-US" sz="2400" i="1" dirty="0">
                <a:solidFill>
                  <a:srgbClr val="0000FF"/>
                </a:solidFill>
              </a:rPr>
              <a:t>SA1 </a:t>
            </a:r>
            <a:r>
              <a:rPr lang="en-GB" altLang="en-US" sz="2400" i="1" dirty="0" smtClean="0">
                <a:solidFill>
                  <a:srgbClr val="0000FF"/>
                </a:solidFill>
              </a:rPr>
              <a:t>requirements and SA2 related solutions</a:t>
            </a:r>
            <a:endParaRPr lang="en-GB" altLang="en-US" sz="2400" i="1" dirty="0">
              <a:solidFill>
                <a:srgbClr val="0000FF"/>
              </a:solidFill>
            </a:endParaRPr>
          </a:p>
          <a:p>
            <a:r>
              <a:rPr lang="en-GB" altLang="en-US" sz="2400" dirty="0" smtClean="0"/>
              <a:t>Expected Output: </a:t>
            </a:r>
            <a:r>
              <a:rPr lang="en-GB" altLang="en-US" sz="2400" i="1" dirty="0">
                <a:solidFill>
                  <a:srgbClr val="0000FF"/>
                </a:solidFill>
              </a:rPr>
              <a:t>new TR </a:t>
            </a:r>
            <a:r>
              <a:rPr lang="en-GB" altLang="en-US" sz="2400" i="1" dirty="0" smtClean="0">
                <a:solidFill>
                  <a:srgbClr val="0000FF"/>
                </a:solidFill>
              </a:rPr>
              <a:t>for study item and new TS for work item</a:t>
            </a:r>
          </a:p>
          <a:p>
            <a:pPr lvl="0"/>
            <a:r>
              <a:rPr lang="en-IN" altLang="en-US" sz="2400" dirty="0" smtClean="0"/>
              <a:t>Estimated </a:t>
            </a:r>
            <a:r>
              <a:rPr lang="en-IN" altLang="en-US" sz="2400" dirty="0"/>
              <a:t>TUs: </a:t>
            </a:r>
            <a:r>
              <a:rPr lang="en-GB" altLang="en-US" sz="2400" i="1" dirty="0">
                <a:solidFill>
                  <a:srgbClr val="0000FF"/>
                </a:solidFill>
              </a:rPr>
              <a:t>6</a:t>
            </a:r>
            <a:r>
              <a:rPr lang="en-GB" altLang="en-US" sz="2400" i="1" dirty="0" smtClean="0">
                <a:solidFill>
                  <a:srgbClr val="0000FF"/>
                </a:solidFill>
              </a:rPr>
              <a:t> TUs </a:t>
            </a:r>
            <a:r>
              <a:rPr lang="en-GB" altLang="en-US" sz="2400" i="1" dirty="0">
                <a:solidFill>
                  <a:srgbClr val="0000FF"/>
                </a:solidFill>
              </a:rPr>
              <a:t>(SID) </a:t>
            </a:r>
            <a:r>
              <a:rPr lang="en-GB" altLang="en-US" sz="2400" i="1" dirty="0" smtClean="0">
                <a:solidFill>
                  <a:srgbClr val="0000FF"/>
                </a:solidFill>
              </a:rPr>
              <a:t>+ 4 </a:t>
            </a:r>
            <a:r>
              <a:rPr lang="en-GB" altLang="en-US" sz="2400" i="1" dirty="0" smtClean="0">
                <a:solidFill>
                  <a:srgbClr val="0000FF"/>
                </a:solidFill>
              </a:rPr>
              <a:t>TUs(WID</a:t>
            </a:r>
            <a:r>
              <a:rPr lang="en-GB" altLang="en-US" sz="2400" i="1" dirty="0">
                <a:solidFill>
                  <a:srgbClr val="0000FF"/>
                </a:solidFill>
              </a:rPr>
              <a:t>) </a:t>
            </a:r>
            <a:endParaRPr lang="en-IN" altLang="en-US" sz="2400" i="1" dirty="0">
              <a:solidFill>
                <a:srgbClr val="0000FF"/>
              </a:solidFill>
            </a:endParaRPr>
          </a:p>
          <a:p>
            <a:r>
              <a:rPr lang="en-IN" altLang="en-US" sz="2400" dirty="0" err="1"/>
              <a:t>Rapporteurship</a:t>
            </a:r>
            <a:r>
              <a:rPr lang="en-IN" altLang="en-US" sz="2400" dirty="0"/>
              <a:t>: </a:t>
            </a:r>
            <a:r>
              <a:rPr lang="en-IN" altLang="en-US" sz="2400" i="1" dirty="0" err="1">
                <a:solidFill>
                  <a:srgbClr val="0000FF"/>
                </a:solidFill>
              </a:rPr>
              <a:t>Liping</a:t>
            </a:r>
            <a:r>
              <a:rPr lang="en-IN" altLang="en-US" sz="2400" i="1" dirty="0">
                <a:solidFill>
                  <a:srgbClr val="0000FF"/>
                </a:solidFill>
              </a:rPr>
              <a:t> Wu, </a:t>
            </a:r>
            <a:r>
              <a:rPr lang="en-IN" altLang="en-US" sz="2400" i="1" dirty="0" smtClean="0">
                <a:solidFill>
                  <a:srgbClr val="0000FF"/>
                </a:solidFill>
              </a:rPr>
              <a:t>CATT, wuliping@cictmobile.com</a:t>
            </a:r>
            <a:endParaRPr lang="en-IN" altLang="en-US" sz="2400" i="1" dirty="0">
              <a:solidFill>
                <a:srgbClr val="0000FF"/>
              </a:solidFill>
            </a:endParaRPr>
          </a:p>
          <a:p>
            <a:r>
              <a:rPr lang="en-IN" altLang="en-US" sz="2400" dirty="0"/>
              <a:t>Supporting IMs: </a:t>
            </a:r>
            <a:r>
              <a:rPr lang="en-IN" altLang="en-US" sz="2400" i="1" dirty="0" smtClean="0">
                <a:solidFill>
                  <a:srgbClr val="0000FF"/>
                </a:solidFill>
              </a:rPr>
              <a:t>CATT, China Mobile, China Telecom, Vivo, ZTE</a:t>
            </a:r>
            <a:endParaRPr lang="en-IN" altLang="en-US" sz="2400" dirty="0"/>
          </a:p>
        </p:txBody>
      </p:sp>
    </p:spTree>
    <p:extLst>
      <p:ext uri="{BB962C8B-B14F-4D97-AF65-F5344CB8AC3E}">
        <p14:creationId xmlns:p14="http://schemas.microsoft.com/office/powerpoint/2010/main" val="695790100"/>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412750" y="623871"/>
            <a:ext cx="10515600" cy="1104917"/>
          </a:xfrm>
        </p:spPr>
        <p:txBody>
          <a:bodyPr/>
          <a:lstStyle/>
          <a:p>
            <a:r>
              <a:rPr lang="en-US" altLang="en-US" sz="3200" b="1" dirty="0" err="1"/>
              <a:t>FS_</a:t>
            </a:r>
            <a:r>
              <a:rPr lang="en-US" altLang="zh-CN" sz="3200" b="1" dirty="0" err="1"/>
              <a:t>e</a:t>
            </a:r>
            <a:r>
              <a:rPr lang="en-US" altLang="en-US" sz="3200" b="1" dirty="0" err="1"/>
              <a:t>IoTAPP</a:t>
            </a:r>
            <a:r>
              <a:rPr lang="en-US" altLang="en-US" sz="3200" b="1" dirty="0"/>
              <a:t>:</a:t>
            </a:r>
            <a:r>
              <a:rPr lang="en-GB" altLang="zh-CN" sz="3200" dirty="0"/>
              <a:t> Study on application layer enablement for </a:t>
            </a:r>
            <a:br>
              <a:rPr lang="en-GB" altLang="zh-CN" sz="3200" dirty="0"/>
            </a:br>
            <a:r>
              <a:rPr lang="en-GB" altLang="zh-CN" sz="3200" dirty="0"/>
              <a:t>enhanced </a:t>
            </a:r>
            <a:r>
              <a:rPr lang="en-GB" altLang="zh-CN" sz="3200" dirty="0" err="1"/>
              <a:t>IoT</a:t>
            </a:r>
            <a:r>
              <a:rPr lang="en-GB" altLang="zh-CN" sz="3200" dirty="0"/>
              <a:t> services</a:t>
            </a:r>
            <a:endParaRPr lang="en-GB" altLang="en-US" sz="3200"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40871" y="1825625"/>
            <a:ext cx="11405507" cy="4705804"/>
          </a:xfrm>
        </p:spPr>
        <p:txBody>
          <a:bodyPr/>
          <a:lstStyle/>
          <a:p>
            <a:r>
              <a:rPr lang="en-GB" altLang="en-US" sz="1400" dirty="0" smtClean="0"/>
              <a:t>Description:</a:t>
            </a:r>
            <a:r>
              <a:rPr lang="en-GB" altLang="en-US" sz="1400" i="1" dirty="0" smtClean="0">
                <a:solidFill>
                  <a:srgbClr val="0000FF"/>
                </a:solidFill>
              </a:rPr>
              <a:t> </a:t>
            </a:r>
            <a:endParaRPr lang="en-GB" altLang="en-US" sz="1400" dirty="0" smtClean="0"/>
          </a:p>
          <a:p>
            <a:pPr lvl="1"/>
            <a:r>
              <a:rPr lang="en-US" altLang="en-US" sz="1400" i="1" dirty="0">
                <a:solidFill>
                  <a:srgbClr val="0000FF"/>
                </a:solidFill>
              </a:rPr>
              <a:t>The service requirements for satellite-enabled </a:t>
            </a:r>
            <a:r>
              <a:rPr lang="en-US" altLang="en-US" sz="1400" i="1" dirty="0" err="1">
                <a:solidFill>
                  <a:srgbClr val="0000FF"/>
                </a:solidFill>
              </a:rPr>
              <a:t>IoT</a:t>
            </a:r>
            <a:r>
              <a:rPr lang="en-US" altLang="en-US" sz="1400" i="1" dirty="0">
                <a:solidFill>
                  <a:srgbClr val="0000FF"/>
                </a:solidFill>
              </a:rPr>
              <a:t> service have been specified in 3GPP SA1 TS 22.261. </a:t>
            </a:r>
            <a:endParaRPr lang="en-US" altLang="en-US" sz="1400" i="1" dirty="0" smtClean="0">
              <a:solidFill>
                <a:srgbClr val="0000FF"/>
              </a:solidFill>
            </a:endParaRPr>
          </a:p>
          <a:p>
            <a:pPr lvl="1"/>
            <a:r>
              <a:rPr lang="en-US" altLang="en-US" sz="1400" i="1" dirty="0" smtClean="0">
                <a:solidFill>
                  <a:srgbClr val="0000FF"/>
                </a:solidFill>
              </a:rPr>
              <a:t>SA1 is </a:t>
            </a:r>
            <a:r>
              <a:rPr lang="en-US" altLang="en-US" sz="1400" i="1" dirty="0">
                <a:solidFill>
                  <a:srgbClr val="0000FF"/>
                </a:solidFill>
              </a:rPr>
              <a:t>studying the new requirements in Rel-19 for discontinuous satellite coverage operations which is applicable for satellite-enabled </a:t>
            </a:r>
            <a:r>
              <a:rPr lang="en-US" altLang="en-US" sz="1400" i="1" dirty="0" err="1">
                <a:solidFill>
                  <a:srgbClr val="0000FF"/>
                </a:solidFill>
              </a:rPr>
              <a:t>IoT</a:t>
            </a:r>
            <a:r>
              <a:rPr lang="en-US" altLang="en-US" sz="1400" i="1" dirty="0">
                <a:solidFill>
                  <a:srgbClr val="0000FF"/>
                </a:solidFill>
              </a:rPr>
              <a:t> service</a:t>
            </a:r>
            <a:r>
              <a:rPr lang="en-US" altLang="en-US" sz="1400" i="1" dirty="0" smtClean="0">
                <a:solidFill>
                  <a:srgbClr val="0000FF"/>
                </a:solidFill>
              </a:rPr>
              <a:t>.</a:t>
            </a:r>
          </a:p>
          <a:p>
            <a:pPr lvl="1"/>
            <a:r>
              <a:rPr lang="en-US" altLang="en-US" sz="1400" i="1" dirty="0" smtClean="0">
                <a:solidFill>
                  <a:srgbClr val="0000FF"/>
                </a:solidFill>
              </a:rPr>
              <a:t>SA2 </a:t>
            </a:r>
            <a:r>
              <a:rPr lang="en-US" altLang="zh-CN" sz="1400" i="1" dirty="0" smtClean="0">
                <a:solidFill>
                  <a:srgbClr val="0000FF"/>
                </a:solidFill>
              </a:rPr>
              <a:t>in </a:t>
            </a:r>
            <a:r>
              <a:rPr lang="en-US" altLang="en-US" sz="1400" i="1" dirty="0" smtClean="0">
                <a:solidFill>
                  <a:srgbClr val="0000FF"/>
                </a:solidFill>
              </a:rPr>
              <a:t>Rel-17 and Rel-18 has </a:t>
            </a:r>
            <a:r>
              <a:rPr lang="en-US" altLang="en-US" sz="1400" i="1" dirty="0">
                <a:solidFill>
                  <a:srgbClr val="0000FF"/>
                </a:solidFill>
              </a:rPr>
              <a:t>specified the architecture and solutions for the </a:t>
            </a:r>
            <a:r>
              <a:rPr lang="en-US" altLang="en-US" sz="1400" i="1" dirty="0" smtClean="0">
                <a:solidFill>
                  <a:srgbClr val="0000FF"/>
                </a:solidFill>
              </a:rPr>
              <a:t>discontinuous </a:t>
            </a:r>
            <a:r>
              <a:rPr lang="en-US" altLang="en-US" sz="1400" i="1" dirty="0">
                <a:solidFill>
                  <a:srgbClr val="0000FF"/>
                </a:solidFill>
              </a:rPr>
              <a:t>satellite </a:t>
            </a:r>
            <a:r>
              <a:rPr lang="en-US" altLang="en-US" sz="1400" i="1" dirty="0" smtClean="0">
                <a:solidFill>
                  <a:srgbClr val="0000FF"/>
                </a:solidFill>
              </a:rPr>
              <a:t>coverage towards </a:t>
            </a:r>
            <a:r>
              <a:rPr lang="en-US" altLang="en-US" sz="1400" i="1" dirty="0" err="1">
                <a:solidFill>
                  <a:srgbClr val="0000FF"/>
                </a:solidFill>
              </a:rPr>
              <a:t>IoT</a:t>
            </a:r>
            <a:r>
              <a:rPr lang="en-US" altLang="en-US" sz="1400" i="1" dirty="0">
                <a:solidFill>
                  <a:srgbClr val="0000FF"/>
                </a:solidFill>
              </a:rPr>
              <a:t>-NTN devices. </a:t>
            </a:r>
            <a:endParaRPr lang="en-US" altLang="en-US" sz="1400" i="1" dirty="0" smtClean="0">
              <a:solidFill>
                <a:srgbClr val="0000FF"/>
              </a:solidFill>
            </a:endParaRPr>
          </a:p>
          <a:p>
            <a:pPr lvl="1"/>
            <a:r>
              <a:rPr lang="en-US" altLang="en-US" sz="1400" i="1" dirty="0">
                <a:solidFill>
                  <a:srgbClr val="0000FF"/>
                </a:solidFill>
              </a:rPr>
              <a:t>SA1 in Rel-19 is also investigating how to manage and operate the Ambient </a:t>
            </a:r>
            <a:r>
              <a:rPr lang="en-US" altLang="en-US" sz="1400" i="1" dirty="0" err="1">
                <a:solidFill>
                  <a:srgbClr val="0000FF"/>
                </a:solidFill>
              </a:rPr>
              <a:t>IoT</a:t>
            </a:r>
            <a:r>
              <a:rPr lang="en-US" altLang="en-US" sz="1400" i="1" dirty="0">
                <a:solidFill>
                  <a:srgbClr val="0000FF"/>
                </a:solidFill>
              </a:rPr>
              <a:t> devices for the 5G </a:t>
            </a:r>
            <a:r>
              <a:rPr lang="en-US" altLang="en-US" sz="1400" i="1" dirty="0">
                <a:solidFill>
                  <a:srgbClr val="0000FF"/>
                </a:solidFill>
              </a:rPr>
              <a:t>system</a:t>
            </a:r>
            <a:r>
              <a:rPr lang="en-US" altLang="en-US" sz="1400" i="1" dirty="0" smtClean="0">
                <a:solidFill>
                  <a:srgbClr val="0000FF"/>
                </a:solidFill>
              </a:rPr>
              <a:t>.</a:t>
            </a:r>
            <a:endParaRPr lang="en-GB" altLang="en-US" sz="1400" i="1" dirty="0" smtClean="0">
              <a:solidFill>
                <a:srgbClr val="0000FF"/>
              </a:solidFill>
            </a:endParaRPr>
          </a:p>
          <a:p>
            <a:r>
              <a:rPr lang="en-GB" altLang="en-US" sz="1400" dirty="0" smtClean="0"/>
              <a:t>Goals:</a:t>
            </a:r>
            <a:r>
              <a:rPr lang="en-GB" altLang="en-US" sz="1400" i="1" dirty="0" smtClean="0">
                <a:solidFill>
                  <a:srgbClr val="0000FF"/>
                </a:solidFill>
              </a:rPr>
              <a:t> </a:t>
            </a:r>
            <a:endParaRPr lang="en-GB" altLang="en-US" sz="1400" dirty="0" smtClean="0"/>
          </a:p>
          <a:p>
            <a:pPr lvl="1"/>
            <a:r>
              <a:rPr lang="en-US" altLang="en-US" sz="1400" i="1" dirty="0" smtClean="0">
                <a:solidFill>
                  <a:srgbClr val="0000FF"/>
                </a:solidFill>
              </a:rPr>
              <a:t>Identify </a:t>
            </a:r>
            <a:r>
              <a:rPr lang="en-US" altLang="en-US" sz="1400" i="1" dirty="0">
                <a:solidFill>
                  <a:srgbClr val="0000FF"/>
                </a:solidFill>
              </a:rPr>
              <a:t>the requirements for the application layer enabler platform to support satellite-enabled </a:t>
            </a:r>
            <a:r>
              <a:rPr lang="en-US" altLang="en-US" sz="1400" i="1" dirty="0" err="1">
                <a:solidFill>
                  <a:srgbClr val="0000FF"/>
                </a:solidFill>
              </a:rPr>
              <a:t>IoT</a:t>
            </a:r>
            <a:r>
              <a:rPr lang="en-US" altLang="en-US" sz="1400" i="1" dirty="0">
                <a:solidFill>
                  <a:srgbClr val="0000FF"/>
                </a:solidFill>
              </a:rPr>
              <a:t> services and Ambient </a:t>
            </a:r>
            <a:r>
              <a:rPr lang="en-US" altLang="en-US" sz="1400" i="1" dirty="0" err="1">
                <a:solidFill>
                  <a:srgbClr val="0000FF"/>
                </a:solidFill>
              </a:rPr>
              <a:t>IoT</a:t>
            </a:r>
            <a:r>
              <a:rPr lang="en-US" altLang="en-US" sz="1400" i="1" dirty="0">
                <a:solidFill>
                  <a:srgbClr val="0000FF"/>
                </a:solidFill>
              </a:rPr>
              <a:t> services in 5GS. </a:t>
            </a:r>
            <a:endParaRPr lang="en-US" altLang="en-US" sz="1400" i="1" dirty="0">
              <a:solidFill>
                <a:srgbClr val="0000FF"/>
              </a:solidFill>
            </a:endParaRPr>
          </a:p>
          <a:p>
            <a:pPr lvl="1"/>
            <a:r>
              <a:rPr lang="en-US" altLang="zh-CN" sz="1400" i="1" dirty="0" smtClean="0">
                <a:solidFill>
                  <a:srgbClr val="0000FF"/>
                </a:solidFill>
              </a:rPr>
              <a:t>Enable </a:t>
            </a:r>
            <a:r>
              <a:rPr lang="en-US" altLang="zh-CN" sz="1400" i="1" dirty="0" err="1">
                <a:solidFill>
                  <a:srgbClr val="0000FF"/>
                </a:solidFill>
              </a:rPr>
              <a:t>IoT</a:t>
            </a:r>
            <a:r>
              <a:rPr lang="en-US" altLang="zh-CN" sz="1400" i="1" dirty="0">
                <a:solidFill>
                  <a:srgbClr val="0000FF"/>
                </a:solidFill>
              </a:rPr>
              <a:t> application layer enabler to support satellite-enabled </a:t>
            </a:r>
            <a:r>
              <a:rPr lang="en-US" altLang="zh-CN" sz="1400" i="1" dirty="0" err="1">
                <a:solidFill>
                  <a:srgbClr val="0000FF"/>
                </a:solidFill>
              </a:rPr>
              <a:t>IoT</a:t>
            </a:r>
            <a:r>
              <a:rPr lang="en-US" altLang="zh-CN" sz="1400" i="1" dirty="0">
                <a:solidFill>
                  <a:srgbClr val="0000FF"/>
                </a:solidFill>
              </a:rPr>
              <a:t> services. </a:t>
            </a:r>
            <a:endParaRPr lang="en-US" altLang="zh-CN" sz="1400" i="1" dirty="0" smtClean="0">
              <a:solidFill>
                <a:srgbClr val="0000FF"/>
              </a:solidFill>
            </a:endParaRPr>
          </a:p>
          <a:p>
            <a:pPr lvl="2"/>
            <a:r>
              <a:rPr lang="en-US" altLang="zh-CN" sz="1000" i="1" dirty="0" smtClean="0">
                <a:solidFill>
                  <a:srgbClr val="0000FF"/>
                </a:solidFill>
              </a:rPr>
              <a:t>How </a:t>
            </a:r>
            <a:r>
              <a:rPr lang="en-US" altLang="zh-CN" sz="1000" i="1" dirty="0" err="1">
                <a:solidFill>
                  <a:srgbClr val="0000FF"/>
                </a:solidFill>
              </a:rPr>
              <a:t>IoT</a:t>
            </a:r>
            <a:r>
              <a:rPr lang="en-US" altLang="zh-CN" sz="1000" i="1" dirty="0">
                <a:solidFill>
                  <a:srgbClr val="0000FF"/>
                </a:solidFill>
              </a:rPr>
              <a:t> application layer enabler to support discontinuous satellite coverage</a:t>
            </a:r>
            <a:r>
              <a:rPr lang="en-US" altLang="zh-CN" sz="1000" i="1" dirty="0" smtClean="0">
                <a:solidFill>
                  <a:srgbClr val="0000FF"/>
                </a:solidFill>
              </a:rPr>
              <a:t>.</a:t>
            </a:r>
          </a:p>
          <a:p>
            <a:pPr lvl="2"/>
            <a:r>
              <a:rPr lang="en-US" altLang="zh-CN" sz="1000" i="1" dirty="0" smtClean="0">
                <a:solidFill>
                  <a:srgbClr val="0000FF"/>
                </a:solidFill>
              </a:rPr>
              <a:t>How </a:t>
            </a:r>
            <a:r>
              <a:rPr lang="en-US" altLang="zh-CN" sz="1000" i="1" dirty="0" err="1">
                <a:solidFill>
                  <a:srgbClr val="0000FF"/>
                </a:solidFill>
              </a:rPr>
              <a:t>IoT</a:t>
            </a:r>
            <a:r>
              <a:rPr lang="en-US" altLang="zh-CN" sz="1000" i="1" dirty="0">
                <a:solidFill>
                  <a:srgbClr val="0000FF"/>
                </a:solidFill>
              </a:rPr>
              <a:t> application layer enabler to support discontinuous feeder link.</a:t>
            </a:r>
          </a:p>
          <a:p>
            <a:pPr lvl="1"/>
            <a:r>
              <a:rPr lang="en-US" altLang="zh-CN" sz="1400" i="1" dirty="0" smtClean="0">
                <a:solidFill>
                  <a:srgbClr val="0000FF"/>
                </a:solidFill>
              </a:rPr>
              <a:t>Enable </a:t>
            </a:r>
            <a:r>
              <a:rPr lang="en-US" altLang="zh-CN" sz="1400" i="1" dirty="0" err="1">
                <a:solidFill>
                  <a:srgbClr val="0000FF"/>
                </a:solidFill>
              </a:rPr>
              <a:t>IoT</a:t>
            </a:r>
            <a:r>
              <a:rPr lang="en-US" altLang="zh-CN" sz="1400" i="1" dirty="0">
                <a:solidFill>
                  <a:srgbClr val="0000FF"/>
                </a:solidFill>
              </a:rPr>
              <a:t> application layer enabler to support Ambient </a:t>
            </a:r>
            <a:r>
              <a:rPr lang="en-US" altLang="zh-CN" sz="1400" i="1" dirty="0" err="1">
                <a:solidFill>
                  <a:srgbClr val="0000FF"/>
                </a:solidFill>
              </a:rPr>
              <a:t>IoT</a:t>
            </a:r>
            <a:r>
              <a:rPr lang="en-US" altLang="zh-CN" sz="1400" i="1" dirty="0">
                <a:solidFill>
                  <a:srgbClr val="0000FF"/>
                </a:solidFill>
              </a:rPr>
              <a:t> services. </a:t>
            </a:r>
            <a:endParaRPr lang="en-US" altLang="zh-CN" sz="1400" i="1" dirty="0">
              <a:solidFill>
                <a:srgbClr val="0000FF"/>
              </a:solidFill>
            </a:endParaRPr>
          </a:p>
          <a:p>
            <a:pPr lvl="1"/>
            <a:r>
              <a:rPr lang="en-US" altLang="zh-CN" sz="1400" i="1" dirty="0" smtClean="0">
                <a:solidFill>
                  <a:srgbClr val="0000FF"/>
                </a:solidFill>
              </a:rPr>
              <a:t>Identify </a:t>
            </a:r>
            <a:r>
              <a:rPr lang="en-US" altLang="zh-CN" sz="1400" i="1" dirty="0">
                <a:solidFill>
                  <a:srgbClr val="0000FF"/>
                </a:solidFill>
              </a:rPr>
              <a:t>key issues </a:t>
            </a:r>
            <a:r>
              <a:rPr lang="en-US" altLang="zh-CN" sz="1400" i="1" dirty="0" smtClean="0">
                <a:solidFill>
                  <a:srgbClr val="0000FF"/>
                </a:solidFill>
              </a:rPr>
              <a:t>and </a:t>
            </a:r>
            <a:r>
              <a:rPr lang="en-US" altLang="zh-CN" sz="1400" i="1" dirty="0">
                <a:solidFill>
                  <a:srgbClr val="0000FF"/>
                </a:solidFill>
              </a:rPr>
              <a:t>develop corresponding functional model and potential </a:t>
            </a:r>
            <a:r>
              <a:rPr lang="en-US" altLang="zh-CN" sz="1400" i="1" dirty="0" smtClean="0">
                <a:solidFill>
                  <a:srgbClr val="0000FF"/>
                </a:solidFill>
              </a:rPr>
              <a:t>solutions.</a:t>
            </a:r>
            <a:endParaRPr lang="en-US" altLang="zh-CN" sz="1400" i="1" dirty="0">
              <a:solidFill>
                <a:srgbClr val="0000FF"/>
              </a:solidFill>
            </a:endParaRPr>
          </a:p>
          <a:p>
            <a:r>
              <a:rPr lang="en-GB" altLang="en-US" sz="1400" dirty="0" smtClean="0"/>
              <a:t>Dependency on other working groups: </a:t>
            </a:r>
          </a:p>
          <a:p>
            <a:pPr lvl="1"/>
            <a:r>
              <a:rPr lang="en-IN" altLang="en-US" sz="1400" i="1" dirty="0" smtClean="0">
                <a:solidFill>
                  <a:srgbClr val="0000FF"/>
                </a:solidFill>
              </a:rPr>
              <a:t>SA1 Rel-19 consolidated requirements </a:t>
            </a:r>
            <a:endParaRPr lang="en-GB" altLang="en-US" sz="1400" dirty="0" smtClean="0"/>
          </a:p>
          <a:p>
            <a:r>
              <a:rPr lang="en-US" altLang="zh-CN" sz="1400" dirty="0" smtClean="0"/>
              <a:t>Impacts to 3GPP/Industry work if this is not accepted into Rel-19:</a:t>
            </a:r>
          </a:p>
          <a:p>
            <a:pPr lvl="1"/>
            <a:r>
              <a:rPr lang="en-IN" altLang="zh-CN" sz="1400" i="1" dirty="0" smtClean="0">
                <a:solidFill>
                  <a:srgbClr val="0000FF"/>
                </a:solidFill>
              </a:rPr>
              <a:t>Deploying </a:t>
            </a:r>
            <a:r>
              <a:rPr lang="en-IN" altLang="zh-CN" sz="1400" i="1" dirty="0">
                <a:solidFill>
                  <a:srgbClr val="0000FF"/>
                </a:solidFill>
              </a:rPr>
              <a:t>SA6 defined application enablers over a 3GPP network integrated with Satellite access </a:t>
            </a:r>
            <a:r>
              <a:rPr lang="en-IN" altLang="zh-CN" sz="1400" i="1" dirty="0" smtClean="0">
                <a:solidFill>
                  <a:srgbClr val="0000FF"/>
                </a:solidFill>
              </a:rPr>
              <a:t>for </a:t>
            </a:r>
            <a:r>
              <a:rPr lang="en-IN" altLang="zh-CN" sz="1400" i="1" dirty="0" err="1" smtClean="0">
                <a:solidFill>
                  <a:srgbClr val="0000FF"/>
                </a:solidFill>
              </a:rPr>
              <a:t>IoT</a:t>
            </a:r>
            <a:r>
              <a:rPr lang="en-IN" altLang="zh-CN" sz="1400" i="1" dirty="0" smtClean="0">
                <a:solidFill>
                  <a:srgbClr val="0000FF"/>
                </a:solidFill>
              </a:rPr>
              <a:t> services may </a:t>
            </a:r>
            <a:r>
              <a:rPr lang="en-IN" altLang="zh-CN" sz="1400" i="1" dirty="0">
                <a:solidFill>
                  <a:srgbClr val="0000FF"/>
                </a:solidFill>
              </a:rPr>
              <a:t>not work as expected. </a:t>
            </a:r>
            <a:endParaRPr lang="en-IN" altLang="zh-CN" sz="1400" i="1" dirty="0" smtClean="0">
              <a:solidFill>
                <a:srgbClr val="0000FF"/>
              </a:solidFill>
            </a:endParaRPr>
          </a:p>
          <a:p>
            <a:pPr lvl="1"/>
            <a:r>
              <a:rPr lang="en-IN" altLang="zh-CN" sz="1400" i="1" dirty="0" smtClean="0">
                <a:solidFill>
                  <a:srgbClr val="0000FF"/>
                </a:solidFill>
              </a:rPr>
              <a:t>The Ambient </a:t>
            </a:r>
            <a:r>
              <a:rPr lang="en-IN" altLang="zh-CN" sz="1400" i="1" dirty="0" err="1" smtClean="0">
                <a:solidFill>
                  <a:srgbClr val="0000FF"/>
                </a:solidFill>
              </a:rPr>
              <a:t>IoT</a:t>
            </a:r>
            <a:r>
              <a:rPr lang="en-IN" altLang="zh-CN" sz="1400" i="1" dirty="0" smtClean="0">
                <a:solidFill>
                  <a:srgbClr val="0000FF"/>
                </a:solidFill>
              </a:rPr>
              <a:t> services cannot be deployed and performed in application layer.</a:t>
            </a:r>
            <a:r>
              <a:rPr lang="en-IN" altLang="zh-CN" sz="1400" i="1" dirty="0" smtClean="0">
                <a:solidFill>
                  <a:srgbClr val="0000FF"/>
                </a:solidFill>
              </a:rPr>
              <a:t>.</a:t>
            </a:r>
            <a:endParaRPr lang="en-IN" altLang="zh-CN" sz="1400" i="1" dirty="0">
              <a:solidFill>
                <a:srgbClr val="0000FF"/>
              </a:solidFill>
            </a:endParaRPr>
          </a:p>
          <a:p>
            <a:pPr marL="457200" lvl="1" indent="0">
              <a:buNone/>
            </a:pPr>
            <a:endParaRPr lang="en-GB" altLang="en-US" sz="1200" dirty="0" smtClean="0"/>
          </a:p>
        </p:txBody>
      </p:sp>
    </p:spTree>
    <p:extLst>
      <p:ext uri="{BB962C8B-B14F-4D97-AF65-F5344CB8AC3E}">
        <p14:creationId xmlns:p14="http://schemas.microsoft.com/office/powerpoint/2010/main" val="3722344600"/>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412750" y="552621"/>
            <a:ext cx="10515600" cy="1104917"/>
          </a:xfrm>
        </p:spPr>
        <p:txBody>
          <a:bodyPr/>
          <a:lstStyle/>
          <a:p>
            <a:r>
              <a:rPr lang="en-US" altLang="en-US" sz="3200" b="1" dirty="0" smtClean="0"/>
              <a:t>Motivation 1: </a:t>
            </a:r>
            <a:br>
              <a:rPr lang="en-US" altLang="en-US" sz="3200" b="1" dirty="0" smtClean="0"/>
            </a:br>
            <a:r>
              <a:rPr lang="en-US" altLang="en-US" sz="2800" b="1" dirty="0" smtClean="0"/>
              <a:t>Satellite-enabled </a:t>
            </a:r>
            <a:r>
              <a:rPr lang="en-US" altLang="en-US" sz="2800" b="1" dirty="0" err="1" smtClean="0"/>
              <a:t>IoT</a:t>
            </a:r>
            <a:r>
              <a:rPr lang="en-US" altLang="en-US" sz="2800" b="1" dirty="0" smtClean="0"/>
              <a:t> services requirements for application layer</a:t>
            </a:r>
            <a:endParaRPr lang="en-GB" altLang="en-US" sz="2800"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74617" y="1801874"/>
            <a:ext cx="11256324" cy="4705804"/>
          </a:xfrm>
        </p:spPr>
        <p:txBody>
          <a:bodyPr/>
          <a:lstStyle/>
          <a:p>
            <a:pPr algn="just">
              <a:lnSpc>
                <a:spcPct val="100000"/>
              </a:lnSpc>
            </a:pPr>
            <a:r>
              <a:rPr lang="en-GB" altLang="zh-CN" sz="2000" dirty="0" smtClean="0"/>
              <a:t>3GPP SA1 </a:t>
            </a:r>
            <a:r>
              <a:rPr lang="en-GB" altLang="zh-CN" sz="2000" dirty="0"/>
              <a:t>is </a:t>
            </a:r>
            <a:r>
              <a:rPr lang="en-GB" altLang="zh-CN" sz="2000" dirty="0" smtClean="0"/>
              <a:t>studying </a:t>
            </a:r>
            <a:r>
              <a:rPr lang="en-GB" altLang="zh-CN" sz="2000" dirty="0"/>
              <a:t>the new requirements in Rel-19 for discontinuous feeder link operations which are applicable for satellite-</a:t>
            </a:r>
            <a:r>
              <a:rPr lang="en-US" altLang="zh-CN" sz="2000" dirty="0"/>
              <a:t>enabled </a:t>
            </a:r>
            <a:r>
              <a:rPr lang="en-US" altLang="zh-CN" sz="2000" dirty="0" err="1"/>
              <a:t>IoT</a:t>
            </a:r>
            <a:r>
              <a:rPr lang="en-GB" altLang="zh-CN" sz="2000" dirty="0"/>
              <a:t> service. According to TR 22.865, a trusted </a:t>
            </a:r>
            <a:r>
              <a:rPr lang="en-GB" altLang="zh-CN" sz="2000" dirty="0">
                <a:solidFill>
                  <a:srgbClr val="FF0000"/>
                </a:solidFill>
              </a:rPr>
              <a:t>3rd party </a:t>
            </a:r>
            <a:r>
              <a:rPr lang="en-GB" altLang="zh-CN" sz="2000" dirty="0" smtClean="0"/>
              <a:t>shall </a:t>
            </a:r>
            <a:r>
              <a:rPr lang="en-US" altLang="zh-CN" sz="2000" dirty="0"/>
              <a:t>support the following </a:t>
            </a:r>
            <a:r>
              <a:rPr lang="en-US" altLang="zh-CN" sz="2000" dirty="0" smtClean="0"/>
              <a:t>functions(mainly </a:t>
            </a:r>
            <a:r>
              <a:rPr lang="en-US" altLang="zh-CN" sz="2000" dirty="0" err="1" smtClean="0"/>
              <a:t>Sore&amp;Forward</a:t>
            </a:r>
            <a:r>
              <a:rPr lang="en-US" altLang="zh-CN" sz="2000" dirty="0" smtClean="0"/>
              <a:t> function) to enable the </a:t>
            </a:r>
            <a:r>
              <a:rPr lang="en-US" altLang="zh-CN" sz="2000" dirty="0" err="1" smtClean="0"/>
              <a:t>IoT</a:t>
            </a:r>
            <a:r>
              <a:rPr lang="en-US" altLang="zh-CN" sz="2000" dirty="0" smtClean="0"/>
              <a:t>-NTN devices can communicate with each other over satellite access smoothly</a:t>
            </a:r>
            <a:r>
              <a:rPr lang="en-GB" altLang="zh-CN" sz="2000" dirty="0" smtClean="0"/>
              <a:t>.   </a:t>
            </a:r>
          </a:p>
          <a:p>
            <a:pPr lvl="1" algn="just" fontAlgn="ctr" hangingPunct="1">
              <a:lnSpc>
                <a:spcPct val="100000"/>
              </a:lnSpc>
            </a:pPr>
            <a:r>
              <a:rPr lang="en-GB" altLang="zh-CN" sz="1800" dirty="0"/>
              <a:t>[PR 5.2.6-002] Subject to operator policy, the 5G system with satellite access supporting store and forward operation shall be able to allow the operator or a trusted 3rd party </a:t>
            </a:r>
            <a:r>
              <a:rPr lang="en-GB" altLang="zh-CN" sz="1800" dirty="0">
                <a:solidFill>
                  <a:srgbClr val="FF0000"/>
                </a:solidFill>
              </a:rPr>
              <a:t>to set and enforce, on a per UE basis , a S&amp;F data retention period</a:t>
            </a:r>
            <a:r>
              <a:rPr lang="en-GB" altLang="zh-CN" sz="1800" dirty="0"/>
              <a:t>.   </a:t>
            </a:r>
            <a:endParaRPr lang="zh-CN" altLang="zh-CN" sz="1800" dirty="0"/>
          </a:p>
          <a:p>
            <a:pPr lvl="1" algn="just" fontAlgn="ctr" hangingPunct="1">
              <a:lnSpc>
                <a:spcPct val="100000"/>
              </a:lnSpc>
            </a:pPr>
            <a:r>
              <a:rPr lang="en-GB" altLang="zh-CN" sz="1800" dirty="0"/>
              <a:t>[PR 5.1.6-004] Subject to operator policy, the 5G system with satellite access supporting store and forward operation shall be able to allow the operator or a trusted 3rd party </a:t>
            </a:r>
            <a:r>
              <a:rPr lang="en-GB" altLang="zh-CN" sz="1800" dirty="0">
                <a:solidFill>
                  <a:srgbClr val="FF0000"/>
                </a:solidFill>
              </a:rPr>
              <a:t>to set and enforce, on a per UE basis, a S&amp;F data storage quota. </a:t>
            </a:r>
            <a:endParaRPr lang="en-US" altLang="zh-CN" sz="1800" dirty="0">
              <a:solidFill>
                <a:srgbClr val="FF0000"/>
              </a:solidFill>
            </a:endParaRPr>
          </a:p>
          <a:p>
            <a:pPr lvl="1" algn="just" fontAlgn="ctr" hangingPunct="1">
              <a:lnSpc>
                <a:spcPct val="100000"/>
              </a:lnSpc>
            </a:pPr>
            <a:r>
              <a:rPr lang="en-GB" altLang="zh-CN" sz="1800" dirty="0"/>
              <a:t>[</a:t>
            </a:r>
            <a:r>
              <a:rPr lang="en-GB" altLang="zh-CN" sz="1800" dirty="0"/>
              <a:t>PR 5.1.6-005] The 5G system with satellite access supporting store and forward operation shall be able to support a mechanism </a:t>
            </a:r>
            <a:r>
              <a:rPr lang="en-GB" altLang="zh-CN" sz="1800" dirty="0">
                <a:solidFill>
                  <a:srgbClr val="FF0000"/>
                </a:solidFill>
              </a:rPr>
              <a:t>to configure and provision specific required </a:t>
            </a:r>
            <a:r>
              <a:rPr lang="en-GB" altLang="zh-CN" sz="1800" dirty="0" err="1">
                <a:solidFill>
                  <a:srgbClr val="FF0000"/>
                </a:solidFill>
              </a:rPr>
              <a:t>QoS</a:t>
            </a:r>
            <a:r>
              <a:rPr lang="en-GB" altLang="zh-CN" sz="1800" dirty="0">
                <a:solidFill>
                  <a:srgbClr val="FF0000"/>
                </a:solidFill>
              </a:rPr>
              <a:t> and policies for S&amp;F operation</a:t>
            </a:r>
            <a:r>
              <a:rPr lang="en-GB" altLang="zh-CN" sz="1800" dirty="0"/>
              <a:t> (e.g. forwarding priority, acknowledgment policy). </a:t>
            </a:r>
            <a:endParaRPr lang="zh-CN" altLang="zh-CN" sz="1800" dirty="0"/>
          </a:p>
          <a:p>
            <a:pPr marL="0" indent="0" algn="just">
              <a:lnSpc>
                <a:spcPct val="100000"/>
              </a:lnSpc>
              <a:buNone/>
            </a:pPr>
            <a:endParaRPr lang="zh-CN" altLang="zh-CN" sz="2400" dirty="0"/>
          </a:p>
          <a:p>
            <a:pPr marL="0" indent="0" algn="just">
              <a:lnSpc>
                <a:spcPct val="100000"/>
              </a:lnSpc>
              <a:buNone/>
            </a:pPr>
            <a:endParaRPr lang="en-US" altLang="en-US" sz="1400" i="1" dirty="0" smtClean="0">
              <a:solidFill>
                <a:srgbClr val="0000FF"/>
              </a:solidFill>
            </a:endParaRPr>
          </a:p>
        </p:txBody>
      </p:sp>
    </p:spTree>
    <p:extLst>
      <p:ext uri="{BB962C8B-B14F-4D97-AF65-F5344CB8AC3E}">
        <p14:creationId xmlns:p14="http://schemas.microsoft.com/office/powerpoint/2010/main" val="3845085706"/>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412750" y="552621"/>
            <a:ext cx="10515600" cy="1104917"/>
          </a:xfrm>
        </p:spPr>
        <p:txBody>
          <a:bodyPr/>
          <a:lstStyle/>
          <a:p>
            <a:r>
              <a:rPr lang="en-US" altLang="en-US" sz="3200" b="1" dirty="0" smtClean="0"/>
              <a:t>Motivation 2: </a:t>
            </a:r>
            <a:br>
              <a:rPr lang="en-US" altLang="en-US" sz="3200" b="1" dirty="0" smtClean="0"/>
            </a:br>
            <a:r>
              <a:rPr lang="en-US" altLang="en-US" sz="2800" b="1" dirty="0" smtClean="0"/>
              <a:t>Satellite-enabled </a:t>
            </a:r>
            <a:r>
              <a:rPr lang="en-US" altLang="en-US" sz="2800" b="1" dirty="0" err="1" smtClean="0"/>
              <a:t>IoT</a:t>
            </a:r>
            <a:r>
              <a:rPr lang="en-US" altLang="en-US" sz="2800" b="1" dirty="0" smtClean="0"/>
              <a:t> services requirements for application layer</a:t>
            </a:r>
            <a:endParaRPr lang="en-GB" altLang="en-US" sz="2800"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74616" y="1801874"/>
            <a:ext cx="11405507" cy="4705804"/>
          </a:xfrm>
        </p:spPr>
        <p:txBody>
          <a:bodyPr/>
          <a:lstStyle/>
          <a:p>
            <a:pPr algn="just">
              <a:lnSpc>
                <a:spcPct val="130000"/>
              </a:lnSpc>
            </a:pPr>
            <a:r>
              <a:rPr lang="en-US" altLang="zh-CN" sz="2000" dirty="0" smtClean="0"/>
              <a:t>In </a:t>
            </a:r>
            <a:r>
              <a:rPr lang="en-US" altLang="zh-CN" sz="2000" dirty="0"/>
              <a:t>Rel-17 and Rel-18, 3GPP SA2 has specified the architecture and solutions </a:t>
            </a:r>
            <a:r>
              <a:rPr lang="en-US" altLang="zh-CN" sz="2000" dirty="0" smtClean="0"/>
              <a:t>to support </a:t>
            </a:r>
            <a:r>
              <a:rPr lang="en-US" altLang="zh-CN" sz="2000" dirty="0"/>
              <a:t>the discontinuous network coverage for satellite access which is suitable for </a:t>
            </a:r>
            <a:r>
              <a:rPr lang="en-US" altLang="zh-CN" sz="2000" dirty="0" err="1">
                <a:solidFill>
                  <a:srgbClr val="FF0000"/>
                </a:solidFill>
              </a:rPr>
              <a:t>IoT</a:t>
            </a:r>
            <a:r>
              <a:rPr lang="en-US" altLang="zh-CN" sz="2000" dirty="0">
                <a:solidFill>
                  <a:srgbClr val="FF0000"/>
                </a:solidFill>
              </a:rPr>
              <a:t>-NTN</a:t>
            </a:r>
            <a:r>
              <a:rPr lang="en-US" altLang="zh-CN" sz="2000" dirty="0"/>
              <a:t> devices. </a:t>
            </a:r>
            <a:endParaRPr lang="en-US" altLang="zh-CN" sz="2000" dirty="0" smtClean="0"/>
          </a:p>
          <a:p>
            <a:pPr algn="just">
              <a:lnSpc>
                <a:spcPct val="130000"/>
              </a:lnSpc>
            </a:pPr>
            <a:r>
              <a:rPr lang="en-GB" altLang="zh-CN" sz="2000" dirty="0"/>
              <a:t>According to TS 23.501, </a:t>
            </a:r>
            <a:r>
              <a:rPr lang="en-GB" altLang="zh-CN" sz="2000" dirty="0">
                <a:solidFill>
                  <a:srgbClr val="FF0000"/>
                </a:solidFill>
              </a:rPr>
              <a:t>Satellite coverage availability information </a:t>
            </a:r>
            <a:r>
              <a:rPr lang="en-GB" altLang="zh-CN" sz="2000" dirty="0"/>
              <a:t>may be provisioned to the AMF by O&amp;M. AMF may take Satellite coverage availability information into account to determine UE out-of-coverage </a:t>
            </a:r>
            <a:r>
              <a:rPr lang="en-GB" altLang="zh-CN" sz="2000" dirty="0" smtClean="0"/>
              <a:t>period, </a:t>
            </a:r>
            <a:r>
              <a:rPr lang="en-GB" altLang="zh-CN" sz="2000" dirty="0"/>
              <a:t>etc. to keep UE in power saving mode and avoid the network attempting to page the UE if it is out of satellite network coverage. </a:t>
            </a:r>
            <a:endParaRPr lang="zh-CN" altLang="zh-CN" sz="2000" dirty="0"/>
          </a:p>
          <a:p>
            <a:pPr algn="just">
              <a:lnSpc>
                <a:spcPct val="130000"/>
              </a:lnSpc>
            </a:pPr>
            <a:r>
              <a:rPr lang="en-GB" altLang="zh-CN" sz="2000" dirty="0" smtClean="0"/>
              <a:t>But how to obtain the </a:t>
            </a:r>
            <a:r>
              <a:rPr lang="en-GB" altLang="zh-CN" sz="2000" dirty="0"/>
              <a:t>Satellite coverage availability information </a:t>
            </a:r>
            <a:r>
              <a:rPr lang="en-GB" altLang="zh-CN" sz="2000" dirty="0" smtClean="0"/>
              <a:t>for 5G system, how to format them if they belongs to different operators, and how to inform the UE and the VAL server to take corresponding actions if the UE is out of satellite coverage which are just </a:t>
            </a:r>
            <a:r>
              <a:rPr lang="en-GB" altLang="zh-CN" sz="2000" dirty="0" smtClean="0">
                <a:solidFill>
                  <a:srgbClr val="FF0000"/>
                </a:solidFill>
              </a:rPr>
              <a:t>in the scope of  SA6</a:t>
            </a:r>
            <a:r>
              <a:rPr lang="en-GB" altLang="zh-CN" sz="2000" dirty="0" smtClean="0"/>
              <a:t>.</a:t>
            </a:r>
            <a:endParaRPr lang="zh-CN" altLang="zh-CN" sz="2000" dirty="0"/>
          </a:p>
          <a:p>
            <a:pPr marL="0" indent="0" algn="just">
              <a:lnSpc>
                <a:spcPct val="100000"/>
              </a:lnSpc>
              <a:buNone/>
            </a:pPr>
            <a:endParaRPr lang="en-US" altLang="en-US" sz="1400" i="1" dirty="0" smtClean="0">
              <a:solidFill>
                <a:srgbClr val="0000FF"/>
              </a:solidFill>
            </a:endParaRPr>
          </a:p>
        </p:txBody>
      </p:sp>
    </p:spTree>
    <p:extLst>
      <p:ext uri="{BB962C8B-B14F-4D97-AF65-F5344CB8AC3E}">
        <p14:creationId xmlns:p14="http://schemas.microsoft.com/office/powerpoint/2010/main" val="1970078987"/>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412750" y="552621"/>
            <a:ext cx="10515600" cy="1104917"/>
          </a:xfrm>
        </p:spPr>
        <p:txBody>
          <a:bodyPr/>
          <a:lstStyle/>
          <a:p>
            <a:r>
              <a:rPr lang="en-US" altLang="en-US" sz="3200" b="1" dirty="0" smtClean="0"/>
              <a:t>Motivation 3: </a:t>
            </a:r>
            <a:br>
              <a:rPr lang="en-US" altLang="en-US" sz="3200" b="1" dirty="0" smtClean="0"/>
            </a:br>
            <a:r>
              <a:rPr lang="en-US" altLang="en-US" sz="2800" b="1" dirty="0" smtClean="0"/>
              <a:t>Ambient </a:t>
            </a:r>
            <a:r>
              <a:rPr lang="en-US" altLang="en-US" sz="2800" b="1" dirty="0" err="1" smtClean="0"/>
              <a:t>IoT</a:t>
            </a:r>
            <a:r>
              <a:rPr lang="en-US" altLang="en-US" sz="2800" b="1" dirty="0" smtClean="0"/>
              <a:t> services requirements for application layer</a:t>
            </a:r>
            <a:endParaRPr lang="en-GB" altLang="en-US" sz="2800"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33991" y="1801874"/>
            <a:ext cx="11137571" cy="4705804"/>
          </a:xfrm>
        </p:spPr>
        <p:txBody>
          <a:bodyPr/>
          <a:lstStyle/>
          <a:p>
            <a:pPr algn="just">
              <a:lnSpc>
                <a:spcPct val="130000"/>
              </a:lnSpc>
            </a:pPr>
            <a:r>
              <a:rPr lang="en-GB" altLang="zh-CN" sz="2000" dirty="0"/>
              <a:t>SA1 </a:t>
            </a:r>
            <a:r>
              <a:rPr lang="en-GB" altLang="zh-CN" sz="2000" dirty="0"/>
              <a:t>in Rel-19 is </a:t>
            </a:r>
            <a:r>
              <a:rPr lang="en-GB" altLang="zh-CN" sz="2000" dirty="0" smtClean="0"/>
              <a:t>investigating </a:t>
            </a:r>
            <a:r>
              <a:rPr lang="en-GB" altLang="zh-CN" sz="2000" dirty="0"/>
              <a:t>how to manage and operate the Ambient </a:t>
            </a:r>
            <a:r>
              <a:rPr lang="en-GB" altLang="zh-CN" sz="2000" dirty="0" err="1"/>
              <a:t>IoT</a:t>
            </a:r>
            <a:r>
              <a:rPr lang="en-GB" altLang="zh-CN" sz="2000" dirty="0"/>
              <a:t> devices for the 5G system. </a:t>
            </a:r>
            <a:r>
              <a:rPr lang="en-GB" altLang="zh-CN" sz="2000" dirty="0" smtClean="0"/>
              <a:t>TR 22.840 has specified </a:t>
            </a:r>
            <a:r>
              <a:rPr lang="en-US" altLang="zh-CN" sz="2000" dirty="0" smtClean="0"/>
              <a:t>a </a:t>
            </a:r>
            <a:r>
              <a:rPr lang="en-GB" altLang="zh-CN" sz="2000" dirty="0"/>
              <a:t>trusted </a:t>
            </a:r>
            <a:r>
              <a:rPr lang="en-GB" altLang="zh-CN" sz="2000" dirty="0">
                <a:solidFill>
                  <a:srgbClr val="FF0000"/>
                </a:solidFill>
              </a:rPr>
              <a:t>3rd party</a:t>
            </a:r>
            <a:r>
              <a:rPr lang="en-US" altLang="zh-CN" sz="2000" dirty="0">
                <a:solidFill>
                  <a:srgbClr val="FF0000"/>
                </a:solidFill>
              </a:rPr>
              <a:t> </a:t>
            </a:r>
            <a:r>
              <a:rPr lang="en-US" altLang="zh-CN" sz="2000" dirty="0"/>
              <a:t>shall support the following functions to enable the </a:t>
            </a:r>
            <a:r>
              <a:rPr lang="en-GB" altLang="zh-CN" sz="2000" dirty="0"/>
              <a:t>Ambient </a:t>
            </a:r>
            <a:r>
              <a:rPr lang="en-GB" altLang="zh-CN" sz="2000" dirty="0" err="1"/>
              <a:t>IoT</a:t>
            </a:r>
            <a:r>
              <a:rPr lang="en-GB" altLang="zh-CN" sz="2000" dirty="0"/>
              <a:t> </a:t>
            </a:r>
            <a:r>
              <a:rPr lang="en-GB" altLang="zh-CN" sz="2000" dirty="0" smtClean="0"/>
              <a:t>services E2E which should be performed in the application layer.</a:t>
            </a:r>
            <a:endParaRPr lang="zh-CN" altLang="zh-CN" sz="2000" dirty="0"/>
          </a:p>
          <a:p>
            <a:pPr lvl="2" fontAlgn="ctr" hangingPunct="1">
              <a:lnSpc>
                <a:spcPct val="130000"/>
              </a:lnSpc>
            </a:pPr>
            <a:r>
              <a:rPr lang="en-GB" altLang="zh-CN" sz="1800" dirty="0"/>
              <a:t>[</a:t>
            </a:r>
            <a:r>
              <a:rPr lang="en-GB" altLang="zh-CN" sz="1800" dirty="0"/>
              <a:t>PR 5.29.6-1] Based on operator policy, the 5G system shall provide means for a trusted third party to </a:t>
            </a:r>
            <a:r>
              <a:rPr lang="en-GB" altLang="zh-CN" sz="1800" dirty="0">
                <a:solidFill>
                  <a:srgbClr val="FF0000"/>
                </a:solidFill>
              </a:rPr>
              <a:t>request the permanent disabling of an Ambient </a:t>
            </a:r>
            <a:r>
              <a:rPr lang="en-GB" altLang="zh-CN" sz="1800" dirty="0" err="1">
                <a:solidFill>
                  <a:srgbClr val="FF0000"/>
                </a:solidFill>
              </a:rPr>
              <a:t>IoT</a:t>
            </a:r>
            <a:r>
              <a:rPr lang="en-GB" altLang="zh-CN" sz="1800" dirty="0">
                <a:solidFill>
                  <a:srgbClr val="FF0000"/>
                </a:solidFill>
              </a:rPr>
              <a:t> device </a:t>
            </a:r>
            <a:r>
              <a:rPr lang="en-GB" altLang="zh-CN" sz="1800" dirty="0"/>
              <a:t>to communicate with the 5G system.</a:t>
            </a:r>
            <a:endParaRPr lang="zh-CN" altLang="zh-CN" sz="1800" dirty="0"/>
          </a:p>
          <a:p>
            <a:pPr lvl="2" fontAlgn="ctr" hangingPunct="1">
              <a:lnSpc>
                <a:spcPct val="130000"/>
              </a:lnSpc>
            </a:pPr>
            <a:r>
              <a:rPr lang="en-GB" altLang="zh-CN" sz="1800" dirty="0"/>
              <a:t>[PR 5.29.6-2] Based on operator policy, the 5G system shall provide means for a trusted third party to </a:t>
            </a:r>
            <a:r>
              <a:rPr lang="en-GB" altLang="zh-CN" sz="1800" dirty="0">
                <a:solidFill>
                  <a:srgbClr val="FF0000"/>
                </a:solidFill>
              </a:rPr>
              <a:t>request the deletion of any digitally stored information of an Ambient </a:t>
            </a:r>
            <a:r>
              <a:rPr lang="en-GB" altLang="zh-CN" sz="1800" dirty="0" err="1">
                <a:solidFill>
                  <a:srgbClr val="FF0000"/>
                </a:solidFill>
              </a:rPr>
              <a:t>IoT</a:t>
            </a:r>
            <a:r>
              <a:rPr lang="en-GB" altLang="zh-CN" sz="1800" dirty="0">
                <a:solidFill>
                  <a:srgbClr val="FF0000"/>
                </a:solidFill>
              </a:rPr>
              <a:t> device</a:t>
            </a:r>
            <a:r>
              <a:rPr lang="en-GB" altLang="zh-CN" sz="1800" dirty="0"/>
              <a:t>. </a:t>
            </a:r>
            <a:endParaRPr lang="zh-CN" altLang="zh-CN" sz="1800" dirty="0"/>
          </a:p>
          <a:p>
            <a:pPr lvl="2" fontAlgn="ctr" hangingPunct="1">
              <a:lnSpc>
                <a:spcPct val="130000"/>
              </a:lnSpc>
            </a:pPr>
            <a:r>
              <a:rPr lang="en-GB" altLang="zh-CN" sz="1800" dirty="0"/>
              <a:t>[PR</a:t>
            </a:r>
            <a:r>
              <a:rPr lang="en-US" altLang="zh-CN" sz="1800" dirty="0"/>
              <a:t>.</a:t>
            </a:r>
            <a:r>
              <a:rPr lang="en-GB" altLang="zh-CN" sz="1800" dirty="0"/>
              <a:t>5.27</a:t>
            </a:r>
            <a:r>
              <a:rPr lang="en-US" altLang="zh-CN" sz="1800" dirty="0"/>
              <a:t>-00</a:t>
            </a:r>
            <a:r>
              <a:rPr lang="en-GB" altLang="zh-CN" sz="1800" dirty="0"/>
              <a:t>3] The </a:t>
            </a:r>
            <a:r>
              <a:rPr lang="en-US" altLang="zh-CN" sz="1800" dirty="0"/>
              <a:t>5G system shall enable an authorized 3rd party to </a:t>
            </a:r>
            <a:r>
              <a:rPr lang="en-US" altLang="zh-CN" sz="1800" dirty="0">
                <a:solidFill>
                  <a:srgbClr val="FF0000"/>
                </a:solidFill>
              </a:rPr>
              <a:t>instruct the 5G network in which area, which group of Ambient </a:t>
            </a:r>
            <a:r>
              <a:rPr lang="en-US" altLang="zh-CN" sz="1800" dirty="0" err="1">
                <a:solidFill>
                  <a:srgbClr val="FF0000"/>
                </a:solidFill>
              </a:rPr>
              <a:t>IoT</a:t>
            </a:r>
            <a:r>
              <a:rPr lang="en-US" altLang="zh-CN" sz="1800" dirty="0">
                <a:solidFill>
                  <a:srgbClr val="FF0000"/>
                </a:solidFill>
              </a:rPr>
              <a:t> devices needs to be triggered and which action the Ambient </a:t>
            </a:r>
            <a:r>
              <a:rPr lang="en-US" altLang="zh-CN" sz="1800" dirty="0" err="1">
                <a:solidFill>
                  <a:srgbClr val="FF0000"/>
                </a:solidFill>
              </a:rPr>
              <a:t>IoT</a:t>
            </a:r>
            <a:r>
              <a:rPr lang="en-US" altLang="zh-CN" sz="1800" dirty="0">
                <a:solidFill>
                  <a:srgbClr val="FF0000"/>
                </a:solidFill>
              </a:rPr>
              <a:t> devices need to perform when triggered </a:t>
            </a:r>
            <a:r>
              <a:rPr lang="en-US" altLang="zh-CN" sz="1800" dirty="0"/>
              <a:t>(e.g. send ID, receive further information, send measurement value).</a:t>
            </a:r>
            <a:endParaRPr lang="zh-CN" altLang="zh-CN" sz="1800" dirty="0"/>
          </a:p>
          <a:p>
            <a:pPr lvl="1"/>
            <a:endParaRPr lang="en-US" altLang="en-US" sz="1400" i="1" dirty="0" smtClean="0">
              <a:solidFill>
                <a:srgbClr val="0000FF"/>
              </a:solidFill>
            </a:endParaRPr>
          </a:p>
        </p:txBody>
      </p:sp>
    </p:spTree>
    <p:extLst>
      <p:ext uri="{BB962C8B-B14F-4D97-AF65-F5344CB8AC3E}">
        <p14:creationId xmlns:p14="http://schemas.microsoft.com/office/powerpoint/2010/main" val="2648232643"/>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412750" y="552621"/>
            <a:ext cx="10515600" cy="1104917"/>
          </a:xfrm>
        </p:spPr>
        <p:txBody>
          <a:bodyPr/>
          <a:lstStyle/>
          <a:p>
            <a:r>
              <a:rPr lang="en-GB" altLang="en-US" sz="3600" b="1" dirty="0" smtClean="0"/>
              <a:t>Potential Objectives</a:t>
            </a:r>
            <a:endParaRPr lang="en-GB" altLang="en-US" sz="3600" b="1"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74616" y="1801874"/>
            <a:ext cx="11405507" cy="4705804"/>
          </a:xfrm>
        </p:spPr>
        <p:txBody>
          <a:bodyPr/>
          <a:lstStyle/>
          <a:p>
            <a:pPr marL="0" indent="0">
              <a:buNone/>
            </a:pPr>
            <a:r>
              <a:rPr lang="en-US" altLang="zh-CN" sz="1800" dirty="0"/>
              <a:t>Based on </a:t>
            </a:r>
            <a:r>
              <a:rPr lang="en-US" altLang="zh-CN" sz="1800" dirty="0" smtClean="0"/>
              <a:t>the above motivations, </a:t>
            </a:r>
            <a:r>
              <a:rPr lang="en-US" altLang="zh-CN" sz="1800" dirty="0"/>
              <a:t>the objectives of this study will include:</a:t>
            </a:r>
            <a:endParaRPr lang="zh-CN" altLang="zh-CN" sz="1800" dirty="0"/>
          </a:p>
          <a:p>
            <a:pPr lvl="0"/>
            <a:r>
              <a:rPr lang="en-US" altLang="zh-CN" sz="1600" dirty="0"/>
              <a:t> </a:t>
            </a:r>
            <a:r>
              <a:rPr lang="en-US" altLang="zh-CN" sz="1600" dirty="0" smtClean="0"/>
              <a:t>Identify </a:t>
            </a:r>
            <a:r>
              <a:rPr lang="en-US" altLang="zh-CN" sz="1600" dirty="0"/>
              <a:t>the requirements for the application layer </a:t>
            </a:r>
            <a:r>
              <a:rPr lang="en-US" altLang="zh-CN" sz="1600" dirty="0" smtClean="0"/>
              <a:t>enabler to </a:t>
            </a:r>
            <a:r>
              <a:rPr lang="en-US" altLang="zh-CN" sz="1600" dirty="0"/>
              <a:t>support satellite-enabled </a:t>
            </a:r>
            <a:r>
              <a:rPr lang="en-US" altLang="zh-CN" sz="1600" dirty="0" err="1"/>
              <a:t>IoT</a:t>
            </a:r>
            <a:r>
              <a:rPr lang="en-US" altLang="zh-CN" sz="1600" dirty="0"/>
              <a:t> services and Ambient </a:t>
            </a:r>
            <a:r>
              <a:rPr lang="en-US" altLang="zh-CN" sz="1600" dirty="0" err="1"/>
              <a:t>IoT</a:t>
            </a:r>
            <a:r>
              <a:rPr lang="en-US" altLang="zh-CN" sz="1600" dirty="0"/>
              <a:t> services in 5GS. </a:t>
            </a:r>
            <a:endParaRPr lang="zh-CN" altLang="zh-CN" sz="1600" dirty="0" smtClean="0"/>
          </a:p>
          <a:p>
            <a:pPr lvl="0"/>
            <a:r>
              <a:rPr lang="en-US" altLang="zh-CN" sz="1600" dirty="0" smtClean="0"/>
              <a:t>Study </a:t>
            </a:r>
            <a:r>
              <a:rPr lang="en-US" altLang="zh-CN" sz="1600" dirty="0"/>
              <a:t>application layer enabler architecture/functionalities to support the objective 1, may include</a:t>
            </a:r>
            <a:r>
              <a:rPr lang="en-GB" altLang="zh-CN" sz="1600" dirty="0"/>
              <a:t>(not limited to)</a:t>
            </a:r>
            <a:r>
              <a:rPr lang="en-US" altLang="zh-CN" sz="1600" dirty="0"/>
              <a:t>:</a:t>
            </a:r>
            <a:endParaRPr lang="zh-CN" altLang="zh-CN" sz="1600" dirty="0"/>
          </a:p>
          <a:p>
            <a:pPr lvl="1"/>
            <a:r>
              <a:rPr lang="en-US" altLang="zh-CN" sz="1400" b="1" dirty="0" smtClean="0"/>
              <a:t>Support discontinuous </a:t>
            </a:r>
            <a:r>
              <a:rPr lang="en-US" altLang="zh-CN" sz="1400" b="1" dirty="0"/>
              <a:t>satellite </a:t>
            </a:r>
            <a:r>
              <a:rPr lang="en-US" altLang="zh-CN" sz="1400" b="1" dirty="0" smtClean="0"/>
              <a:t>coverage </a:t>
            </a:r>
            <a:r>
              <a:rPr lang="en-US" altLang="zh-CN" sz="1400" b="1" dirty="0"/>
              <a:t>for satellite-enabled </a:t>
            </a:r>
            <a:r>
              <a:rPr lang="en-US" altLang="zh-CN" sz="1400" b="1" dirty="0" err="1"/>
              <a:t>IoT</a:t>
            </a:r>
            <a:r>
              <a:rPr lang="en-US" altLang="zh-CN" sz="1400" b="1" dirty="0"/>
              <a:t> </a:t>
            </a:r>
            <a:r>
              <a:rPr lang="en-US" altLang="zh-CN" sz="1400" b="1" dirty="0" smtClean="0"/>
              <a:t>services.</a:t>
            </a:r>
          </a:p>
          <a:p>
            <a:pPr lvl="2"/>
            <a:r>
              <a:rPr lang="en-GB" altLang="zh-CN" sz="1400" dirty="0" smtClean="0"/>
              <a:t>Retrieval </a:t>
            </a:r>
            <a:r>
              <a:rPr lang="en-GB" altLang="zh-CN" sz="1400" dirty="0"/>
              <a:t>satellite ephemeris or satellite coverage availability information from the NTN system, and provide them to UEs.  </a:t>
            </a:r>
            <a:endParaRPr lang="en-US" altLang="zh-CN" sz="1400" dirty="0"/>
          </a:p>
          <a:p>
            <a:pPr lvl="2"/>
            <a:r>
              <a:rPr lang="en-US" altLang="zh-CN" sz="1400" dirty="0" smtClean="0"/>
              <a:t>Consolidate </a:t>
            </a:r>
            <a:r>
              <a:rPr lang="en-US" altLang="zh-CN" sz="1400" dirty="0"/>
              <a:t>the format of </a:t>
            </a:r>
            <a:r>
              <a:rPr lang="en-GB" altLang="zh-CN" sz="1400" dirty="0"/>
              <a:t>satellite coverage availability information from different vertical application </a:t>
            </a:r>
            <a:r>
              <a:rPr lang="en-GB" altLang="zh-CN" sz="1400" dirty="0" smtClean="0"/>
              <a:t>servers/operators.</a:t>
            </a:r>
            <a:endParaRPr lang="en-US" altLang="zh-CN" sz="1400" dirty="0"/>
          </a:p>
          <a:p>
            <a:pPr lvl="2"/>
            <a:r>
              <a:rPr lang="en-US" altLang="zh-CN" sz="1400" dirty="0" smtClean="0"/>
              <a:t>Provision </a:t>
            </a:r>
            <a:r>
              <a:rPr lang="en-US" altLang="zh-CN" sz="1400" dirty="0"/>
              <a:t>of the UE out-of-coverage </a:t>
            </a:r>
            <a:r>
              <a:rPr lang="en-US" altLang="zh-CN" sz="1400" dirty="0" smtClean="0"/>
              <a:t>period to </a:t>
            </a:r>
            <a:r>
              <a:rPr lang="en-US" altLang="zh-CN" sz="1400" dirty="0"/>
              <a:t>satellite-enabled </a:t>
            </a:r>
            <a:r>
              <a:rPr lang="en-US" altLang="zh-CN" sz="1400" dirty="0" err="1"/>
              <a:t>IoT</a:t>
            </a:r>
            <a:r>
              <a:rPr lang="en-US" altLang="zh-CN" sz="1400" dirty="0"/>
              <a:t> devices based on their geo-location</a:t>
            </a:r>
            <a:r>
              <a:rPr lang="en-US" altLang="zh-CN" sz="1400" dirty="0"/>
              <a:t>.</a:t>
            </a:r>
            <a:endParaRPr lang="zh-CN" altLang="zh-CN" sz="1400" dirty="0"/>
          </a:p>
          <a:p>
            <a:pPr lvl="1"/>
            <a:r>
              <a:rPr lang="en-US" altLang="zh-CN" sz="1400" b="1" dirty="0" smtClean="0"/>
              <a:t>Support discontinuous </a:t>
            </a:r>
            <a:r>
              <a:rPr lang="en-US" altLang="zh-CN" sz="1400" b="1" dirty="0"/>
              <a:t>feeder </a:t>
            </a:r>
            <a:r>
              <a:rPr lang="en-US" altLang="zh-CN" sz="1400" b="1" dirty="0" smtClean="0"/>
              <a:t>link </a:t>
            </a:r>
            <a:r>
              <a:rPr lang="en-US" altLang="zh-CN" sz="1400" b="1" dirty="0"/>
              <a:t>for satellite-enabled </a:t>
            </a:r>
            <a:r>
              <a:rPr lang="en-US" altLang="zh-CN" sz="1400" b="1" dirty="0" err="1"/>
              <a:t>IoT</a:t>
            </a:r>
            <a:r>
              <a:rPr lang="en-US" altLang="zh-CN" sz="1400" b="1" dirty="0"/>
              <a:t> </a:t>
            </a:r>
            <a:r>
              <a:rPr lang="en-US" altLang="zh-CN" sz="1400" b="1" dirty="0" smtClean="0"/>
              <a:t>services.</a:t>
            </a:r>
          </a:p>
          <a:p>
            <a:pPr lvl="2"/>
            <a:r>
              <a:rPr lang="en-US" altLang="zh-CN" sz="1400" dirty="0" smtClean="0"/>
              <a:t>Pre-configuration </a:t>
            </a:r>
            <a:r>
              <a:rPr lang="en-US" altLang="zh-CN" sz="1400" dirty="0"/>
              <a:t>the S&amp;F (</a:t>
            </a:r>
            <a:r>
              <a:rPr lang="en-US" altLang="zh-CN" sz="1400" dirty="0" err="1"/>
              <a:t>Sore&amp;Forward</a:t>
            </a:r>
            <a:r>
              <a:rPr lang="en-US" altLang="zh-CN" sz="1400" dirty="0"/>
              <a:t>) data retention period, S&amp;F storage quota, etc. per UE basis towards the UE via enabler layer.</a:t>
            </a:r>
          </a:p>
          <a:p>
            <a:pPr lvl="2"/>
            <a:r>
              <a:rPr lang="en-US" altLang="zh-CN" sz="1400" dirty="0" smtClean="0"/>
              <a:t>Monitor </a:t>
            </a:r>
            <a:r>
              <a:rPr lang="en-US" altLang="zh-CN" sz="1400" dirty="0"/>
              <a:t>the data storage status of each satellite and inform the vertical application server to adjust the corresponding S&amp;F operation related policies (e.g. lower DL data rate, pending DL data) when the S&amp;F storage quota is exhausted. </a:t>
            </a:r>
            <a:endParaRPr lang="zh-CN" altLang="zh-CN" sz="1400" dirty="0" smtClean="0"/>
          </a:p>
          <a:p>
            <a:pPr lvl="1"/>
            <a:r>
              <a:rPr lang="en-US" altLang="zh-CN" sz="1400" b="1" dirty="0"/>
              <a:t>Enable </a:t>
            </a:r>
            <a:r>
              <a:rPr lang="en-US" altLang="zh-CN" sz="1400" b="1" dirty="0" err="1"/>
              <a:t>IoT</a:t>
            </a:r>
            <a:r>
              <a:rPr lang="en-US" altLang="zh-CN" sz="1400" b="1" dirty="0"/>
              <a:t> application layer </a:t>
            </a:r>
            <a:r>
              <a:rPr lang="en-GB" altLang="zh-CN" sz="1400" b="1" dirty="0"/>
              <a:t>enabler </a:t>
            </a:r>
            <a:r>
              <a:rPr lang="en-US" altLang="zh-CN" sz="1400" b="1" dirty="0"/>
              <a:t>to support </a:t>
            </a:r>
            <a:r>
              <a:rPr lang="en-GB" altLang="zh-CN" sz="1400" b="1" dirty="0"/>
              <a:t>Ambient </a:t>
            </a:r>
            <a:r>
              <a:rPr lang="en-GB" altLang="zh-CN" sz="1400" b="1" dirty="0" err="1"/>
              <a:t>IoT</a:t>
            </a:r>
            <a:r>
              <a:rPr lang="en-GB" altLang="zh-CN" sz="1400" b="1" dirty="0"/>
              <a:t> services. </a:t>
            </a:r>
            <a:endParaRPr lang="zh-CN" altLang="zh-CN" sz="1400" b="1" dirty="0"/>
          </a:p>
          <a:p>
            <a:pPr lvl="2"/>
            <a:r>
              <a:rPr lang="en-US" altLang="zh-CN" sz="1400" dirty="0"/>
              <a:t>H</a:t>
            </a:r>
            <a:r>
              <a:rPr lang="en-GB" altLang="zh-CN" sz="1400" dirty="0"/>
              <a:t>ow to trigger the Ambient </a:t>
            </a:r>
            <a:r>
              <a:rPr lang="en-GB" altLang="zh-CN" sz="1400" dirty="0" err="1"/>
              <a:t>IoT</a:t>
            </a:r>
            <a:r>
              <a:rPr lang="en-GB" altLang="zh-CN" sz="1400" dirty="0"/>
              <a:t> devices operations in the application layer</a:t>
            </a:r>
            <a:r>
              <a:rPr lang="en-US" altLang="zh-CN" sz="1400" dirty="0"/>
              <a:t>.</a:t>
            </a:r>
            <a:endParaRPr lang="zh-CN" altLang="zh-CN" sz="1400" dirty="0"/>
          </a:p>
          <a:p>
            <a:pPr lvl="2"/>
            <a:r>
              <a:rPr lang="en-GB" altLang="zh-CN" sz="1400" dirty="0"/>
              <a:t>Provision of policies to manage and operate on the Ambient </a:t>
            </a:r>
            <a:r>
              <a:rPr lang="en-GB" altLang="zh-CN" sz="1400" dirty="0" err="1"/>
              <a:t>IoT</a:t>
            </a:r>
            <a:r>
              <a:rPr lang="en-GB" altLang="zh-CN" sz="1400" dirty="0"/>
              <a:t> </a:t>
            </a:r>
            <a:r>
              <a:rPr lang="en-GB" altLang="zh-CN" sz="1400" dirty="0" smtClean="0"/>
              <a:t>devices towards the UE and VAL server.</a:t>
            </a:r>
            <a:endParaRPr lang="zh-CN" altLang="zh-CN" sz="1400" dirty="0"/>
          </a:p>
          <a:p>
            <a:pPr lvl="0"/>
            <a:r>
              <a:rPr lang="en-US" altLang="zh-CN" sz="1600" dirty="0" smtClean="0"/>
              <a:t>Identify </a:t>
            </a:r>
            <a:r>
              <a:rPr lang="en-US" altLang="zh-CN" sz="1600" dirty="0"/>
              <a:t>key issues based on objective 2 and develop </a:t>
            </a:r>
            <a:r>
              <a:rPr lang="en-US" altLang="zh-CN" sz="1600" dirty="0" smtClean="0"/>
              <a:t>a corresponding </a:t>
            </a:r>
            <a:r>
              <a:rPr lang="en-US" altLang="zh-CN" sz="1600" dirty="0"/>
              <a:t>functional model and </a:t>
            </a:r>
            <a:r>
              <a:rPr lang="en-US" altLang="zh-CN" sz="1600" dirty="0" smtClean="0"/>
              <a:t>some potential </a:t>
            </a:r>
            <a:r>
              <a:rPr lang="en-US" altLang="zh-CN" sz="1600" dirty="0"/>
              <a:t>solutions</a:t>
            </a:r>
            <a:r>
              <a:rPr lang="en-US" altLang="zh-CN" sz="1600" dirty="0" smtClean="0"/>
              <a:t>.</a:t>
            </a:r>
            <a:endParaRPr lang="zh-CN" altLang="zh-CN" sz="1600" dirty="0"/>
          </a:p>
        </p:txBody>
      </p:sp>
    </p:spTree>
    <p:extLst>
      <p:ext uri="{BB962C8B-B14F-4D97-AF65-F5344CB8AC3E}">
        <p14:creationId xmlns:p14="http://schemas.microsoft.com/office/powerpoint/2010/main" val="288067574"/>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a:r>
              <a:rPr lang="en-US" altLang="zh-CN" sz="6600" dirty="0" smtClean="0"/>
              <a:t>Thanks!</a:t>
            </a:r>
            <a:endParaRPr lang="zh-CN" altLang="en-US" sz="6600" dirty="0"/>
          </a:p>
        </p:txBody>
      </p:sp>
    </p:spTree>
    <p:extLst>
      <p:ext uri="{BB962C8B-B14F-4D97-AF65-F5344CB8AC3E}">
        <p14:creationId xmlns:p14="http://schemas.microsoft.com/office/powerpoint/2010/main" val="333043212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IN" dirty="0">
                <a:solidFill>
                  <a:prstClr val="black"/>
                </a:solidFill>
              </a:rPr>
              <a:t>Estimated TU Calculation</a:t>
            </a:r>
            <a:endParaRPr lang="en-GB" altLang="en-US" dirty="0"/>
          </a:p>
        </p:txBody>
      </p:sp>
      <p:graphicFrame>
        <p:nvGraphicFramePr>
          <p:cNvPr id="5" name="Content Placeholder 6"/>
          <p:cNvGraphicFramePr>
            <a:graphicFrameLocks noGrp="1"/>
          </p:cNvGraphicFramePr>
          <p:nvPr>
            <p:ph idx="1"/>
            <p:extLst>
              <p:ext uri="{D42A27DB-BD31-4B8C-83A1-F6EECF244321}">
                <p14:modId xmlns:p14="http://schemas.microsoft.com/office/powerpoint/2010/main" val="2959209283"/>
              </p:ext>
            </p:extLst>
          </p:nvPr>
        </p:nvGraphicFramePr>
        <p:xfrm>
          <a:off x="355040" y="1825625"/>
          <a:ext cx="10998761" cy="4079240"/>
        </p:xfrm>
        <a:graphic>
          <a:graphicData uri="http://schemas.openxmlformats.org/drawingml/2006/table">
            <a:tbl>
              <a:tblPr firstRow="1" bandRow="1">
                <a:tableStyleId>{5C22544A-7EE6-4342-B048-85BDC9FD1C3A}</a:tableStyleId>
              </a:tblPr>
              <a:tblGrid>
                <a:gridCol w="1815404">
                  <a:extLst>
                    <a:ext uri="{9D8B030D-6E8A-4147-A177-3AD203B41FA5}">
                      <a16:colId xmlns:a16="http://schemas.microsoft.com/office/drawing/2014/main" xmlns="" val="533739105"/>
                    </a:ext>
                  </a:extLst>
                </a:gridCol>
                <a:gridCol w="3185328">
                  <a:extLst>
                    <a:ext uri="{9D8B030D-6E8A-4147-A177-3AD203B41FA5}">
                      <a16:colId xmlns:a16="http://schemas.microsoft.com/office/drawing/2014/main" xmlns="" val="4272823323"/>
                    </a:ext>
                  </a:extLst>
                </a:gridCol>
                <a:gridCol w="2327563">
                  <a:extLst>
                    <a:ext uri="{9D8B030D-6E8A-4147-A177-3AD203B41FA5}">
                      <a16:colId xmlns:a16="http://schemas.microsoft.com/office/drawing/2014/main" xmlns="" val="2160267683"/>
                    </a:ext>
                  </a:extLst>
                </a:gridCol>
                <a:gridCol w="3670466">
                  <a:extLst>
                    <a:ext uri="{9D8B030D-6E8A-4147-A177-3AD203B41FA5}">
                      <a16:colId xmlns:a16="http://schemas.microsoft.com/office/drawing/2014/main" xmlns="" val="1631893507"/>
                    </a:ext>
                  </a:extLst>
                </a:gridCol>
              </a:tblGrid>
              <a:tr h="370840">
                <a:tc>
                  <a:txBody>
                    <a:bodyPr/>
                    <a:lstStyle/>
                    <a:p>
                      <a:r>
                        <a:rPr lang="en-IN" dirty="0" smtClean="0"/>
                        <a:t>Meeting</a:t>
                      </a:r>
                      <a:endParaRPr lang="en-IN" dirty="0"/>
                    </a:p>
                  </a:txBody>
                  <a:tcPr/>
                </a:tc>
                <a:tc>
                  <a:txBody>
                    <a:bodyPr/>
                    <a:lstStyle/>
                    <a:p>
                      <a:r>
                        <a:rPr lang="en-IN" dirty="0" smtClean="0"/>
                        <a:t>FS_</a:t>
                      </a:r>
                      <a:r>
                        <a:rPr lang="en-US" altLang="zh-CN" dirty="0" err="1" smtClean="0"/>
                        <a:t>eIoT</a:t>
                      </a:r>
                      <a:r>
                        <a:rPr lang="en-IN" dirty="0" smtClean="0"/>
                        <a:t>APP </a:t>
                      </a:r>
                      <a:r>
                        <a:rPr lang="en-IN" dirty="0" smtClean="0"/>
                        <a:t>(SID)</a:t>
                      </a:r>
                      <a:endParaRPr lang="en-IN" dirty="0"/>
                    </a:p>
                  </a:txBody>
                  <a:tcPr/>
                </a:tc>
                <a:tc>
                  <a:txBody>
                    <a:bodyPr/>
                    <a:lstStyle/>
                    <a:p>
                      <a:r>
                        <a:rPr lang="en-IN" altLang="zh-CN" dirty="0" smtClean="0"/>
                        <a:t>FS_</a:t>
                      </a:r>
                      <a:r>
                        <a:rPr lang="en-US" altLang="zh-CN" dirty="0" err="1" smtClean="0"/>
                        <a:t>eIoT</a:t>
                      </a:r>
                      <a:r>
                        <a:rPr lang="en-IN" altLang="zh-CN" dirty="0" smtClean="0"/>
                        <a:t>APP </a:t>
                      </a:r>
                      <a:r>
                        <a:rPr lang="en-IN" dirty="0" smtClean="0"/>
                        <a:t> </a:t>
                      </a:r>
                      <a:r>
                        <a:rPr lang="en-IN" dirty="0" smtClean="0"/>
                        <a:t>(WID)</a:t>
                      </a:r>
                      <a:endParaRPr lang="en-IN" dirty="0"/>
                    </a:p>
                  </a:txBody>
                  <a:tcPr/>
                </a:tc>
                <a:tc>
                  <a:txBody>
                    <a:bodyPr/>
                    <a:lstStyle/>
                    <a:p>
                      <a:r>
                        <a:rPr lang="en-IN" dirty="0" smtClean="0"/>
                        <a:t>Comment</a:t>
                      </a:r>
                      <a:endParaRPr lang="en-IN" dirty="0"/>
                    </a:p>
                  </a:txBody>
                  <a:tcPr/>
                </a:tc>
                <a:extLst>
                  <a:ext uri="{0D108BD9-81ED-4DB2-BD59-A6C34878D82A}">
                    <a16:rowId xmlns:a16="http://schemas.microsoft.com/office/drawing/2014/main" xmlns="" val="399410094"/>
                  </a:ext>
                </a:extLst>
              </a:tr>
              <a:tr h="370840">
                <a:tc>
                  <a:txBody>
                    <a:bodyPr/>
                    <a:lstStyle/>
                    <a:p>
                      <a:r>
                        <a:rPr lang="en-IN" dirty="0" smtClean="0"/>
                        <a:t>SA6#56 (Aug-23)</a:t>
                      </a:r>
                      <a:endParaRPr lang="en-IN" dirty="0"/>
                    </a:p>
                  </a:txBody>
                  <a:tcPr/>
                </a:tc>
                <a:tc>
                  <a:txBody>
                    <a:bodyPr/>
                    <a:lstStyle/>
                    <a:p>
                      <a:r>
                        <a:rPr lang="en-IN" altLang="zh-CN" dirty="0" smtClean="0"/>
                        <a:t>SID </a:t>
                      </a:r>
                      <a:r>
                        <a:rPr lang="en-IN" altLang="zh-CN" baseline="0" dirty="0" smtClean="0"/>
                        <a:t>Approval</a:t>
                      </a:r>
                      <a:endParaRPr lang="en-IN" altLang="zh-CN" dirty="0"/>
                    </a:p>
                  </a:txBody>
                  <a:tcPr/>
                </a:tc>
                <a:tc>
                  <a:txBody>
                    <a:bodyPr/>
                    <a:lstStyle/>
                    <a:p>
                      <a:endParaRPr lang="en-IN"/>
                    </a:p>
                  </a:txBody>
                  <a:tcPr/>
                </a:tc>
                <a:tc>
                  <a:txBody>
                    <a:bodyPr/>
                    <a:lstStyle/>
                    <a:p>
                      <a:endParaRPr lang="en-IN"/>
                    </a:p>
                  </a:txBody>
                  <a:tcPr/>
                </a:tc>
                <a:extLst>
                  <a:ext uri="{0D108BD9-81ED-4DB2-BD59-A6C34878D82A}">
                    <a16:rowId xmlns:a16="http://schemas.microsoft.com/office/drawing/2014/main" xmlns="" val="2329595913"/>
                  </a:ext>
                </a:extLst>
              </a:tr>
              <a:tr h="370840">
                <a:tc>
                  <a:txBody>
                    <a:bodyPr/>
                    <a:lstStyle/>
                    <a:p>
                      <a:r>
                        <a:rPr lang="en-IN" dirty="0" smtClean="0"/>
                        <a:t>SA6#57 (Oct-23)</a:t>
                      </a:r>
                      <a:endParaRPr lang="en-IN" dirty="0"/>
                    </a:p>
                  </a:txBody>
                  <a:tcPr/>
                </a:tc>
                <a:tc>
                  <a:txBody>
                    <a:bodyPr/>
                    <a:lstStyle/>
                    <a:p>
                      <a:r>
                        <a:rPr lang="en-IN" dirty="0" smtClean="0"/>
                        <a:t>1.0 </a:t>
                      </a:r>
                      <a:r>
                        <a:rPr lang="en-IN" dirty="0" smtClean="0"/>
                        <a:t>TU</a:t>
                      </a:r>
                      <a:endParaRPr lang="en-IN" dirty="0"/>
                    </a:p>
                  </a:txBody>
                  <a:tcPr/>
                </a:tc>
                <a:tc>
                  <a:txBody>
                    <a:bodyPr/>
                    <a:lstStyle/>
                    <a:p>
                      <a:endParaRPr lang="en-IN" dirty="0"/>
                    </a:p>
                  </a:txBody>
                  <a:tcPr/>
                </a:tc>
                <a:tc>
                  <a:txBody>
                    <a:bodyPr/>
                    <a:lstStyle/>
                    <a:p>
                      <a:endParaRPr lang="en-IN"/>
                    </a:p>
                  </a:txBody>
                  <a:tcPr/>
                </a:tc>
                <a:extLst>
                  <a:ext uri="{0D108BD9-81ED-4DB2-BD59-A6C34878D82A}">
                    <a16:rowId xmlns:a16="http://schemas.microsoft.com/office/drawing/2014/main" xmlns="" val="3812213378"/>
                  </a:ext>
                </a:extLst>
              </a:tr>
              <a:tr h="370840">
                <a:tc>
                  <a:txBody>
                    <a:bodyPr/>
                    <a:lstStyle/>
                    <a:p>
                      <a:r>
                        <a:rPr lang="en-IN" dirty="0" smtClean="0"/>
                        <a:t>SA6#58 (Nov-23)</a:t>
                      </a:r>
                      <a:endParaRPr lang="en-IN" dirty="0"/>
                    </a:p>
                  </a:txBody>
                  <a:tcPr/>
                </a:tc>
                <a:tc>
                  <a:txBody>
                    <a:bodyPr/>
                    <a:lstStyle/>
                    <a:p>
                      <a:r>
                        <a:rPr lang="en-IN" dirty="0" smtClean="0"/>
                        <a:t>1.0 </a:t>
                      </a:r>
                      <a:r>
                        <a:rPr lang="en-IN" dirty="0" smtClean="0"/>
                        <a:t>TU</a:t>
                      </a:r>
                      <a:endParaRPr lang="en-IN" dirty="0"/>
                    </a:p>
                  </a:txBody>
                  <a:tcPr/>
                </a:tc>
                <a:tc>
                  <a:txBody>
                    <a:bodyPr/>
                    <a:lstStyle/>
                    <a:p>
                      <a:endParaRPr lang="en-IN" dirty="0"/>
                    </a:p>
                  </a:txBody>
                  <a:tcPr/>
                </a:tc>
                <a:tc>
                  <a:txBody>
                    <a:bodyPr/>
                    <a:lstStyle/>
                    <a:p>
                      <a:endParaRPr lang="en-IN" dirty="0"/>
                    </a:p>
                  </a:txBody>
                  <a:tcPr/>
                </a:tc>
                <a:extLst>
                  <a:ext uri="{0D108BD9-81ED-4DB2-BD59-A6C34878D82A}">
                    <a16:rowId xmlns:a16="http://schemas.microsoft.com/office/drawing/2014/main" xmlns="" val="4191356535"/>
                  </a:ext>
                </a:extLst>
              </a:tr>
              <a:tr h="370840">
                <a:tc>
                  <a:txBody>
                    <a:bodyPr/>
                    <a:lstStyle/>
                    <a:p>
                      <a:r>
                        <a:rPr lang="en-IN" dirty="0" smtClean="0"/>
                        <a:t>SA6#59 (Feb-24)</a:t>
                      </a:r>
                      <a:endParaRPr lang="en-IN" dirty="0"/>
                    </a:p>
                  </a:txBody>
                  <a:tcPr/>
                </a:tc>
                <a:tc>
                  <a:txBody>
                    <a:bodyPr/>
                    <a:lstStyle/>
                    <a:p>
                      <a:r>
                        <a:rPr lang="en-IN" dirty="0" smtClean="0"/>
                        <a:t>2.0 </a:t>
                      </a:r>
                      <a:r>
                        <a:rPr lang="en-IN" dirty="0" smtClean="0"/>
                        <a:t>TU</a:t>
                      </a:r>
                      <a:r>
                        <a:rPr lang="en-IN" baseline="0" dirty="0" smtClean="0"/>
                        <a:t> (for Information)</a:t>
                      </a:r>
                      <a:endParaRPr lang="en-IN" dirty="0"/>
                    </a:p>
                  </a:txBody>
                  <a:tcPr/>
                </a:tc>
                <a:tc>
                  <a:txBody>
                    <a:bodyPr/>
                    <a:lstStyle/>
                    <a:p>
                      <a:r>
                        <a:rPr lang="en-IN" dirty="0" smtClean="0"/>
                        <a:t>WID Approval</a:t>
                      </a:r>
                      <a:endParaRPr lang="en-IN" dirty="0"/>
                    </a:p>
                  </a:txBody>
                  <a:tcPr/>
                </a:tc>
                <a:tc>
                  <a:txBody>
                    <a:bodyPr/>
                    <a:lstStyle/>
                    <a:p>
                      <a:endParaRPr lang="en-IN" dirty="0"/>
                    </a:p>
                  </a:txBody>
                  <a:tcPr/>
                </a:tc>
                <a:extLst>
                  <a:ext uri="{0D108BD9-81ED-4DB2-BD59-A6C34878D82A}">
                    <a16:rowId xmlns:a16="http://schemas.microsoft.com/office/drawing/2014/main" xmlns="" val="618207565"/>
                  </a:ext>
                </a:extLst>
              </a:tr>
              <a:tr h="370840">
                <a:tc>
                  <a:txBody>
                    <a:bodyPr/>
                    <a:lstStyle/>
                    <a:p>
                      <a:r>
                        <a:rPr lang="en-IN" dirty="0" smtClean="0"/>
                        <a:t>SA6#60 (Apr-24)</a:t>
                      </a:r>
                      <a:endParaRPr lang="en-IN"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dirty="0" smtClean="0"/>
                        <a:t>2.0 </a:t>
                      </a:r>
                      <a:r>
                        <a:rPr lang="en-IN" dirty="0" smtClean="0"/>
                        <a:t>TU (Study completion)</a:t>
                      </a:r>
                    </a:p>
                  </a:txBody>
                  <a:tcPr/>
                </a:tc>
                <a:tc>
                  <a:txBody>
                    <a:bodyPr/>
                    <a:lstStyle/>
                    <a:p>
                      <a:endParaRPr lang="en-IN" dirty="0"/>
                    </a:p>
                  </a:txBody>
                  <a:tcPr/>
                </a:tc>
                <a:tc>
                  <a:txBody>
                    <a:bodyPr/>
                    <a:lstStyle/>
                    <a:p>
                      <a:endParaRPr lang="en-IN" dirty="0"/>
                    </a:p>
                  </a:txBody>
                  <a:tcPr/>
                </a:tc>
                <a:extLst>
                  <a:ext uri="{0D108BD9-81ED-4DB2-BD59-A6C34878D82A}">
                    <a16:rowId xmlns:a16="http://schemas.microsoft.com/office/drawing/2014/main" xmlns="" val="3504355784"/>
                  </a:ext>
                </a:extLst>
              </a:tr>
              <a:tr h="370840">
                <a:tc>
                  <a:txBody>
                    <a:bodyPr/>
                    <a:lstStyle/>
                    <a:p>
                      <a:r>
                        <a:rPr lang="en-IN" dirty="0" smtClean="0"/>
                        <a:t>SA6#61 (May-24)</a:t>
                      </a:r>
                      <a:endParaRPr lang="en-IN" dirty="0"/>
                    </a:p>
                  </a:txBody>
                  <a:tcPr/>
                </a:tc>
                <a:tc>
                  <a:txBody>
                    <a:bodyPr/>
                    <a:lstStyle/>
                    <a:p>
                      <a:endParaRPr lang="en-IN" dirty="0"/>
                    </a:p>
                  </a:txBody>
                  <a:tcPr/>
                </a:tc>
                <a:tc>
                  <a:txBody>
                    <a:bodyPr/>
                    <a:lstStyle/>
                    <a:p>
                      <a:r>
                        <a:rPr lang="en-IN" dirty="0" smtClean="0"/>
                        <a:t>1.0 </a:t>
                      </a:r>
                      <a:r>
                        <a:rPr kumimoji="0" lang="en-IN" altLang="zh-CN" sz="1800" b="0" i="0" u="none" strike="noStrike" kern="1200" cap="none" spc="0" normalizeH="0" baseline="0" noProof="0" dirty="0" smtClean="0">
                          <a:ln>
                            <a:noFill/>
                          </a:ln>
                          <a:solidFill>
                            <a:prstClr val="black"/>
                          </a:solidFill>
                          <a:effectLst/>
                          <a:uLnTx/>
                          <a:uFillTx/>
                          <a:latin typeface="+mn-lt"/>
                          <a:ea typeface="+mn-ea"/>
                          <a:cs typeface="+mn-cs"/>
                        </a:rPr>
                        <a:t>TU</a:t>
                      </a:r>
                      <a:endParaRPr lang="en-IN" dirty="0"/>
                    </a:p>
                  </a:txBody>
                  <a:tcPr/>
                </a:tc>
                <a:tc>
                  <a:txBody>
                    <a:bodyPr/>
                    <a:lstStyle/>
                    <a:p>
                      <a:endParaRPr lang="en-IN" dirty="0"/>
                    </a:p>
                  </a:txBody>
                  <a:tcPr/>
                </a:tc>
                <a:extLst>
                  <a:ext uri="{0D108BD9-81ED-4DB2-BD59-A6C34878D82A}">
                    <a16:rowId xmlns:a16="http://schemas.microsoft.com/office/drawing/2014/main" xmlns="" val="2715177088"/>
                  </a:ext>
                </a:extLst>
              </a:tr>
              <a:tr h="370840">
                <a:tc>
                  <a:txBody>
                    <a:bodyPr/>
                    <a:lstStyle/>
                    <a:p>
                      <a:r>
                        <a:rPr lang="en-IN" dirty="0" smtClean="0"/>
                        <a:t>SA6#62 (Aug-24)</a:t>
                      </a:r>
                      <a:endParaRPr lang="en-IN" dirty="0"/>
                    </a:p>
                  </a:txBody>
                  <a:tcPr/>
                </a:tc>
                <a:tc>
                  <a:txBody>
                    <a:bodyPr/>
                    <a:lstStyle/>
                    <a:p>
                      <a:endParaRPr lang="en-IN"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800" b="0" i="0" u="none" strike="noStrike" kern="1200" cap="none" spc="0" normalizeH="0" baseline="0" noProof="0" dirty="0" smtClean="0">
                          <a:ln>
                            <a:noFill/>
                          </a:ln>
                          <a:solidFill>
                            <a:prstClr val="black"/>
                          </a:solidFill>
                          <a:effectLst/>
                          <a:uLnTx/>
                          <a:uFillTx/>
                          <a:latin typeface="Calibri" panose="020F0502020204030204"/>
                          <a:ea typeface="+mn-ea"/>
                          <a:cs typeface="+mn-cs"/>
                        </a:rPr>
                        <a:t>1.0 </a:t>
                      </a:r>
                      <a:r>
                        <a:rPr kumimoji="0" lang="en-IN" sz="1800" b="0" i="0" u="none" strike="noStrike" kern="1200" cap="none" spc="0" normalizeH="0" baseline="0" noProof="0" dirty="0" smtClean="0">
                          <a:ln>
                            <a:noFill/>
                          </a:ln>
                          <a:solidFill>
                            <a:prstClr val="black"/>
                          </a:solidFill>
                          <a:effectLst/>
                          <a:uLnTx/>
                          <a:uFillTx/>
                          <a:latin typeface="Calibri" panose="020F0502020204030204"/>
                          <a:ea typeface="+mn-ea"/>
                          <a:cs typeface="+mn-cs"/>
                        </a:rPr>
                        <a:t>TU</a:t>
                      </a: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tc>
                  <a:txBody>
                    <a:bodyPr/>
                    <a:lstStyle/>
                    <a:p>
                      <a:endParaRPr lang="en-IN"/>
                    </a:p>
                  </a:txBody>
                  <a:tcPr/>
                </a:tc>
                <a:extLst>
                  <a:ext uri="{0D108BD9-81ED-4DB2-BD59-A6C34878D82A}">
                    <a16:rowId xmlns:a16="http://schemas.microsoft.com/office/drawing/2014/main" xmlns="" val="2172897788"/>
                  </a:ext>
                </a:extLst>
              </a:tr>
              <a:tr h="370840">
                <a:tc>
                  <a:txBody>
                    <a:bodyPr/>
                    <a:lstStyle/>
                    <a:p>
                      <a:r>
                        <a:rPr lang="en-IN" dirty="0" smtClean="0"/>
                        <a:t>SA6#63 (Oct-24)</a:t>
                      </a:r>
                      <a:endParaRPr lang="en-IN" dirty="0"/>
                    </a:p>
                  </a:txBody>
                  <a:tcPr/>
                </a:tc>
                <a:tc>
                  <a:txBody>
                    <a:bodyPr/>
                    <a:lstStyle/>
                    <a:p>
                      <a:endParaRPr lang="en-IN"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800" b="0" i="0" u="none" strike="noStrike" kern="1200" cap="none" spc="0" normalizeH="0" baseline="0" noProof="0" dirty="0" smtClean="0">
                          <a:ln>
                            <a:noFill/>
                          </a:ln>
                          <a:solidFill>
                            <a:prstClr val="black"/>
                          </a:solidFill>
                          <a:effectLst/>
                          <a:uLnTx/>
                          <a:uFillTx/>
                          <a:latin typeface="Calibri" panose="020F0502020204030204"/>
                          <a:ea typeface="+mn-ea"/>
                          <a:cs typeface="+mn-cs"/>
                        </a:rPr>
                        <a:t>1.0 </a:t>
                      </a:r>
                      <a:r>
                        <a:rPr kumimoji="0" lang="en-IN" sz="1800" b="0" i="0" u="none" strike="noStrike" kern="1200" cap="none" spc="0" normalizeH="0" baseline="0" noProof="0" dirty="0" smtClean="0">
                          <a:ln>
                            <a:noFill/>
                          </a:ln>
                          <a:solidFill>
                            <a:prstClr val="black"/>
                          </a:solidFill>
                          <a:effectLst/>
                          <a:uLnTx/>
                          <a:uFillTx/>
                          <a:latin typeface="Calibri" panose="020F0502020204030204"/>
                          <a:ea typeface="+mn-ea"/>
                          <a:cs typeface="+mn-cs"/>
                        </a:rPr>
                        <a:t>TU</a:t>
                      </a: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tc>
                  <a:txBody>
                    <a:bodyPr/>
                    <a:lstStyle/>
                    <a:p>
                      <a:endParaRPr lang="en-IN"/>
                    </a:p>
                  </a:txBody>
                  <a:tcPr/>
                </a:tc>
                <a:extLst>
                  <a:ext uri="{0D108BD9-81ED-4DB2-BD59-A6C34878D82A}">
                    <a16:rowId xmlns:a16="http://schemas.microsoft.com/office/drawing/2014/main" xmlns="" val="3243329033"/>
                  </a:ext>
                </a:extLst>
              </a:tr>
              <a:tr h="370840">
                <a:tc>
                  <a:txBody>
                    <a:bodyPr/>
                    <a:lstStyle/>
                    <a:p>
                      <a:r>
                        <a:rPr lang="en-IN" dirty="0" smtClean="0"/>
                        <a:t>SA6#64 (Nov24)</a:t>
                      </a:r>
                      <a:endParaRPr lang="en-IN" dirty="0"/>
                    </a:p>
                  </a:txBody>
                  <a:tcPr/>
                </a:tc>
                <a:tc>
                  <a:txBody>
                    <a:bodyPr/>
                    <a:lstStyle/>
                    <a:p>
                      <a:endParaRPr lang="en-IN" dirty="0"/>
                    </a:p>
                  </a:txBody>
                  <a:tcPr/>
                </a:tc>
                <a:tc>
                  <a:txBody>
                    <a:bodyPr/>
                    <a:lstStyle/>
                    <a:p>
                      <a:r>
                        <a:rPr lang="en-IN" dirty="0" smtClean="0"/>
                        <a:t>1.0 </a:t>
                      </a:r>
                      <a:r>
                        <a:rPr lang="en-IN" dirty="0" smtClean="0"/>
                        <a:t>TU</a:t>
                      </a:r>
                      <a:endParaRPr lang="en-IN" dirty="0"/>
                    </a:p>
                  </a:txBody>
                  <a:tcPr/>
                </a:tc>
                <a:tc>
                  <a:txBody>
                    <a:bodyPr/>
                    <a:lstStyle/>
                    <a:p>
                      <a:endParaRPr lang="en-IN" dirty="0"/>
                    </a:p>
                  </a:txBody>
                  <a:tcPr/>
                </a:tc>
                <a:extLst>
                  <a:ext uri="{0D108BD9-81ED-4DB2-BD59-A6C34878D82A}">
                    <a16:rowId xmlns:a16="http://schemas.microsoft.com/office/drawing/2014/main" xmlns="" val="3773270040"/>
                  </a:ext>
                </a:extLst>
              </a:tr>
              <a:tr h="370840">
                <a:tc>
                  <a:txBody>
                    <a:bodyPr/>
                    <a:lstStyle/>
                    <a:p>
                      <a:r>
                        <a:rPr lang="en-IN" dirty="0" smtClean="0"/>
                        <a:t>Total</a:t>
                      </a:r>
                      <a:endParaRPr lang="en-IN" dirty="0"/>
                    </a:p>
                  </a:txBody>
                  <a:tcPr/>
                </a:tc>
                <a:tc>
                  <a:txBody>
                    <a:bodyPr/>
                    <a:lstStyle/>
                    <a:p>
                      <a:r>
                        <a:rPr lang="en-IN" baseline="0" dirty="0" smtClean="0"/>
                        <a:t>6 </a:t>
                      </a:r>
                      <a:r>
                        <a:rPr lang="en-IN" dirty="0" smtClean="0"/>
                        <a:t>TUs</a:t>
                      </a:r>
                      <a:endParaRPr lang="en-IN" dirty="0"/>
                    </a:p>
                  </a:txBody>
                  <a:tcPr/>
                </a:tc>
                <a:tc>
                  <a:txBody>
                    <a:bodyPr/>
                    <a:lstStyle/>
                    <a:p>
                      <a:r>
                        <a:rPr lang="en-IN" dirty="0" smtClean="0"/>
                        <a:t>4 </a:t>
                      </a:r>
                      <a:r>
                        <a:rPr lang="en-IN" dirty="0" smtClean="0"/>
                        <a:t>TUs</a:t>
                      </a:r>
                      <a:endParaRPr lang="en-IN" dirty="0"/>
                    </a:p>
                  </a:txBody>
                  <a:tcPr/>
                </a:tc>
                <a:tc>
                  <a:txBody>
                    <a:bodyPr/>
                    <a:lstStyle/>
                    <a:p>
                      <a:endParaRPr lang="en-IN" dirty="0"/>
                    </a:p>
                  </a:txBody>
                  <a:tcPr/>
                </a:tc>
                <a:extLst>
                  <a:ext uri="{0D108BD9-81ED-4DB2-BD59-A6C34878D82A}">
                    <a16:rowId xmlns:a16="http://schemas.microsoft.com/office/drawing/2014/main" xmlns="" val="2998194826"/>
                  </a:ext>
                </a:extLst>
              </a:tr>
            </a:tbl>
          </a:graphicData>
        </a:graphic>
      </p:graphicFrame>
    </p:spTree>
    <p:extLst>
      <p:ext uri="{BB962C8B-B14F-4D97-AF65-F5344CB8AC3E}">
        <p14:creationId xmlns:p14="http://schemas.microsoft.com/office/powerpoint/2010/main" val="17403448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documentManagement/types"/>
    <ds:schemaRef ds:uri="679a257e-872f-4c98-9e8a-0a9c104f72cd"/>
    <ds:schemaRef ds:uri="280d8efa-eff2-4910-88d2-79ca146720c4"/>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18859</TotalTime>
  <Words>1084</Words>
  <Application>Microsoft Office PowerPoint</Application>
  <PresentationFormat>自定义</PresentationFormat>
  <Paragraphs>86</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Office Theme</vt:lpstr>
      <vt:lpstr>SA6 Rel-19 SID Proposal： FS_eIoTAPP : study on application layer enablement for enhanced IoT services</vt:lpstr>
      <vt:lpstr>FS_eIoTAPP: Study on application layer enablement for  enhanced IoT services</vt:lpstr>
      <vt:lpstr>FS_eIoTAPP: Study on application layer enablement for  enhanced IoT services</vt:lpstr>
      <vt:lpstr>Motivation 1:  Satellite-enabled IoT services requirements for application layer</vt:lpstr>
      <vt:lpstr>Motivation 2:  Satellite-enabled IoT services requirements for application layer</vt:lpstr>
      <vt:lpstr>Motivation 3:  Ambient IoT services requirements for application layer</vt:lpstr>
      <vt:lpstr>Potential Objectives</vt:lpstr>
      <vt:lpstr>Thanks!</vt:lpstr>
      <vt:lpstr>Estimated TU Calculation</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CATT-02</cp:lastModifiedBy>
  <cp:revision>1050</cp:revision>
  <dcterms:created xsi:type="dcterms:W3CDTF">2010-02-05T13:52:04Z</dcterms:created>
  <dcterms:modified xsi:type="dcterms:W3CDTF">2023-08-15T09:29:11Z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