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5" r:id="rId8"/>
    <p:sldId id="366" r:id="rId9"/>
    <p:sldId id="36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E76434-A817-4A3F-B321-82A6A161E384}" v="1" dt="2023-08-14T20:15:46.7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47" d="100"/>
          <a:sy n="147" d="100"/>
        </p:scale>
        <p:origin x="287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oy" userId="04a36d36-45cf-4261-bfda-08aa8608c6ba" providerId="ADAL" clId="{B44E5182-B936-4771-B10E-3A72A9A5359D}"/>
    <pc:docChg chg="undo custSel modSld">
      <pc:chgData name="Michel Roy" userId="04a36d36-45cf-4261-bfda-08aa8608c6ba" providerId="ADAL" clId="{B44E5182-B936-4771-B10E-3A72A9A5359D}" dt="2023-08-15T16:00:45.458" v="893" actId="6549"/>
      <pc:docMkLst>
        <pc:docMk/>
      </pc:docMkLst>
      <pc:sldChg chg="modSp mod">
        <pc:chgData name="Michel Roy" userId="04a36d36-45cf-4261-bfda-08aa8608c6ba" providerId="ADAL" clId="{B44E5182-B936-4771-B10E-3A72A9A5359D}" dt="2023-08-15T15:37:19.436" v="665" actId="6549"/>
        <pc:sldMkLst>
          <pc:docMk/>
          <pc:sldMk cId="0" sldId="363"/>
        </pc:sldMkLst>
        <pc:spChg chg="mod">
          <ac:chgData name="Michel Roy" userId="04a36d36-45cf-4261-bfda-08aa8608c6ba" providerId="ADAL" clId="{B44E5182-B936-4771-B10E-3A72A9A5359D}" dt="2023-08-15T15:37:19.436" v="665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Michel Roy" userId="04a36d36-45cf-4261-bfda-08aa8608c6ba" providerId="ADAL" clId="{B44E5182-B936-4771-B10E-3A72A9A5359D}" dt="2023-08-15T12:42:43.728" v="94" actId="20577"/>
        <pc:sldMkLst>
          <pc:docMk/>
          <pc:sldMk cId="0" sldId="364"/>
        </pc:sldMkLst>
        <pc:spChg chg="mod">
          <ac:chgData name="Michel Roy" userId="04a36d36-45cf-4261-bfda-08aa8608c6ba" providerId="ADAL" clId="{B44E5182-B936-4771-B10E-3A72A9A5359D}" dt="2023-08-15T12:42:43.728" v="94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ichel Roy" userId="04a36d36-45cf-4261-bfda-08aa8608c6ba" providerId="ADAL" clId="{B44E5182-B936-4771-B10E-3A72A9A5359D}" dt="2023-08-15T15:53:19.092" v="801" actId="20577"/>
        <pc:sldMkLst>
          <pc:docMk/>
          <pc:sldMk cId="0" sldId="365"/>
        </pc:sldMkLst>
        <pc:spChg chg="mod">
          <ac:chgData name="Michel Roy" userId="04a36d36-45cf-4261-bfda-08aa8608c6ba" providerId="ADAL" clId="{B44E5182-B936-4771-B10E-3A72A9A5359D}" dt="2023-08-15T15:37:31.555" v="666" actId="6549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Michel Roy" userId="04a36d36-45cf-4261-bfda-08aa8608c6ba" providerId="ADAL" clId="{B44E5182-B936-4771-B10E-3A72A9A5359D}" dt="2023-08-15T15:53:19.092" v="801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B44E5182-B936-4771-B10E-3A72A9A5359D}" dt="2023-08-15T15:57:13.090" v="851" actId="113"/>
        <pc:sldMkLst>
          <pc:docMk/>
          <pc:sldMk cId="4195431031" sldId="366"/>
        </pc:sldMkLst>
        <pc:spChg chg="mod">
          <ac:chgData name="Michel Roy" userId="04a36d36-45cf-4261-bfda-08aa8608c6ba" providerId="ADAL" clId="{B44E5182-B936-4771-B10E-3A72A9A5359D}" dt="2023-08-15T15:57:13.090" v="851" actId="113"/>
          <ac:spMkLst>
            <pc:docMk/>
            <pc:sldMk cId="4195431031" sldId="366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B44E5182-B936-4771-B10E-3A72A9A5359D}" dt="2023-08-15T16:00:45.458" v="893" actId="6549"/>
        <pc:sldMkLst>
          <pc:docMk/>
          <pc:sldMk cId="1503309200" sldId="367"/>
        </pc:sldMkLst>
        <pc:spChg chg="mod">
          <ac:chgData name="Michel Roy" userId="04a36d36-45cf-4261-bfda-08aa8608c6ba" providerId="ADAL" clId="{B44E5182-B936-4771-B10E-3A72A9A5359D}" dt="2023-08-15T16:00:45.458" v="893" actId="6549"/>
          <ac:spMkLst>
            <pc:docMk/>
            <pc:sldMk cId="1503309200" sldId="367"/>
            <ac:spMk id="3" creationId="{F30615AA-28FD-06F3-D445-14B283E31E5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5987" y="51383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S6-232386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9120476" cy="2852737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EDGEAPP_Ph3</a:t>
            </a:r>
            <a:br>
              <a:rPr lang="en-US" altLang="en-US" sz="4000" dirty="0"/>
            </a:br>
            <a:r>
              <a:rPr lang="en-US" altLang="en-US" sz="4000" dirty="0"/>
              <a:t>TS 23.558 - Service Continuity Restructuring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Current state</a:t>
            </a:r>
          </a:p>
          <a:p>
            <a:r>
              <a:rPr lang="en-US" altLang="en-US" dirty="0"/>
              <a:t> </a:t>
            </a:r>
            <a:r>
              <a:rPr lang="en-GB" altLang="en-US" dirty="0"/>
              <a:t>Possible improvements</a:t>
            </a:r>
            <a:endParaRPr lang="en-US" altLang="en-US" dirty="0"/>
          </a:p>
          <a:p>
            <a:r>
              <a:rPr lang="en-US" altLang="en-US" dirty="0"/>
              <a:t> Conclusion</a:t>
            </a:r>
          </a:p>
          <a:p>
            <a:r>
              <a:rPr lang="en-US" altLang="en-US" dirty="0"/>
              <a:t> Proposal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state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30527" cy="4351338"/>
          </a:xfrm>
        </p:spPr>
        <p:txBody>
          <a:bodyPr/>
          <a:lstStyle/>
          <a:p>
            <a:r>
              <a:rPr lang="en-US" altLang="en-US" sz="2400" dirty="0"/>
              <a:t> Rel-17 – introduced 5 SC scenarios in TS 23.558, under clause 8.8</a:t>
            </a:r>
          </a:p>
          <a:p>
            <a:r>
              <a:rPr lang="en-US" altLang="en-US" sz="2400" dirty="0"/>
              <a:t> Rel-18 – introduced 16 new SC scenarios </a:t>
            </a:r>
            <a:r>
              <a:rPr lang="en-US" altLang="en-US" sz="2400" b="1" u="sng" dirty="0"/>
              <a:t>resulting in 21 SC clauses in TS 23.558</a:t>
            </a:r>
          </a:p>
          <a:p>
            <a:r>
              <a:rPr lang="en-US" altLang="en-US" sz="2400" dirty="0"/>
              <a:t> SC scenarios clauses are inconsistently defined</a:t>
            </a:r>
          </a:p>
          <a:p>
            <a:pPr lvl="1"/>
            <a:r>
              <a:rPr lang="en-US" altLang="en-US" b="1" u="sng" dirty="0"/>
              <a:t>Some are complete</a:t>
            </a:r>
            <a:r>
              <a:rPr lang="en-US" altLang="en-US" dirty="0"/>
              <a:t> – e.g., original 5 (4 ACR phases, SCP, etc.)</a:t>
            </a:r>
          </a:p>
          <a:p>
            <a:pPr lvl="1"/>
            <a:r>
              <a:rPr lang="en-US" altLang="en-US" b="1" u="sng" dirty="0"/>
              <a:t>Some are incomplete</a:t>
            </a:r>
            <a:r>
              <a:rPr lang="en-US" altLang="en-US" dirty="0"/>
              <a:t> – e.g., level of detail vary</a:t>
            </a:r>
          </a:p>
          <a:p>
            <a:r>
              <a:rPr lang="en-US" altLang="en-US" sz="2400" dirty="0"/>
              <a:t> SC scenarios </a:t>
            </a:r>
            <a:r>
              <a:rPr lang="en-US" altLang="en-US" sz="2400" b="1" u="sng" dirty="0"/>
              <a:t>relationship is not obvious</a:t>
            </a:r>
          </a:p>
          <a:p>
            <a:r>
              <a:rPr lang="en-US" altLang="en-US" sz="2400" b="1" dirty="0"/>
              <a:t> </a:t>
            </a:r>
            <a:r>
              <a:rPr lang="en-US" altLang="en-US" sz="2400" dirty="0"/>
              <a:t>SC Clauses are</a:t>
            </a:r>
            <a:r>
              <a:rPr lang="en-US" altLang="en-US" sz="2400" b="1" dirty="0"/>
              <a:t> </a:t>
            </a:r>
            <a:r>
              <a:rPr lang="en-US" altLang="en-US" sz="2400" b="1" u="sng" dirty="0"/>
              <a:t>strangely structured</a:t>
            </a:r>
            <a:r>
              <a:rPr lang="en-US" altLang="en-US" sz="2400" b="1" dirty="0"/>
              <a:t> </a:t>
            </a:r>
          </a:p>
          <a:p>
            <a:pPr lvl="1"/>
            <a:r>
              <a:rPr lang="en-US" altLang="en-US" dirty="0"/>
              <a:t>8.8.2 (8 scenarios), 8.8.2A (5 scenarios), 8.8.2B (8 scenarios)</a:t>
            </a:r>
          </a:p>
          <a:p>
            <a:r>
              <a:rPr lang="en-US" altLang="en-US" sz="2400" dirty="0"/>
              <a:t> In Rel-19 – </a:t>
            </a:r>
            <a:r>
              <a:rPr lang="en-US" altLang="en-US" sz="2400" b="1" u="sng" dirty="0"/>
              <a:t>expect more scenarios</a:t>
            </a:r>
            <a:r>
              <a:rPr lang="en-US" altLang="en-US" sz="2400" b="1" dirty="0"/>
              <a:t> </a:t>
            </a:r>
          </a:p>
          <a:p>
            <a:pPr lvl="1"/>
            <a:r>
              <a:rPr lang="en-US" altLang="en-US" dirty="0"/>
              <a:t>common EAS, ENS, etc.</a:t>
            </a:r>
          </a:p>
          <a:p>
            <a:pPr lvl="1"/>
            <a:endParaRPr lang="en-US" altLang="en-US" b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Possible improvements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69494" cy="4351338"/>
          </a:xfrm>
        </p:spPr>
        <p:txBody>
          <a:bodyPr/>
          <a:lstStyle/>
          <a:p>
            <a:r>
              <a:rPr lang="en-US" altLang="en-US" sz="2600" dirty="0"/>
              <a:t> Inconsistencies</a:t>
            </a:r>
          </a:p>
          <a:p>
            <a:pPr lvl="1"/>
            <a:r>
              <a:rPr lang="en-US" altLang="en-US" sz="2600" dirty="0"/>
              <a:t>SC scenario details vary, leaving the user to “guess” various aspects</a:t>
            </a:r>
          </a:p>
          <a:p>
            <a:pPr lvl="1"/>
            <a:r>
              <a:rPr lang="en-US" altLang="en-US" sz="2600" dirty="0"/>
              <a:t>For example: applicability of a scenario, whether ACR selection procedure applies, whether SCP applies, which scenarios are inter-dependent, what are the branching points (if any), support of EAS bundles/common EAS/ENS, etc.</a:t>
            </a:r>
          </a:p>
          <a:p>
            <a:pPr marL="0" indent="0">
              <a:buNone/>
            </a:pPr>
            <a:r>
              <a:rPr lang="en-US" altLang="en-US" sz="2600" dirty="0"/>
              <a:t> </a:t>
            </a:r>
          </a:p>
          <a:p>
            <a:r>
              <a:rPr lang="en-US" altLang="en-US" sz="2600" dirty="0"/>
              <a:t> Completeness</a:t>
            </a:r>
          </a:p>
          <a:p>
            <a:pPr lvl="1"/>
            <a:r>
              <a:rPr lang="en-US" altLang="en-US" dirty="0"/>
              <a:t>For example: ACR procedures &amp; messages that apply to CES should mention it</a:t>
            </a:r>
          </a:p>
          <a:p>
            <a:pPr marL="0" indent="0">
              <a:buNone/>
            </a:pPr>
            <a:endParaRPr lang="en-US" altLang="en-US" sz="2000" b="1" dirty="0"/>
          </a:p>
          <a:p>
            <a:pPr marL="0" indent="0">
              <a:buNone/>
            </a:pPr>
            <a:r>
              <a:rPr lang="en-US" altLang="en-US" sz="2600" b="1" dirty="0"/>
              <a:t>NOTE – possible improvements </a:t>
            </a:r>
            <a:r>
              <a:rPr lang="en-US" altLang="en-US" sz="2600" b="1" u="sng" dirty="0"/>
              <a:t>do not</a:t>
            </a:r>
            <a:r>
              <a:rPr lang="en-US" altLang="en-US" sz="2600" b="1" dirty="0"/>
              <a:t> change the SC scenario flows</a:t>
            </a:r>
          </a:p>
          <a:p>
            <a:pPr lvl="1"/>
            <a:endParaRPr lang="en-US" altLang="en-US" sz="26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36564" cy="4351338"/>
          </a:xfrm>
        </p:spPr>
        <p:txBody>
          <a:bodyPr/>
          <a:lstStyle/>
          <a:p>
            <a:r>
              <a:rPr lang="en-US" altLang="en-US" sz="2400" dirty="0"/>
              <a:t> For market adoption, Service Continuity must be clearly defined</a:t>
            </a:r>
          </a:p>
          <a:p>
            <a:r>
              <a:rPr lang="en-US" altLang="en-US" sz="2400" dirty="0"/>
              <a:t> Defining an </a:t>
            </a:r>
            <a:r>
              <a:rPr lang="en-US" altLang="en-US" sz="2400" i="1" dirty="0"/>
              <a:t>SC scenario blueprint</a:t>
            </a:r>
            <a:r>
              <a:rPr lang="en-US" altLang="en-US" sz="2400" dirty="0"/>
              <a:t> may require to restructure clauses in order to present the information logically </a:t>
            </a:r>
          </a:p>
          <a:p>
            <a:r>
              <a:rPr lang="en-US" altLang="en-US" sz="2400" dirty="0"/>
              <a:t> Restructuring in a new TS has less limitations than restructuring within TS 23.558</a:t>
            </a:r>
          </a:p>
          <a:p>
            <a:pPr lvl="1"/>
            <a:r>
              <a:rPr lang="en-US" altLang="en-US" dirty="0"/>
              <a:t>Rel-19 contribution can initially be against TS 23.558</a:t>
            </a:r>
          </a:p>
          <a:p>
            <a:pPr lvl="1"/>
            <a:r>
              <a:rPr lang="en-US" altLang="en-US" dirty="0"/>
              <a:t>In parallel, discuss/agree on blueprint for Service Continuity scenario definition</a:t>
            </a:r>
          </a:p>
          <a:p>
            <a:pPr lvl="1"/>
            <a:r>
              <a:rPr lang="en-US" altLang="en-US" dirty="0"/>
              <a:t>During Rel-19, identify a point for moving to new TS 23.xyz</a:t>
            </a:r>
          </a:p>
          <a:p>
            <a:pPr lvl="1"/>
            <a:r>
              <a:rPr lang="en-US" altLang="en-US" dirty="0"/>
              <a:t>Resume Service Continuity work in the new TS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/>
              <a:t>NOTE – This approach was used for SEAL NSCE service (from TS 23.434 to TS 23.435)</a:t>
            </a:r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sz="2400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543103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EF37A-2986-8C6C-3222-859E78DCC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615AA-28FD-06F3-D445-14B283E31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 It is proposed to include in EDGEAPP_Ph3 WID provisions to:</a:t>
            </a:r>
          </a:p>
          <a:p>
            <a:pPr lvl="1"/>
            <a:r>
              <a:rPr lang="en-US" dirty="0"/>
              <a:t>Restructure and transfer service continuity scenarios to a new TS.</a:t>
            </a:r>
          </a:p>
          <a:p>
            <a:pPr lvl="2"/>
            <a:r>
              <a:rPr lang="en-US" dirty="0"/>
              <a:t>Void clause 8.8 of TS 23.558</a:t>
            </a:r>
          </a:p>
          <a:p>
            <a:pPr lvl="2"/>
            <a:r>
              <a:rPr lang="en-US" dirty="0"/>
              <a:t>Create a new TS that holds the content of TS 23.558, clause 8.8</a:t>
            </a:r>
          </a:p>
          <a:p>
            <a:pPr lvl="2"/>
            <a:r>
              <a:rPr lang="en-US" b="1" dirty="0"/>
              <a:t>Leave SC flows unchanged</a:t>
            </a:r>
            <a:r>
              <a:rPr lang="en-US" dirty="0"/>
              <a:t> and implement improvements (e.g., such as on slide 4)</a:t>
            </a:r>
          </a:p>
          <a:p>
            <a:pPr lvl="1"/>
            <a:endParaRPr lang="en-US" dirty="0"/>
          </a:p>
          <a:p>
            <a:r>
              <a:rPr lang="en-US" dirty="0"/>
              <a:t> If SA6 is not yet convinced that a new TS is needed, a way forward is proposed to include in EDGEAPP_Ph3 WID provisions to:</a:t>
            </a:r>
          </a:p>
          <a:p>
            <a:pPr lvl="1"/>
            <a:r>
              <a:rPr lang="en-US" dirty="0"/>
              <a:t>Restructure service </a:t>
            </a:r>
            <a:r>
              <a:rPr lang="en-US"/>
              <a:t>continuity scenarios; </a:t>
            </a:r>
            <a:r>
              <a:rPr lang="en-US" dirty="0"/>
              <a:t>possibly considering transferring scenarios and procedures to a new TS.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3092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1" ma:contentTypeDescription="Create a new document." ma:contentTypeScope="" ma:versionID="9675a42f25445395dcc9413c3fed63df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86bc4005a0703ed9e8010d25abc55609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08B481-1A74-4E3B-A01B-E458079D62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sharepoint/v4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5a888943-97ca-4c93-b605-714bb5e9e285"/>
    <ds:schemaRef ds:uri="http://schemas.microsoft.com/office/infopath/2007/PartnerControls"/>
    <ds:schemaRef ds:uri="http://schemas.openxmlformats.org/package/2006/metadata/core-properties"/>
    <ds:schemaRef ds:uri="e32f50e1-6846-4d7d-ad60-ccd6877e6c5e"/>
    <ds:schemaRef ds:uri="23a22248-acb0-4303-bd1b-c36b2527d0a2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5637</TotalTime>
  <Words>440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EDGEAPP_Ph3 TS 23.558 - Service Continuity Restructuring</vt:lpstr>
      <vt:lpstr>Outline</vt:lpstr>
      <vt:lpstr>Current state</vt:lpstr>
      <vt:lpstr>Possible improvements</vt:lpstr>
      <vt:lpstr>Conclusion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614</cp:revision>
  <dcterms:created xsi:type="dcterms:W3CDTF">2010-02-05T13:52:04Z</dcterms:created>
  <dcterms:modified xsi:type="dcterms:W3CDTF">2023-08-15T16:00:56Z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ediaServiceImageTags">
    <vt:lpwstr/>
  </property>
</Properties>
</file>