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6" r:id="rId7"/>
    <p:sldId id="367" r:id="rId8"/>
    <p:sldId id="368" r:id="rId9"/>
    <p:sldId id="369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9" d="100"/>
          <a:sy n="89" d="100"/>
        </p:scale>
        <p:origin x="9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Gothenburg, Sweden 21st – 25th August 2023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S6-232366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2126538"/>
          </a:xfrm>
        </p:spPr>
        <p:txBody>
          <a:bodyPr/>
          <a:lstStyle/>
          <a:p>
            <a:pPr eaLnBrk="1" hangingPunct="1"/>
            <a:r>
              <a:rPr lang="en-GB" altLang="en-US" dirty="0"/>
              <a:t>More on Constrained Devices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Jerry Shih, </a:t>
            </a:r>
            <a:r>
              <a:rPr lang="en-GB" altLang="en-US" dirty="0" err="1"/>
              <a:t>at&amp;t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jerry.shih@att.com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Definitions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Constrained UE definition:</a:t>
            </a:r>
          </a:p>
          <a:p>
            <a:pPr lvl="1"/>
            <a:r>
              <a:rPr lang="en-US" altLang="en-US" sz="2000" dirty="0"/>
              <a:t>an MSGin5G UE which cannot connect to the 3GPP network directly for message exchange with MSGin5G Server.</a:t>
            </a:r>
          </a:p>
          <a:p>
            <a:r>
              <a:rPr lang="en-US" altLang="en-US" dirty="0"/>
              <a:t> Examples in clause  4.2.2:</a:t>
            </a:r>
          </a:p>
          <a:p>
            <a:pPr lvl="1"/>
            <a:r>
              <a:rPr lang="en-US" altLang="en-US" sz="2000" dirty="0"/>
              <a:t> [AR-4.2.2-a] MSGin5G UE: </a:t>
            </a:r>
          </a:p>
          <a:p>
            <a:pPr lvl="2"/>
            <a:r>
              <a:rPr lang="en-US" altLang="en-US" sz="1600" dirty="0"/>
              <a:t>1) constrained devices (e.g. </a:t>
            </a:r>
            <a:r>
              <a:rPr lang="en-US" altLang="en-US" sz="1600" dirty="0">
                <a:solidFill>
                  <a:srgbClr val="FF0000"/>
                </a:solidFill>
              </a:rPr>
              <a:t>sensors, actuators</a:t>
            </a:r>
            <a:r>
              <a:rPr lang="en-US" altLang="en-US" sz="1600" dirty="0"/>
              <a:t>) and</a:t>
            </a:r>
          </a:p>
          <a:p>
            <a:pPr lvl="2"/>
            <a:r>
              <a:rPr lang="en-US" altLang="en-US" sz="1600" dirty="0"/>
              <a:t>2) unconstrained devices with advanced capabilities (e.g. </a:t>
            </a:r>
            <a:r>
              <a:rPr lang="en-US" altLang="en-US" sz="1600" dirty="0">
                <a:solidFill>
                  <a:srgbClr val="FF0000"/>
                </a:solidFill>
              </a:rPr>
              <a:t>washing machine, micro-ovens</a:t>
            </a:r>
            <a:r>
              <a:rPr lang="en-US" altLang="en-US" dirty="0"/>
              <a:t>) </a:t>
            </a:r>
          </a:p>
          <a:p>
            <a:pPr lvl="1"/>
            <a:r>
              <a:rPr lang="en-US" altLang="en-US" sz="2000" dirty="0"/>
              <a:t> [AR-4.2.2-b] The application architecture shall enable the unconstrained devices to act as a </a:t>
            </a:r>
            <a:r>
              <a:rPr lang="en-US" altLang="en-US" sz="2000" dirty="0">
                <a:highlight>
                  <a:srgbClr val="FFFF00"/>
                </a:highlight>
              </a:rPr>
              <a:t>UE Message Gateway </a:t>
            </a:r>
            <a:r>
              <a:rPr lang="en-US" altLang="en-US" sz="2000" dirty="0"/>
              <a:t>to constrained devices to communicate with MSGin5G Server.</a:t>
            </a:r>
          </a:p>
          <a:p>
            <a:r>
              <a:rPr lang="en-US" altLang="en-US" dirty="0"/>
              <a:t> A NOTE 2 from 5.3.3.1 on MSGin5G Client</a:t>
            </a:r>
          </a:p>
          <a:p>
            <a:pPr lvl="1"/>
            <a:r>
              <a:rPr lang="en-US" altLang="en-US" sz="1600" dirty="0"/>
              <a:t>NOTE 2:	An MSGin5G Client residing in a constrained device </a:t>
            </a:r>
            <a:r>
              <a:rPr lang="en-US" altLang="en-US" sz="1600" b="1" u="sng" dirty="0">
                <a:solidFill>
                  <a:schemeClr val="accent1">
                    <a:lumMod val="75000"/>
                  </a:schemeClr>
                </a:solidFill>
              </a:rPr>
              <a:t>is the same</a:t>
            </a:r>
            <a:r>
              <a:rPr lang="en-US" altLang="en-US" sz="1600" dirty="0"/>
              <a:t> as an MSGin5G Client residing in an unconstrained device. i.e. both of them use the same transport/data formats and have the same capabilities.</a:t>
            </a:r>
          </a:p>
          <a:p>
            <a:pPr marL="457200" lvl="1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B5F1A-2E7F-05B8-BB9A-9A0C4F1FC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5.2	Application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0FDCA-A053-430C-263D-C12827219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 The architecture shown in Figure 5.2-2 and Figure 5.2-3 illustrate architectural options for providing MSGin5G services for </a:t>
            </a:r>
            <a:r>
              <a:rPr lang="en-US" sz="1800" u="sng" dirty="0">
                <a:solidFill>
                  <a:srgbClr val="FF0000"/>
                </a:solidFill>
                <a:highlight>
                  <a:srgbClr val="FFFF00"/>
                </a:highlight>
              </a:rPr>
              <a:t>constrained devices</a:t>
            </a:r>
            <a:r>
              <a:rPr lang="en-US" sz="1800" dirty="0"/>
              <a:t>. In these figures, the MSGin5G UE-2 is 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</a:rPr>
              <a:t>a constrained device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which does not connect to the 3GPP network directly </a:t>
            </a:r>
            <a:r>
              <a:rPr lang="en-US" sz="1800" dirty="0"/>
              <a:t>for message exchange with MSGin5G Server (e.g. 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UE-2 is out of 3GPP RAN coverage, with or without authorization to use UE-to-Network relay</a:t>
            </a:r>
            <a:r>
              <a:rPr lang="en-US" sz="1800" dirty="0"/>
              <a:t>). If allowed by configuration, the MSGin5G UE-2 can use the options listed below to communicate with the MSGin5G Server:</a:t>
            </a:r>
          </a:p>
          <a:p>
            <a:pPr lvl="1"/>
            <a:r>
              <a:rPr lang="en-US" sz="1600" dirty="0"/>
              <a:t>	the MSGin5G UE-2 uses an UE-1 as relay;</a:t>
            </a:r>
          </a:p>
          <a:p>
            <a:pPr lvl="1"/>
            <a:r>
              <a:rPr lang="en-US" sz="1600" dirty="0"/>
              <a:t>	the MSGin5G UE-2 interacts with an MSGin5G Gateway UE which supports MSGin5G Gateway Client.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C86FB-6126-DDC3-E9EF-5A6F744AC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54" y="4126230"/>
            <a:ext cx="6137148" cy="2336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566A33-D69D-B4D6-9B40-B584FEE60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046" y="4106418"/>
            <a:ext cx="6137148" cy="235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1849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EDFA8-736A-2DD0-942D-5EFA36465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5.3.3.2	MSGin5G Gateway Client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BEC8E-9739-5BC0-6181-E866DE886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 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MSGin5G Gateway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Client is an MSGin5G Client which supports MSGin5G Gateway service functionality in additional to the MSGin5G Client functionalities specified in clause 5.3.3.1. It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enables constrained devices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obtain services from the MSGin5G Server when communications via </a:t>
            </a:r>
            <a:r>
              <a:rPr lang="en-GB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UE-to-Network Relay are not or cannot be supported. 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MSGin5G Gateway service functionality in the MSGin5G Gateway Client supports: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marR="0" indent="-18034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supporting the bulk configuration and bulk (de-)registration for the MSGin5G Client residing on the Constrained UE, 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e.g. checking whether bulk configuration/bulk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(de-)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registration can be used, holding the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(de-)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registration request from MSGin5G Client residing </a:t>
            </a:r>
            <a:r>
              <a:rPr lang="en-GB" sz="1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on the constrained device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construction of the bulk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(de-)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registration request and splits of the MSGin5G UE bulk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(de-)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registration response, etc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	Whether other capabilities, e.g. detailing of the support for (de-)registration of </a:t>
            </a:r>
            <a:r>
              <a:rPr lang="en-GB" sz="1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constrained devices</a:t>
            </a:r>
            <a:r>
              <a:rPr lang="en-GB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are needed to be supported by MSGin5G Gateway service functionality is FFS</a:t>
            </a:r>
            <a:endParaRPr lang="en-US" sz="1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0" i="0" dirty="0">
              <a:solidFill>
                <a:srgbClr val="222222"/>
              </a:solidFill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EDF4E-C06A-5DAC-7070-C862CB000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121" y="4087368"/>
            <a:ext cx="6137148" cy="235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3912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F6DC1-3393-2131-26B5-A34EA3B73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8.1.4	MSGin5G UE bulk configuration over MSGin5G-6 reference 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228DE-AA1E-0F76-3F18-48D7A7261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86275"/>
          </a:xfrm>
        </p:spPr>
        <p:txBody>
          <a:bodyPr/>
          <a:lstStyle/>
          <a:p>
            <a:r>
              <a:rPr lang="en-US" sz="1600" dirty="0"/>
              <a:t>When </a:t>
            </a:r>
            <a:r>
              <a:rPr lang="en-US" sz="1600" dirty="0">
                <a:highlight>
                  <a:srgbClr val="FFFF00"/>
                </a:highlight>
              </a:rPr>
              <a:t>constrained devices MSGin5G UE-2a and UE-2b,</a:t>
            </a:r>
            <a:r>
              <a:rPr lang="en-US" sz="1600" dirty="0"/>
              <a:t> which support an MSGin5G Client, get the MSGin5G Service configuration information via MSGin5G UE-1, the MSGin5G UE-1 may decide to use bulk configuration procedure specified in this clause based on service policy. 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26A2D5-77D9-F341-EEAF-BD803B01C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049" y="3675888"/>
            <a:ext cx="6137148" cy="235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1806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10A6B-4795-DC9C-E029-B912C7E07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8.2.8	Constrained device with MSGin5G Client selecting MSGin5G Gateway 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FC7F7E-EBB3-FAB5-0D3F-EAD05FD2D130}"/>
              </a:ext>
            </a:extLst>
          </p:cNvPr>
          <p:cNvSpPr txBox="1"/>
          <p:nvPr/>
        </p:nvSpPr>
        <p:spPr>
          <a:xfrm>
            <a:off x="770382" y="1861352"/>
            <a:ext cx="1013841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signalling flow for MSGin5G Client-2 in the MSGin5G UE-2 (which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is a constrained device</a:t>
            </a: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to request other MSGin5G UEs supporting MSGin5G Gateway service functionality to provide their configuration is illustrated in figure 8.2.8-1. 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Pre-condition: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marR="0" indent="-180340">
              <a:spcBef>
                <a:spcPts val="0"/>
              </a:spcBef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	MSGin5G UE-2 is not able to communicate with MSGin5G Server directly;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marR="0" indent="-180340">
              <a:spcBef>
                <a:spcPts val="0"/>
              </a:spcBef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	MSGin5G UE-2 discovers nearby MSGin5G UEs using </a:t>
            </a:r>
            <a:r>
              <a:rPr lang="en-GB" sz="1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direct discovery procedure as specified in 3GPP TS 23.304 [18].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marR="0" indent="-180340">
              <a:spcBef>
                <a:spcPts val="0"/>
              </a:spcBef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	An MSGin5G UE-3 supports MSGin5G Gateway service functionality (i.e. MSGin5G UE-3 is an MSGin5G Gateway UE) and an MSGin5G UE-1 does not support MSGin5G Gateway service functionality (i.e. MSGin5G UE-1 is not an MSGin5G Gateway UE).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88D8DC-C0E0-85D9-E2A1-93FD3F927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387" y="3735678"/>
            <a:ext cx="4779373" cy="2310762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1A9F2DB5-F29F-3B6A-886D-064E4AD10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281635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E6A5529-CC83-00AD-1A26-D26C1C8083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216835"/>
              </p:ext>
            </p:extLst>
          </p:nvPr>
        </p:nvGraphicFramePr>
        <p:xfrm>
          <a:off x="1463747" y="3492568"/>
          <a:ext cx="4779373" cy="247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102911" imgH="2121235" progId="Visio.Drawing.11">
                  <p:embed/>
                </p:oleObj>
              </mc:Choice>
              <mc:Fallback>
                <p:oleObj name="Visio" r:id="rId3" imgW="4102911" imgH="212123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747" y="3492568"/>
                        <a:ext cx="4779373" cy="2471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6D607E59-F9C2-BE8D-5D09-05EFFF76E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6000847"/>
            <a:ext cx="59542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 8.2.8-1: Constrained UE sending message to request configuration of the MSGin5G Gateway UE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77555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The constrained device is the same as a regular MSGin5G UE when it supports MSGin5G client. </a:t>
            </a:r>
          </a:p>
          <a:p>
            <a:r>
              <a:rPr lang="en-US" altLang="en-US" sz="2000" dirty="0"/>
              <a:t> The MSGin5G Gateway UE is defined (used) to provide connectivity to MSGin5G Server (to get the MSGin5G services) when a MSGin5G UE is outside of coverage OR a UE without MSGin5G client.</a:t>
            </a:r>
          </a:p>
          <a:p>
            <a:r>
              <a:rPr lang="en-US" altLang="en-US" sz="2000" dirty="0"/>
              <a:t> If a UE doesn’t support MSGin5G client (as standalone) should it be supported in our spec? </a:t>
            </a:r>
          </a:p>
          <a:p>
            <a:r>
              <a:rPr lang="en-US" altLang="en-US" sz="2000" dirty="0"/>
              <a:t> We do support an Application Client to use a MSGin5G gateway UE to obtain MSGin5G services on a UE that doesn’t support MSGin5G Client, but it focuses on the Application Client connectivity to a MSGin5G Client (on the MSGin5G gateway UE) not the non MSGin5G UE. </a:t>
            </a:r>
          </a:p>
          <a:p>
            <a:r>
              <a:rPr lang="en-US" altLang="en-US" sz="2000" dirty="0"/>
              <a:t> Theoretically, a MSGin5G UE’s Application Client can also use a MSGin5G gateway UE to obtain MSGin5G services without using the MSGin5G Client on the same UE.</a:t>
            </a:r>
          </a:p>
          <a:p>
            <a:r>
              <a:rPr lang="en-US" altLang="en-US" sz="2000" dirty="0"/>
              <a:t> A constrained UE = a remote MSGin5G UE in the context of UE (not clients)?</a:t>
            </a:r>
          </a:p>
          <a:p>
            <a:pPr lvl="1"/>
            <a:r>
              <a:rPr lang="en-US" altLang="en-US" sz="1600" dirty="0"/>
              <a:t>Should rename constrained UE to remote MSGin5G UE and its context (such as in [AR-4.2.2-b]) to avoid confusion and </a:t>
            </a:r>
          </a:p>
          <a:p>
            <a:pPr lvl="1"/>
            <a:r>
              <a:rPr lang="en-US" altLang="en-US" sz="1600" dirty="0"/>
              <a:t>Remove the sub bullets of requirement 1 in clause 4.2.2.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9128</TotalTime>
  <Words>883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More on Constrained Devices</vt:lpstr>
      <vt:lpstr>Definitions</vt:lpstr>
      <vt:lpstr>5.2 Application Architecture</vt:lpstr>
      <vt:lpstr>5.3.3.2 MSGin5G Gateway Client</vt:lpstr>
      <vt:lpstr>8.1.4 MSGin5G UE bulk configuration over MSGin5G-6 reference point</vt:lpstr>
      <vt:lpstr>8.2.8 Constrained device with MSGin5G Client selecting MSGin5G Gateway UE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JS 73123</cp:lastModifiedBy>
  <cp:revision>638</cp:revision>
  <dcterms:created xsi:type="dcterms:W3CDTF">2010-02-05T13:52:04Z</dcterms:created>
  <dcterms:modified xsi:type="dcterms:W3CDTF">2023-08-15T13:28:49Z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