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51" r:id="rId3"/>
    <p:sldId id="554" r:id="rId4"/>
    <p:sldId id="555" r:id="rId5"/>
    <p:sldId id="537" r:id="rId6"/>
    <p:sldId id="54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96" d="100"/>
          <a:sy n="96" d="100"/>
        </p:scale>
        <p:origin x="138" y="5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SA6#55, 21 – 26 May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2023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S6-232232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SA6#56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016743"/>
              </p:ext>
            </p:extLst>
          </p:nvPr>
        </p:nvGraphicFramePr>
        <p:xfrm>
          <a:off x="265862" y="1624577"/>
          <a:ext cx="11034150" cy="204382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9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92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779913"/>
              </p:ext>
            </p:extLst>
          </p:nvPr>
        </p:nvGraphicFramePr>
        <p:xfrm>
          <a:off x="185179" y="1593201"/>
          <a:ext cx="11204480" cy="45162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enhMC </a:t>
                      </a: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 for Rel-19</a:t>
                      </a:r>
                      <a:endParaRPr lang="en-US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MCShAC – 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FRMCS_Ph5 </a:t>
                      </a: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5GMARCH_Ph3 </a:t>
                      </a: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SA#105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65%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Rel-19 Planning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97FF2E0-253A-7DB7-5855-2C4CEAF376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873473"/>
              </p:ext>
            </p:extLst>
          </p:nvPr>
        </p:nvGraphicFramePr>
        <p:xfrm>
          <a:off x="248280" y="1671354"/>
          <a:ext cx="11414862" cy="4763140"/>
        </p:xfrm>
        <a:graphic>
          <a:graphicData uri="http://schemas.openxmlformats.org/drawingml/2006/table">
            <a:tbl>
              <a:tblPr/>
              <a:tblGrid>
                <a:gridCol w="454323">
                  <a:extLst>
                    <a:ext uri="{9D8B030D-6E8A-4147-A177-3AD203B41FA5}">
                      <a16:colId xmlns:a16="http://schemas.microsoft.com/office/drawing/2014/main" val="529289170"/>
                    </a:ext>
                  </a:extLst>
                </a:gridCol>
                <a:gridCol w="809263">
                  <a:extLst>
                    <a:ext uri="{9D8B030D-6E8A-4147-A177-3AD203B41FA5}">
                      <a16:colId xmlns:a16="http://schemas.microsoft.com/office/drawing/2014/main" val="79695528"/>
                    </a:ext>
                  </a:extLst>
                </a:gridCol>
                <a:gridCol w="5352491">
                  <a:extLst>
                    <a:ext uri="{9D8B030D-6E8A-4147-A177-3AD203B41FA5}">
                      <a16:colId xmlns:a16="http://schemas.microsoft.com/office/drawing/2014/main" val="3012584204"/>
                    </a:ext>
                  </a:extLst>
                </a:gridCol>
                <a:gridCol w="3265446">
                  <a:extLst>
                    <a:ext uri="{9D8B030D-6E8A-4147-A177-3AD203B41FA5}">
                      <a16:colId xmlns:a16="http://schemas.microsoft.com/office/drawing/2014/main" val="1254060762"/>
                    </a:ext>
                  </a:extLst>
                </a:gridCol>
                <a:gridCol w="553706">
                  <a:extLst>
                    <a:ext uri="{9D8B030D-6E8A-4147-A177-3AD203B41FA5}">
                      <a16:colId xmlns:a16="http://schemas.microsoft.com/office/drawing/2014/main" val="848963521"/>
                    </a:ext>
                  </a:extLst>
                </a:gridCol>
                <a:gridCol w="511113">
                  <a:extLst>
                    <a:ext uri="{9D8B030D-6E8A-4147-A177-3AD203B41FA5}">
                      <a16:colId xmlns:a16="http://schemas.microsoft.com/office/drawing/2014/main" val="1555286775"/>
                    </a:ext>
                  </a:extLst>
                </a:gridCol>
                <a:gridCol w="468520">
                  <a:extLst>
                    <a:ext uri="{9D8B030D-6E8A-4147-A177-3AD203B41FA5}">
                      <a16:colId xmlns:a16="http://schemas.microsoft.com/office/drawing/2014/main" val="1968426377"/>
                    </a:ext>
                  </a:extLst>
                </a:gridCol>
              </a:tblGrid>
              <a:tr h="25017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 Rel-19 SI/</a:t>
                      </a:r>
                      <a:r>
                        <a:rPr lang="fr-FR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WIs</a:t>
                      </a:r>
                      <a:r>
                        <a:rPr lang="fr-FR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fr-FR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760391"/>
                  </a:ext>
                </a:extLst>
              </a:tr>
              <a:tr h="4100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Sl.No.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Tdoc #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(SID)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(WID)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Total TUs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9804153"/>
                  </a:ext>
                </a:extLst>
              </a:tr>
              <a:tr h="3444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SP-230692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sharing of administrative configuration between interconnected MC service systems (MCShAC)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Andreas Flander, BDBOS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271917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SP-230780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Railways specific Enhancements to Mission Critical Services (FRMCS_Ph5)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Oettl, Martin, Nokia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457313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SP-230781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Architecture for MSGin5G Service Phase 3 (5GMARCH_Ph3)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China Mobile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771205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SP-230778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enhanced application layer support for location services (FS_eLSAPP)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Liping Wu, CATT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459735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SP-230779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aspects for supporting the eMMTel Service (FS_eMMTelAPP)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China Mobile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40494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S6-232541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for Enhanced Mission Critical Architecture for Rel-19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Motorola Solutions UK Ltd. (Karthik Murugesan)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91809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Application Architecture for UAS applications Phase 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InterDigital (Atle Monrad)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370708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S6-232773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application enablement for Localized Mobile Metaverse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(Sapan Shah)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11169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architecture for enabling Edge Applications Phase 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(Hyesung Kim)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936289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S6-232603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 Study on application layer support for Factories of the Future phase2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 (Weixiang Shao)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524796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Application enabler for XR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 (Suzhou) Software (Shaowen Zheng)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18547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application enablement for Satellite access enabled 5G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(Basavaraj (Basu) Pattan)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41543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S6-232777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for study on Sensing enabler for vertical applications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 (Yajie Hu)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840953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AI/ML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 (Emmanouil Pateromichelakis)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70042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S6-232607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further enhancements on SEALDD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(Cuili Ge)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463829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S6-232781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CAPIF Usage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 INC. (Junpei Uoshima)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70936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S6-232538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ATSSS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 (Emmanouil Pateromichelakis)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216547"/>
                  </a:ext>
                </a:extLst>
              </a:tr>
              <a:tr h="20756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931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11083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Pre-SA6#57 conference calls (Dates are TBD) – 1-hour sessions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Rel-19 Planning (Postponed or New SID/WID proposals) – 2 sessions</a:t>
            </a:r>
          </a:p>
          <a:p>
            <a:pPr marL="767839" lvl="1" indent="-295323">
              <a:defRPr/>
            </a:pPr>
            <a:r>
              <a:rPr lang="en-GB" altLang="en-US" sz="1800" dirty="0"/>
              <a:t>EDGEAPP – 1 session</a:t>
            </a:r>
          </a:p>
          <a:p>
            <a:pPr marL="767839" lvl="1" indent="-295323">
              <a:defRPr/>
            </a:pPr>
            <a:r>
              <a:rPr lang="en-GB" altLang="en-US" sz="1800" dirty="0"/>
              <a:t>Exclude holidays</a:t>
            </a:r>
          </a:p>
          <a:p>
            <a:pPr marL="1225039" lvl="2" indent="-295323">
              <a:defRPr/>
            </a:pPr>
            <a:r>
              <a:rPr lang="en-GB" altLang="en-US" sz="1400" dirty="0"/>
              <a:t>Plenary Week</a:t>
            </a:r>
          </a:p>
          <a:p>
            <a:pPr marL="1225039" lvl="2" indent="-295323">
              <a:defRPr/>
            </a:pPr>
            <a:r>
              <a:rPr lang="en-GB" altLang="en-US" sz="1400" dirty="0"/>
              <a:t>Chinese National Day (29 September – 6 October)</a:t>
            </a:r>
          </a:p>
          <a:p>
            <a:pPr marL="1225039" lvl="2" indent="-295323">
              <a:defRPr/>
            </a:pPr>
            <a:r>
              <a:rPr lang="en-GB" altLang="en-US" sz="1400" dirty="0"/>
              <a:t>Korean Chuseok (28-30 September)</a:t>
            </a:r>
          </a:p>
          <a:p>
            <a:pPr marL="1225039" lvl="2" indent="-295323">
              <a:defRPr/>
            </a:pPr>
            <a:r>
              <a:rPr lang="en-GB" altLang="en-US" sz="1400" dirty="0"/>
              <a:t>US Labor (4 September)</a:t>
            </a:r>
          </a:p>
          <a:p>
            <a:pPr marL="1225039" lvl="2" indent="-295323">
              <a:defRPr/>
            </a:pPr>
            <a:r>
              <a:rPr lang="en-GB" altLang="en-US" sz="1400" dirty="0"/>
              <a:t>Ganesha Festival (18-19 September)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within 48 hours of the meeting close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28019</TotalTime>
  <Words>729</Words>
  <Application>Microsoft Office PowerPoint</Application>
  <PresentationFormat>Widescreen</PresentationFormat>
  <Paragraphs>219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   SA6#56 Work Plan Review</vt:lpstr>
      <vt:lpstr>Overview: Ongoing Studies</vt:lpstr>
      <vt:lpstr>Overview: Rel-19 Work-Items</vt:lpstr>
      <vt:lpstr>Rel-19 Planning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2224</cp:revision>
  <dcterms:created xsi:type="dcterms:W3CDTF">2010-02-05T13:52:04Z</dcterms:created>
  <dcterms:modified xsi:type="dcterms:W3CDTF">2023-08-25T13:00:58Z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