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  <p:sldMasterId id="2147484162" r:id="rId5"/>
  </p:sldMasterIdLst>
  <p:notesMasterIdLst>
    <p:notesMasterId r:id="rId8"/>
  </p:notesMasterIdLst>
  <p:handoutMasterIdLst>
    <p:handoutMasterId r:id="rId9"/>
  </p:handoutMasterIdLst>
  <p:sldIdLst>
    <p:sldId id="1114" r:id="rId6"/>
    <p:sldId id="1115" r:id="rId7"/>
  </p:sldIdLst>
  <p:sldSz cx="9144000" cy="5143500" type="screen16x9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ain Sultan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000"/>
    <a:srgbClr val="B6BEC8"/>
    <a:srgbClr val="BFBFBF"/>
    <a:srgbClr val="00CC00"/>
    <a:srgbClr val="00B0F0"/>
    <a:srgbClr val="339933"/>
    <a:srgbClr val="63252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4" autoAdjust="0"/>
    <p:restoredTop sz="91922"/>
  </p:normalViewPr>
  <p:slideViewPr>
    <p:cSldViewPr snapToGrid="0">
      <p:cViewPr varScale="1">
        <p:scale>
          <a:sx n="86" d="100"/>
          <a:sy n="86" d="100"/>
        </p:scale>
        <p:origin x="476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67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30B3BD7-5FB8-D666-F04E-CE917DBCB3D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A302B6B-6625-0423-E263-7F3A1074C82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B8CD63B-A454-4D84-9C92-D2C972A3810C}" type="datetime1">
              <a:rPr lang="en-US" altLang="en-US"/>
              <a:pPr>
                <a:defRPr/>
              </a:pPr>
              <a:t>5/9/2023</a:t>
            </a:fld>
            <a:endParaRPr lang="en-US" alt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D743D0C3-FC4E-2BEF-C896-3C8DF0A544F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353066AE-50B7-5D8C-D7ED-F5287D0139C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6BC640B-F5F4-4F44-A854-B5FC12CDCF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967893B-9E1D-2ED1-427F-6C4F43A35FE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2A730AE-510C-6F78-E7B4-94CA395E1E9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65FAFB8-E539-4917-9ED7-F7850CB41191}" type="datetime1">
              <a:rPr lang="en-US" altLang="en-US"/>
              <a:pPr>
                <a:defRPr/>
              </a:pPr>
              <a:t>5/9/2023</a:t>
            </a:fld>
            <a:endParaRPr lang="en-US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3264323E-9531-78BA-1C5C-AE687EA4518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FD5C5AE-6304-8B3B-7856-89D865DC1AD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E9B41D02-6589-8354-F173-7D979087E8A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639B8D8-BF09-EB04-DC42-AC4B2D9CF7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B4AE15B-799F-4BEB-B02A-B9DF78D0AD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>
            <a:extLst>
              <a:ext uri="{FF2B5EF4-FFF2-40B4-BE49-F238E27FC236}">
                <a16:creationId xmlns:a16="http://schemas.microsoft.com/office/drawing/2014/main" id="{48AD3DBC-5027-B78B-8713-6C326632F6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0"/>
            <a:ext cx="3859212" cy="47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7852" y="2859161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148" indent="0" algn="ctr">
              <a:buNone/>
              <a:defRPr/>
            </a:lvl2pPr>
            <a:lvl3pPr marL="914296" indent="0" algn="ctr">
              <a:buNone/>
              <a:defRPr/>
            </a:lvl3pPr>
            <a:lvl4pPr marL="1371444" indent="0" algn="ctr">
              <a:buNone/>
              <a:defRPr/>
            </a:lvl4pPr>
            <a:lvl5pPr marL="1828592" indent="0" algn="ctr">
              <a:buNone/>
              <a:defRPr/>
            </a:lvl5pPr>
            <a:lvl6pPr marL="2285740" indent="0" algn="ctr">
              <a:buNone/>
              <a:defRPr/>
            </a:lvl6pPr>
            <a:lvl7pPr marL="2742888" indent="0" algn="ctr">
              <a:buNone/>
              <a:defRPr/>
            </a:lvl7pPr>
            <a:lvl8pPr marL="3200036" indent="0" algn="ctr">
              <a:buNone/>
              <a:defRPr/>
            </a:lvl8pPr>
            <a:lvl9pPr marL="3657184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005678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189134E-EE2E-A319-406B-4AFAC51A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F93D1-0C60-4F69-ACDD-E2B36DE14E32}" type="datetimeFigureOut">
              <a:rPr lang="en-GB"/>
              <a:pPr>
                <a:defRPr/>
              </a:pPr>
              <a:t>09/05/2023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30A5210-62D2-4CB1-7CC9-772D782C1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FB1CD46-BEE2-BE87-B6F6-5929113C1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54C34-02FF-4B5D-8718-5463A79747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2083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A0266B-5FC2-E2BB-3828-59037AB75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ED597-4B6A-4B96-B6F9-B7BCAA1296F9}" type="datetimeFigureOut">
              <a:rPr lang="en-GB"/>
              <a:pPr>
                <a:defRPr/>
              </a:pPr>
              <a:t>09/05/2023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CC072A-13C4-A2B8-C323-6A446E2C3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66C013-0EF6-41E1-5FDA-0DE90B8F4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92919-89EF-42BA-9524-454A3B55C7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2706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DEF6841-4921-8F9A-BED0-5BF391EF3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E11FF-DD9E-4A89-A75D-E6395078B6BA}" type="datetimeFigureOut">
              <a:rPr lang="en-GB"/>
              <a:pPr>
                <a:defRPr/>
              </a:pPr>
              <a:t>09/05/2023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5738728-02B0-4E1F-EBC4-70834B589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3A671A-99D8-0726-0BFD-C3034DAA8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89899-49BA-4BC7-AD8B-DF9C9C0C98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457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DAEC0-A269-5F6A-A592-7F7682972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766E6-42D9-485C-A737-18D1DC22E86A}" type="datetimeFigureOut">
              <a:rPr lang="en-GB"/>
              <a:pPr>
                <a:defRPr/>
              </a:pPr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0CBE0-CC48-2FA4-7FD9-8775ED28A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F3380-BC12-3E86-7503-730F58DB8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EEB1E-639A-4FC6-8E7D-D4430BE5E9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3203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C5914-425C-AE6D-30CD-AF4BEB162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360EE-1FCF-49CC-880C-00E46993735C}" type="datetimeFigureOut">
              <a:rPr lang="en-GB"/>
              <a:pPr>
                <a:defRPr/>
              </a:pPr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AFC16-CCB9-D860-816F-541CB927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E0655-4EC5-C790-9DC8-AEF2D6CD5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3354F-ACA0-4E68-B506-09758082D8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368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861" indent="-342861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17529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0">
            <a:extLst>
              <a:ext uri="{FF2B5EF4-FFF2-40B4-BE49-F238E27FC236}">
                <a16:creationId xmlns:a16="http://schemas.microsoft.com/office/drawing/2014/main" id="{41ADCBF6-54C2-B18A-5E60-8C7CB0A284A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5563" y="19050"/>
            <a:ext cx="3522662" cy="34657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74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nl-NL" sz="1200" b="1" dirty="0">
                <a:latin typeface="Arial" panose="020B0604020202020204" pitchFamily="34" charset="0"/>
                <a:cs typeface="Arial" panose="020B0604020202020204" pitchFamily="34" charset="0"/>
              </a:rPr>
              <a:t>3GPP TSG-SA WG6 Meeting #55 </a:t>
            </a:r>
            <a:endParaRPr lang="en-US" altLang="nl-NL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4000"/>
              </a:lnSpc>
              <a:spcBef>
                <a:spcPct val="50000"/>
              </a:spcBef>
              <a:buFontTx/>
              <a:buNone/>
              <a:defRPr/>
            </a:pPr>
            <a:r>
              <a:rPr lang="en-GB" altLang="nl-NL" sz="1100" b="1" dirty="0">
                <a:latin typeface="Century Gothic" panose="020B0502020202020204" pitchFamily="34" charset="0"/>
                <a:cs typeface="Arial" panose="020B0604020202020204" pitchFamily="34" charset="0"/>
              </a:rPr>
              <a:t>Berlin, Germany 22</a:t>
            </a:r>
            <a:r>
              <a:rPr lang="en-GB" altLang="nl-NL" sz="1100" b="1" baseline="30000" dirty="0">
                <a:latin typeface="Century Gothic" panose="020B0502020202020204" pitchFamily="34" charset="0"/>
                <a:cs typeface="Arial" panose="020B0604020202020204" pitchFamily="34" charset="0"/>
              </a:rPr>
              <a:t>nd</a:t>
            </a:r>
            <a:r>
              <a:rPr lang="en-GB" altLang="nl-NL" sz="1100" b="1" dirty="0">
                <a:latin typeface="Century Gothic" panose="020B0502020202020204" pitchFamily="34" charset="0"/>
                <a:cs typeface="Arial" panose="020B0604020202020204" pitchFamily="34" charset="0"/>
              </a:rPr>
              <a:t> – 26</a:t>
            </a:r>
            <a:r>
              <a:rPr lang="en-GB" altLang="nl-NL" sz="1100" b="1" baseline="30000" dirty="0">
                <a:latin typeface="Century Gothic" panose="020B0502020202020204" pitchFamily="34" charset="0"/>
                <a:cs typeface="Arial" panose="020B0604020202020204" pitchFamily="34" charset="0"/>
              </a:rPr>
              <a:t>th</a:t>
            </a:r>
            <a:r>
              <a:rPr lang="en-GB" altLang="nl-NL" sz="1100" b="1" dirty="0">
                <a:latin typeface="Century Gothic" panose="020B0502020202020204" pitchFamily="34" charset="0"/>
                <a:cs typeface="Arial" panose="020B0604020202020204" pitchFamily="34" charset="0"/>
              </a:rPr>
              <a:t> May 2023</a:t>
            </a:r>
            <a:endParaRPr lang="it-IT" altLang="nl-NL" sz="11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418" y="385369"/>
            <a:ext cx="6827838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7712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AE6F5-06B1-278B-DB8B-DACEA967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8449E-FAA0-4BFE-BB78-BB33888B20C8}" type="datetimeFigureOut">
              <a:rPr lang="en-GB"/>
              <a:pPr>
                <a:defRPr/>
              </a:pPr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C8511-9E77-9955-6E3C-FBA7203D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BA79A-E5D1-C18B-6754-2B9A6565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35345-B69A-412F-A60D-5A1B892544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4920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670CC-FEE8-2E70-B104-D72CA27EF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5A1BA-143D-4B07-8F6C-A8329AE8B0A5}" type="datetimeFigureOut">
              <a:rPr lang="en-GB"/>
              <a:pPr>
                <a:defRPr/>
              </a:pPr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2B830-2C25-C1BB-3616-FF59255D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54187-8CC4-B170-14CD-697DCAA03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F9EDC-04C7-4FEC-A91C-E3911414E0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400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104A1-477C-A4FD-A5E9-649048B4A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AFCCD-8EA9-406D-836D-5D9FBEABD427}" type="datetimeFigureOut">
              <a:rPr lang="en-GB"/>
              <a:pPr>
                <a:defRPr/>
              </a:pPr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534A4-4CDE-CD44-70EA-DF45899DF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A92F0-321A-4190-CF0D-4EA248D0E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A29AB-ED31-4C81-B994-F434AD25AF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2767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F554A5-F23B-3B8C-6EBC-9747D4360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BE988-4AB0-4C7B-80FD-E0B0495031F0}" type="datetimeFigureOut">
              <a:rPr lang="en-GB"/>
              <a:pPr>
                <a:defRPr/>
              </a:pPr>
              <a:t>09/05/2023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EFEBDB-F7B1-DF10-3534-5A6887BDD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1F4154-D58D-E4F6-9240-650DE1442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7BC04-3CCC-49E9-A132-E1CB24E430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228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499269B-EEDE-D5A9-66AF-5EDB6B5F8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1AC1C-E78B-4A7E-8FF8-7ECE5D02B8DD}" type="datetimeFigureOut">
              <a:rPr lang="en-GB"/>
              <a:pPr>
                <a:defRPr/>
              </a:pPr>
              <a:t>09/05/2023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F95903C-F137-E9E8-E57B-35AFC3600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09BEB2A-3565-5AA8-69B3-0CE0C73AB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925D2-A7F7-4B7A-B103-F57EE7724B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94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0D661C8-D46D-B0F0-1033-D2030CA68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463B8-9CDD-4054-8CDE-6B423A0DA4D3}" type="datetimeFigureOut">
              <a:rPr lang="en-GB"/>
              <a:pPr>
                <a:defRPr/>
              </a:pPr>
              <a:t>09/05/2023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FA96D8E-6015-8B6D-AB75-12344687B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7013D9B-CC2E-2EC5-1C1F-100755584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20414-F02F-4EDB-94A6-462EA0E68D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786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809AD79-8082-25CB-511B-6DE802EFB3A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88950" y="171450"/>
            <a:ext cx="682783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A7D9745-0058-0C8B-6362-55B218C9D5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85775" y="1090613"/>
            <a:ext cx="8388350" cy="362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4F9EE105-BCF5-348B-A11D-90D32C7BF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2478088"/>
            <a:ext cx="974725" cy="246062"/>
          </a:xfrm>
          <a:prstGeom prst="rect">
            <a:avLst/>
          </a:prstGeom>
          <a:noFill/>
          <a:ln>
            <a:noFill/>
          </a:ln>
        </p:spPr>
        <p:txBody>
          <a:bodyPr wrap="none" lIns="91430" tIns="45715" rIns="91430" bIns="45715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pic>
        <p:nvPicPr>
          <p:cNvPr id="1029" name="Picture 10">
            <a:extLst>
              <a:ext uri="{FF2B5EF4-FFF2-40B4-BE49-F238E27FC236}">
                <a16:creationId xmlns:a16="http://schemas.microsoft.com/office/drawing/2014/main" id="{826967B8-F209-E7E9-0174-1C35A2DF64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230188"/>
            <a:ext cx="118745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Oval 11">
            <a:extLst>
              <a:ext uri="{FF2B5EF4-FFF2-40B4-BE49-F238E27FC236}">
                <a16:creationId xmlns:a16="http://schemas.microsoft.com/office/drawing/2014/main" id="{3D09F1B0-562F-E940-5528-B2D9FDB11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8975" y="4773613"/>
            <a:ext cx="609600" cy="314325"/>
          </a:xfrm>
          <a:prstGeom prst="ellipse">
            <a:avLst/>
          </a:prstGeom>
          <a:solidFill>
            <a:schemeClr val="bg1">
              <a:alpha val="50195"/>
            </a:schemeClr>
          </a:solidFill>
          <a:ln>
            <a:noFill/>
          </a:ln>
        </p:spPr>
        <p:txBody>
          <a:bodyPr lIns="91430" tIns="45715" rIns="91430" bIns="45715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fld id="{CFD39BA9-49ED-4882-994C-FCCF6EBF5B46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51" r:id="rId1"/>
    <p:sldLayoutId id="2147485839" r:id="rId2"/>
    <p:sldLayoutId id="2147485852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57148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296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44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592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314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462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8610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5758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937959C5-AD30-46B4-B8C8-A888AF9FD91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3D432084-7053-D267-7B67-2ACF813AF0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4A42F-8E92-9A77-E5E7-62CF9C356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062343FD-53A5-41A7-BDA6-A33520129F2B}" type="datetimeFigureOut">
              <a:rPr lang="en-GB"/>
              <a:pPr>
                <a:defRPr/>
              </a:pPr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5BCEF-B1EA-9A70-7597-496B16A688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462F9-D18C-66F7-6C3E-A7E8B7CFF0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7F5E36B-376E-4E1C-8A47-DB7FA4DFA4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40" r:id="rId1"/>
    <p:sldLayoutId id="2147485841" r:id="rId2"/>
    <p:sldLayoutId id="2147485842" r:id="rId3"/>
    <p:sldLayoutId id="2147485843" r:id="rId4"/>
    <p:sldLayoutId id="2147485844" r:id="rId5"/>
    <p:sldLayoutId id="2147485845" r:id="rId6"/>
    <p:sldLayoutId id="2147485846" r:id="rId7"/>
    <p:sldLayoutId id="2147485847" r:id="rId8"/>
    <p:sldLayoutId id="2147485848" r:id="rId9"/>
    <p:sldLayoutId id="2147485849" r:id="rId10"/>
    <p:sldLayoutId id="21474858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ftp://ftp.3gpp.org/information/WorkPlan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EE6B7B-363D-E545-B62D-08A680618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750" y="76200"/>
            <a:ext cx="6827838" cy="857250"/>
          </a:xfrm>
        </p:spPr>
        <p:txBody>
          <a:bodyPr/>
          <a:lstStyle/>
          <a:p>
            <a:r>
              <a:rPr lang="en-GB" altLang="en-US"/>
              <a:t>SAx progress -Summary</a:t>
            </a:r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10E1E0D-036B-9096-B931-B2303D2ED464}"/>
              </a:ext>
            </a:extLst>
          </p:cNvPr>
          <p:cNvGraphicFramePr>
            <a:graphicFrameLocks noGrp="1"/>
          </p:cNvGraphicFramePr>
          <p:nvPr/>
        </p:nvGraphicFramePr>
        <p:xfrm>
          <a:off x="301625" y="1287463"/>
          <a:ext cx="8483600" cy="240188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97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8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5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7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9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17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695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 err="1"/>
                        <a:t>Rel</a:t>
                      </a:r>
                      <a:endParaRPr lang="en-GB" sz="9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579">
                <a:tc>
                  <a:txBody>
                    <a:bodyPr/>
                    <a:lstStyle/>
                    <a:p>
                      <a:pPr algn="ctr" fontAlgn="t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Rel-18 Studies on Railways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579"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850044</a:t>
                      </a: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marL="0" indent="0" algn="l" fontAlgn="t"/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Study on Supporting of Railway Smart Station Services 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indent="0" algn="l" fontAlgn="t"/>
                      <a:r>
                        <a:rPr lang="en-GB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FS_RAILSS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S1</a:t>
                      </a: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algn="l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New target: Dec. 23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580">
                <a:tc>
                  <a:txBody>
                    <a:bodyPr/>
                    <a:lstStyle/>
                    <a:p>
                      <a:pPr algn="ctr" fontAlgn="t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Rel-19 Studies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0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598"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Integrated Sensing and Communication</a:t>
                      </a:r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r>
                        <a:rPr lang="en-GB" sz="7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FS_Sensing</a:t>
                      </a:r>
                      <a:endParaRPr lang="en-GB" sz="7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S1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New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153"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Ambient power-enabled Internet of Things</a:t>
                      </a:r>
                      <a:endParaRPr lang="nl-NL" sz="9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r>
                        <a:rPr lang="en-GB" sz="7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FS_AmbientIoT</a:t>
                      </a:r>
                      <a:endParaRPr lang="en-GB" sz="7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S1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New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598"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950005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Localized Mobile Metaverse Services</a:t>
                      </a:r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r>
                        <a:rPr lang="en-GB" sz="7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FS_Metaverse</a:t>
                      </a:r>
                      <a:r>
                        <a:rPr lang="en-GB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S1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New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706"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950006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Network Sharing Aspects</a:t>
                      </a:r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r>
                        <a:rPr lang="en-GB" sz="7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FS_NetShare</a:t>
                      </a:r>
                      <a:endParaRPr lang="en-GB" sz="7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S1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New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94"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950007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FRMCS Phase 3</a:t>
                      </a:r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r>
                        <a:rPr lang="en-GB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FS_FRMCS_Ph3</a:t>
                      </a:r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S1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New WID in xxx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8"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950008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AI/ML Model Transfer_Phase2</a:t>
                      </a:r>
                      <a:endParaRPr lang="en-GB" sz="9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r>
                        <a:rPr lang="en-GB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FS_AIML_Ph2</a:t>
                      </a:r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S1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New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283" name="TextBox 1">
            <a:extLst>
              <a:ext uri="{FF2B5EF4-FFF2-40B4-BE49-F238E27FC236}">
                <a16:creationId xmlns:a16="http://schemas.microsoft.com/office/drawing/2014/main" id="{509C0A86-2AA8-9C77-4D81-45882E9BF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4151313"/>
            <a:ext cx="6175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altLang="en-US"/>
              <a:t>For more information, see the full Work Plan at: </a:t>
            </a:r>
            <a:r>
              <a:rPr lang="en-GB" altLang="en-US">
                <a:hlinkClick r:id="rId2"/>
              </a:rPr>
              <a:t>ftp://ftp.3gpp.org/information/WorkPlan</a:t>
            </a:r>
            <a:endParaRPr lang="en-GB" altLang="en-US"/>
          </a:p>
        </p:txBody>
      </p:sp>
      <p:sp>
        <p:nvSpPr>
          <p:cNvPr id="7284" name="Text Box 50">
            <a:extLst>
              <a:ext uri="{FF2B5EF4-FFF2-40B4-BE49-F238E27FC236}">
                <a16:creationId xmlns:a16="http://schemas.microsoft.com/office/drawing/2014/main" id="{0BA3DCD9-E62B-E8DE-C125-020BB75D2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13" y="423863"/>
            <a:ext cx="1465262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74000"/>
              </a:lnSpc>
              <a:spcBef>
                <a:spcPct val="50000"/>
              </a:spcBef>
              <a:buFontTx/>
              <a:buNone/>
            </a:pPr>
            <a:r>
              <a:rPr lang="en-US" altLang="nl-NL" sz="1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Updates in </a:t>
            </a:r>
            <a:r>
              <a:rPr lang="en-US" altLang="nl-NL" sz="1400" b="1" i="1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RED</a:t>
            </a:r>
            <a:endParaRPr lang="it-IT" altLang="nl-NL" sz="1400" b="1" i="1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7285" name="TextBox 1">
            <a:extLst>
              <a:ext uri="{FF2B5EF4-FFF2-40B4-BE49-F238E27FC236}">
                <a16:creationId xmlns:a16="http://schemas.microsoft.com/office/drawing/2014/main" id="{9C3EFEE3-E5B1-0EB2-1074-E2582C5CE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4445000"/>
            <a:ext cx="83724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altLang="en-US" sz="900" i="1"/>
              <a:t>Note: this slide has been generated by a direct copy-paste from the Work Plan. To re-use this template:</a:t>
            </a:r>
          </a:p>
          <a:p>
            <a:r>
              <a:rPr lang="en-GB" altLang="en-US" sz="900" i="1"/>
              <a:t>Open the Excel version of the Work Plan, hide columns E (Outline level) and H (Start). Filter as needed (by WG, by Release, etc), copy the lines to be presented here, from column B (UID) to column J (% complete). Then, in PPT, locate your cursor in the empty cell just below “UID”, then press </a:t>
            </a:r>
            <a:r>
              <a:rPr lang="en-GB" altLang="nl-NL" sz="900" i="1"/>
              <a:t>“CTL+V”, and then, if needed, “CTL+SPACE”  (reset styles) and then “CTL+&lt;” (reduce the font size) a few times</a:t>
            </a:r>
          </a:p>
          <a:p>
            <a:endParaRPr lang="en-GB" altLang="en-US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ED6F1BD5-3B2A-E159-8F32-A61E0F9B8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385763"/>
            <a:ext cx="6827838" cy="857250"/>
          </a:xfrm>
        </p:spPr>
        <p:txBody>
          <a:bodyPr/>
          <a:lstStyle/>
          <a:p>
            <a:r>
              <a:rPr lang="en-GB" altLang="en-US" b="1"/>
              <a:t>2.4) Rel-17 Study/Work (xx/yy)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CAA17E6-7C2A-7C38-B8A8-E72CB0E6DE62}"/>
              </a:ext>
            </a:extLst>
          </p:cNvPr>
          <p:cNvGraphicFramePr>
            <a:graphicFrameLocks noGrp="1"/>
          </p:cNvGraphicFramePr>
          <p:nvPr/>
        </p:nvGraphicFramePr>
        <p:xfrm>
          <a:off x="301625" y="1287463"/>
          <a:ext cx="8483600" cy="53657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97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8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5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7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9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17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695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 err="1"/>
                        <a:t>Rel</a:t>
                      </a:r>
                      <a:endParaRPr lang="en-GB" sz="9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38"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950007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GB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FRMCS Phase 3</a:t>
                      </a:r>
                    </a:p>
                  </a:txBody>
                  <a:tcPr marL="91448" marR="91448" marT="45726" marB="45726"/>
                </a:tc>
                <a:tc>
                  <a:txBody>
                    <a:bodyPr/>
                    <a:lstStyle/>
                    <a:p>
                      <a:r>
                        <a:rPr lang="en-GB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FS_FRMCS_Ph3</a:t>
                      </a:r>
                    </a:p>
                  </a:txBody>
                  <a:tcPr marL="91448" marR="91448" marT="45726" marB="4572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S1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New WID in xxx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6C16DBD6-EE45-3154-EB3C-FDEC69C799D9}"/>
              </a:ext>
            </a:extLst>
          </p:cNvPr>
          <p:cNvSpPr txBox="1">
            <a:spLocks/>
          </p:cNvSpPr>
          <p:nvPr/>
        </p:nvSpPr>
        <p:spPr>
          <a:xfrm>
            <a:off x="439738" y="2127250"/>
            <a:ext cx="8250237" cy="2543175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500" kern="0"/>
              <a:t>Progress since SA#94-e: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050" kern="0"/>
              <a:t>15 CRs for TS 23.548/TS 23.501/23.502/23.503 were approved.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050" kern="0"/>
              <a:t>A LS is sent to SA plenary for providing SA2 inputs on LS from GSMA OPAG</a:t>
            </a:r>
          </a:p>
          <a:p>
            <a:pPr marL="342900" lvl="1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1050" kern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kern="0"/>
              <a:t>RAN impacts and dependencies:</a:t>
            </a:r>
            <a:endParaRPr lang="de-DE" sz="1500" kern="0"/>
          </a:p>
          <a:p>
            <a:pPr lvl="1">
              <a:spcBef>
                <a:spcPts val="0"/>
              </a:spcBef>
              <a:spcAft>
                <a:spcPts val="450"/>
              </a:spcAft>
              <a:defRPr/>
            </a:pPr>
            <a:r>
              <a:rPr lang="en-US" sz="1050" kern="0"/>
              <a:t>None identified</a:t>
            </a:r>
          </a:p>
          <a:p>
            <a:pPr marL="342900" lvl="1" indent="0"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  <a:defRPr/>
            </a:pPr>
            <a:endParaRPr lang="en-US" sz="1050" kern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500" kern="0"/>
              <a:t>Next steps:</a:t>
            </a:r>
          </a:p>
          <a:p>
            <a:pPr lvl="1">
              <a:defRPr/>
            </a:pPr>
            <a:r>
              <a:rPr lang="en-US" sz="1050" kern="0"/>
              <a:t>Maintenance</a:t>
            </a:r>
            <a:endParaRPr lang="en-US" sz="1050" kern="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347D341463BF439568C262687005F6" ma:contentTypeVersion="13" ma:contentTypeDescription="Create a new document." ma:contentTypeScope="" ma:versionID="ad2cf2490f0c719e3ee4922923800c9e">
  <xsd:schema xmlns:xsd="http://www.w3.org/2001/XMLSchema" xmlns:xs="http://www.w3.org/2001/XMLSchema" xmlns:p="http://schemas.microsoft.com/office/2006/metadata/properties" xmlns:ns3="2ca8e41a-b3d0-462f-857c-48a93d48cc9b" xmlns:ns4="199dcaf0-96ce-4e65-9ae8-79a6ae4aa63e" targetNamespace="http://schemas.microsoft.com/office/2006/metadata/properties" ma:root="true" ma:fieldsID="54b66be8fa2c69c44067c6665534d727" ns3:_="" ns4:_="">
    <xsd:import namespace="2ca8e41a-b3d0-462f-857c-48a93d48cc9b"/>
    <xsd:import namespace="199dcaf0-96ce-4e65-9ae8-79a6ae4aa6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8e41a-b3d0-462f-857c-48a93d48cc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9dcaf0-96ce-4e65-9ae8-79a6ae4aa6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28EA06-5405-43DA-BDDC-3946B20DBF6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0DE101F-A034-4B5A-BEBB-E4455608FE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a8e41a-b3d0-462f-857c-48a93d48cc9b"/>
    <ds:schemaRef ds:uri="199dcaf0-96ce-4e65-9ae8-79a6ae4aa6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BFF7F3-058C-41E7-936D-0DECAAB96F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25541</TotalTime>
  <Words>413</Words>
  <Application>Microsoft Office PowerPoint</Application>
  <PresentationFormat>On-screen Show (16:9)</PresentationFormat>
  <Paragraphs>117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MS PGothic</vt:lpstr>
      <vt:lpstr>Calibri</vt:lpstr>
      <vt:lpstr>Times New Roman</vt:lpstr>
      <vt:lpstr>Century Gothic</vt:lpstr>
      <vt:lpstr>Office Theme</vt:lpstr>
      <vt:lpstr>Custom Design</vt:lpstr>
      <vt:lpstr>SAx progress -Summary</vt:lpstr>
      <vt:lpstr>2.4) Rel-17 Study/Work (xx/yy)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Editorial</cp:lastModifiedBy>
  <cp:revision>1871</cp:revision>
  <cp:lastPrinted>2017-02-24T12:37:51Z</cp:lastPrinted>
  <dcterms:created xsi:type="dcterms:W3CDTF">2008-08-30T09:32:10Z</dcterms:created>
  <dcterms:modified xsi:type="dcterms:W3CDTF">2023-05-09T09:22:28Z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0x01010050347D341463BF439568C262687005F6</vt:lpwstr>
  </property>
</Properties>
</file>