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4" r:id="rId6"/>
    <p:sldId id="366" r:id="rId7"/>
    <p:sldId id="367" r:id="rId8"/>
    <p:sldId id="368" r:id="rId9"/>
    <p:sldId id="369" r:id="rId10"/>
    <p:sldId id="370" r:id="rId11"/>
    <p:sldId id="371" r:id="rId12"/>
    <p:sldId id="373" r:id="rId13"/>
    <p:sldId id="372"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3" d="100"/>
          <a:sy n="83" d="100"/>
        </p:scale>
        <p:origin x="566" y="67"/>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55</a:t>
            </a:r>
            <a:endParaRPr lang="sv-SE" altLang="en-US" sz="1200" b="1" dirty="0">
              <a:latin typeface="Arial "/>
            </a:endParaRPr>
          </a:p>
          <a:p>
            <a:pPr eaLnBrk="1" hangingPunct="1">
              <a:defRPr/>
            </a:pPr>
            <a:r>
              <a:rPr lang="en-GB" altLang="en-US" sz="1200" b="1" dirty="0" smtClean="0">
                <a:latin typeface="Arial "/>
              </a:rPr>
              <a:t>Berlin, Germany 22</a:t>
            </a:r>
            <a:r>
              <a:rPr lang="en-GB" altLang="en-US" sz="1200" b="1" baseline="30000" dirty="0" smtClean="0">
                <a:latin typeface="Arial "/>
              </a:rPr>
              <a:t>nd</a:t>
            </a:r>
            <a:r>
              <a:rPr lang="en-GB" altLang="en-US" sz="1200" b="1" dirty="0" smtClean="0">
                <a:latin typeface="Arial "/>
              </a:rPr>
              <a:t> May </a:t>
            </a:r>
            <a:r>
              <a:rPr lang="en-GB" altLang="en-US" sz="1200" b="1" dirty="0">
                <a:latin typeface="Arial "/>
              </a:rPr>
              <a:t>– </a:t>
            </a:r>
            <a:r>
              <a:rPr lang="en-GB" altLang="en-US" sz="1200" b="1" dirty="0" smtClean="0">
                <a:latin typeface="Arial "/>
              </a:rPr>
              <a:t>26</a:t>
            </a:r>
            <a:r>
              <a:rPr lang="en-GB" altLang="en-US" sz="1200" b="1" baseline="30000" dirty="0" smtClean="0">
                <a:latin typeface="Arial "/>
              </a:rPr>
              <a:t>th</a:t>
            </a:r>
            <a:r>
              <a:rPr lang="en-GB" altLang="en-US" sz="1200" b="1" baseline="0" dirty="0" smtClean="0">
                <a:latin typeface="Arial "/>
              </a:rPr>
              <a:t> </a:t>
            </a:r>
            <a:r>
              <a:rPr lang="en-GB" altLang="en-US" sz="1200" b="1" dirty="0" smtClean="0">
                <a:latin typeface="Arial "/>
              </a:rPr>
              <a:t>May </a:t>
            </a:r>
            <a:r>
              <a:rPr lang="en-GB" altLang="en-US" sz="1200" b="1" dirty="0">
                <a:latin typeface="Arial "/>
              </a:rPr>
              <a:t>2023</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771969" cy="2852737"/>
          </a:xfrm>
        </p:spPr>
        <p:txBody>
          <a:bodyPr/>
          <a:lstStyle/>
          <a:p>
            <a:pPr eaLnBrk="1" hangingPunct="1"/>
            <a:r>
              <a:rPr lang="en-GB" altLang="en-US" sz="4000" dirty="0" err="1" smtClean="0"/>
              <a:t>FS_AIMLapp</a:t>
            </a:r>
            <a:r>
              <a:rPr lang="en-GB" altLang="en-US" sz="4000" dirty="0" smtClean="0"/>
              <a:t>:</a:t>
            </a:r>
            <a:br>
              <a:rPr lang="en-GB" altLang="en-US" sz="4000" dirty="0" smtClean="0"/>
            </a:br>
            <a:r>
              <a:rPr lang="en-GB" altLang="en-US" sz="4000" dirty="0" smtClean="0"/>
              <a:t>A</a:t>
            </a:r>
            <a:r>
              <a:rPr lang="en-GB" sz="4000" dirty="0" smtClean="0"/>
              <a:t>pplication Enablers for AIML Services</a:t>
            </a:r>
            <a:endParaRPr lang="en-GB" altLang="en-US" sz="32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16 May, 2023</a:t>
            </a:r>
          </a:p>
          <a:p>
            <a:pPr marL="0" indent="0" eaLnBrk="1" hangingPunct="1">
              <a:buNone/>
            </a:pPr>
            <a:r>
              <a:rPr lang="en-GB" altLang="en-US" sz="2000" dirty="0" smtClean="0"/>
              <a:t>Samsung</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Estimated TU Calculation</a:t>
            </a:r>
            <a:endParaRPr lang="en-IN"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62202646"/>
              </p:ext>
            </p:extLst>
          </p:nvPr>
        </p:nvGraphicFramePr>
        <p:xfrm>
          <a:off x="838200" y="1825625"/>
          <a:ext cx="10515600" cy="407924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533739105"/>
                    </a:ext>
                  </a:extLst>
                </a:gridCol>
                <a:gridCol w="2628900">
                  <a:extLst>
                    <a:ext uri="{9D8B030D-6E8A-4147-A177-3AD203B41FA5}">
                      <a16:colId xmlns:a16="http://schemas.microsoft.com/office/drawing/2014/main" val="4272823323"/>
                    </a:ext>
                  </a:extLst>
                </a:gridCol>
                <a:gridCol w="2628900">
                  <a:extLst>
                    <a:ext uri="{9D8B030D-6E8A-4147-A177-3AD203B41FA5}">
                      <a16:colId xmlns:a16="http://schemas.microsoft.com/office/drawing/2014/main" val="2160267683"/>
                    </a:ext>
                  </a:extLst>
                </a:gridCol>
                <a:gridCol w="2628900">
                  <a:extLst>
                    <a:ext uri="{9D8B030D-6E8A-4147-A177-3AD203B41FA5}">
                      <a16:colId xmlns:a16="http://schemas.microsoft.com/office/drawing/2014/main" val="1631893507"/>
                    </a:ext>
                  </a:extLst>
                </a:gridCol>
              </a:tblGrid>
              <a:tr h="370840">
                <a:tc>
                  <a:txBody>
                    <a:bodyPr/>
                    <a:lstStyle/>
                    <a:p>
                      <a:r>
                        <a:rPr lang="en-IN" dirty="0" smtClean="0"/>
                        <a:t>Meeting</a:t>
                      </a:r>
                      <a:endParaRPr lang="en-IN" dirty="0"/>
                    </a:p>
                  </a:txBody>
                  <a:tcPr/>
                </a:tc>
                <a:tc>
                  <a:txBody>
                    <a:bodyPr/>
                    <a:lstStyle/>
                    <a:p>
                      <a:r>
                        <a:rPr lang="en-IN" dirty="0" err="1" smtClean="0"/>
                        <a:t>FS_AIMLapp</a:t>
                      </a:r>
                      <a:r>
                        <a:rPr lang="en-IN" dirty="0" smtClean="0"/>
                        <a:t> (SID)</a:t>
                      </a:r>
                      <a:endParaRPr lang="en-IN" dirty="0"/>
                    </a:p>
                  </a:txBody>
                  <a:tcPr/>
                </a:tc>
                <a:tc>
                  <a:txBody>
                    <a:bodyPr/>
                    <a:lstStyle/>
                    <a:p>
                      <a:r>
                        <a:rPr lang="en-IN" dirty="0" err="1" smtClean="0"/>
                        <a:t>AIMLapp</a:t>
                      </a:r>
                      <a:r>
                        <a:rPr lang="en-IN" dirty="0" smtClean="0"/>
                        <a:t> (WID)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val="399410094"/>
                  </a:ext>
                </a:extLst>
              </a:tr>
              <a:tr h="370840">
                <a:tc>
                  <a:txBody>
                    <a:bodyPr/>
                    <a:lstStyle/>
                    <a:p>
                      <a:r>
                        <a:rPr lang="en-IN" dirty="0" smtClean="0"/>
                        <a:t>SA6#56 (Aug-23)</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3091639684"/>
                  </a:ext>
                </a:extLst>
              </a:tr>
              <a:tr h="370840">
                <a:tc>
                  <a:txBody>
                    <a:bodyPr/>
                    <a:lstStyle/>
                    <a:p>
                      <a:r>
                        <a:rPr lang="en-IN" dirty="0" smtClean="0"/>
                        <a:t>SA6#57 (Oct-23)</a:t>
                      </a:r>
                      <a:endParaRPr lang="en-IN" dirty="0"/>
                    </a:p>
                  </a:txBody>
                  <a:tcPr/>
                </a:tc>
                <a:tc>
                  <a:txBody>
                    <a:bodyPr/>
                    <a:lstStyle/>
                    <a:p>
                      <a:r>
                        <a:rPr lang="en-IN" dirty="0" smtClean="0"/>
                        <a:t>1.5 </a:t>
                      </a:r>
                      <a:r>
                        <a:rPr lang="en-IN" dirty="0" smtClean="0"/>
                        <a:t>TU</a:t>
                      </a:r>
                      <a:endParaRPr lang="en-IN" dirty="0"/>
                    </a:p>
                  </a:txBody>
                  <a:tcPr/>
                </a:tc>
                <a:tc>
                  <a:txBody>
                    <a:bodyPr/>
                    <a:lstStyle/>
                    <a:p>
                      <a:endParaRPr lang="en-IN"/>
                    </a:p>
                  </a:txBody>
                  <a:tcPr/>
                </a:tc>
                <a:tc>
                  <a:txBody>
                    <a:bodyPr/>
                    <a:lstStyle/>
                    <a:p>
                      <a:endParaRPr lang="en-IN" dirty="0"/>
                    </a:p>
                  </a:txBody>
                  <a:tcPr/>
                </a:tc>
                <a:extLst>
                  <a:ext uri="{0D108BD9-81ED-4DB2-BD59-A6C34878D82A}">
                    <a16:rowId xmlns:a16="http://schemas.microsoft.com/office/drawing/2014/main" val="2329595913"/>
                  </a:ext>
                </a:extLst>
              </a:tr>
              <a:tr h="370840">
                <a:tc>
                  <a:txBody>
                    <a:bodyPr/>
                    <a:lstStyle/>
                    <a:p>
                      <a:r>
                        <a:rPr lang="en-IN" dirty="0" smtClean="0"/>
                        <a:t>SA6#58 (Nov-23)</a:t>
                      </a:r>
                      <a:endParaRPr lang="en-IN" dirty="0"/>
                    </a:p>
                  </a:txBody>
                  <a:tcPr/>
                </a:tc>
                <a:tc>
                  <a:txBody>
                    <a:bodyPr/>
                    <a:lstStyle/>
                    <a:p>
                      <a:r>
                        <a:rPr lang="en-IN" dirty="0" smtClean="0"/>
                        <a:t>1.5 </a:t>
                      </a:r>
                      <a:r>
                        <a:rPr lang="en-IN" dirty="0" smtClean="0"/>
                        <a:t>TU</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3812213378"/>
                  </a:ext>
                </a:extLst>
              </a:tr>
              <a:tr h="370840">
                <a:tc>
                  <a:txBody>
                    <a:bodyPr/>
                    <a:lstStyle/>
                    <a:p>
                      <a:r>
                        <a:rPr lang="en-IN" dirty="0" smtClean="0"/>
                        <a:t>SA6#59 (Feb-24)</a:t>
                      </a:r>
                      <a:endParaRPr lang="en-IN" dirty="0"/>
                    </a:p>
                  </a:txBody>
                  <a:tcPr/>
                </a:tc>
                <a:tc>
                  <a:txBody>
                    <a:bodyPr/>
                    <a:lstStyle/>
                    <a:p>
                      <a:r>
                        <a:rPr lang="en-IN" dirty="0" smtClean="0"/>
                        <a:t>1.5 </a:t>
                      </a:r>
                      <a:r>
                        <a:rPr lang="en-IN" dirty="0" smtClean="0"/>
                        <a:t>TU</a:t>
                      </a:r>
                      <a:endParaRPr lang="en-IN" dirty="0"/>
                    </a:p>
                  </a:txBody>
                  <a:tcPr/>
                </a:tc>
                <a:tc>
                  <a:txBody>
                    <a:bodyPr/>
                    <a:lstStyle/>
                    <a:p>
                      <a:r>
                        <a:rPr lang="en-IN" dirty="0" smtClean="0"/>
                        <a:t>Work item Proposal</a:t>
                      </a:r>
                      <a:endParaRPr lang="en-IN" dirty="0"/>
                    </a:p>
                  </a:txBody>
                  <a:tcPr/>
                </a:tc>
                <a:tc>
                  <a:txBody>
                    <a:bodyPr/>
                    <a:lstStyle/>
                    <a:p>
                      <a:endParaRPr lang="en-IN"/>
                    </a:p>
                  </a:txBody>
                  <a:tcPr/>
                </a:tc>
                <a:extLst>
                  <a:ext uri="{0D108BD9-81ED-4DB2-BD59-A6C34878D82A}">
                    <a16:rowId xmlns:a16="http://schemas.microsoft.com/office/drawing/2014/main" val="4191356535"/>
                  </a:ext>
                </a:extLst>
              </a:tr>
              <a:tr h="370840">
                <a:tc>
                  <a:txBody>
                    <a:bodyPr/>
                    <a:lstStyle/>
                    <a:p>
                      <a:r>
                        <a:rPr lang="en-IN" dirty="0" smtClean="0"/>
                        <a:t>SA6#60 (Apr-24)</a:t>
                      </a:r>
                      <a:endParaRPr lang="en-IN" dirty="0"/>
                    </a:p>
                  </a:txBody>
                  <a:tcPr/>
                </a:tc>
                <a:tc>
                  <a:txBody>
                    <a:bodyPr/>
                    <a:lstStyle/>
                    <a:p>
                      <a:r>
                        <a:rPr lang="en-IN" dirty="0" smtClean="0"/>
                        <a:t>1 </a:t>
                      </a:r>
                      <a:r>
                        <a:rPr lang="en-IN" dirty="0" smtClean="0"/>
                        <a:t>TU</a:t>
                      </a:r>
                      <a:endParaRPr lang="en-IN" dirty="0"/>
                    </a:p>
                  </a:txBody>
                  <a:tcPr/>
                </a:tc>
                <a:tc>
                  <a:txBody>
                    <a:bodyPr/>
                    <a:lstStyle/>
                    <a:p>
                      <a:r>
                        <a:rPr lang="en-IN" dirty="0" smtClean="0"/>
                        <a:t>1 </a:t>
                      </a:r>
                      <a:r>
                        <a:rPr lang="en-IN" dirty="0" smtClean="0"/>
                        <a:t>TU</a:t>
                      </a:r>
                      <a:endParaRPr lang="en-IN" dirty="0"/>
                    </a:p>
                  </a:txBody>
                  <a:tcPr/>
                </a:tc>
                <a:tc rowSpan="2">
                  <a:txBody>
                    <a:bodyPr/>
                    <a:lstStyle/>
                    <a:p>
                      <a:r>
                        <a:rPr lang="en-IN" dirty="0" smtClean="0"/>
                        <a:t>Study and work items overlap.</a:t>
                      </a:r>
                      <a:endParaRPr lang="en-IN" dirty="0"/>
                    </a:p>
                  </a:txBody>
                  <a:tcPr/>
                </a:tc>
                <a:extLst>
                  <a:ext uri="{0D108BD9-81ED-4DB2-BD59-A6C34878D82A}">
                    <a16:rowId xmlns:a16="http://schemas.microsoft.com/office/drawing/2014/main" val="618207565"/>
                  </a:ext>
                </a:extLst>
              </a:tr>
              <a:tr h="370840">
                <a:tc>
                  <a:txBody>
                    <a:bodyPr/>
                    <a:lstStyle/>
                    <a:p>
                      <a:r>
                        <a:rPr lang="en-IN" dirty="0" smtClean="0"/>
                        <a:t>SA6#61 (May-24)</a:t>
                      </a:r>
                      <a:endParaRPr lang="en-IN" dirty="0"/>
                    </a:p>
                  </a:txBody>
                  <a:tcPr/>
                </a:tc>
                <a:tc>
                  <a:txBody>
                    <a:bodyPr/>
                    <a:lstStyle/>
                    <a:p>
                      <a:r>
                        <a:rPr lang="en-IN" dirty="0" smtClean="0"/>
                        <a:t>1 </a:t>
                      </a:r>
                      <a:r>
                        <a:rPr lang="en-IN" dirty="0" smtClean="0"/>
                        <a:t>TU (Study completes)</a:t>
                      </a:r>
                      <a:endParaRPr lang="en-IN" dirty="0"/>
                    </a:p>
                  </a:txBody>
                  <a:tcPr/>
                </a:tc>
                <a:tc>
                  <a:txBody>
                    <a:bodyPr/>
                    <a:lstStyle/>
                    <a:p>
                      <a:r>
                        <a:rPr lang="en-IN" dirty="0" smtClean="0"/>
                        <a:t>1 </a:t>
                      </a:r>
                      <a:r>
                        <a:rPr lang="en-IN" dirty="0" smtClean="0"/>
                        <a:t>TU</a:t>
                      </a:r>
                      <a:endParaRPr lang="en-IN" dirty="0"/>
                    </a:p>
                  </a:txBody>
                  <a:tcPr/>
                </a:tc>
                <a:tc vMerge="1">
                  <a:txBody>
                    <a:bodyPr/>
                    <a:lstStyle/>
                    <a:p>
                      <a:endParaRPr lang="en-IN" dirty="0"/>
                    </a:p>
                  </a:txBody>
                  <a:tcPr/>
                </a:tc>
                <a:extLst>
                  <a:ext uri="{0D108BD9-81ED-4DB2-BD59-A6C34878D82A}">
                    <a16:rowId xmlns:a16="http://schemas.microsoft.com/office/drawing/2014/main" val="3504355784"/>
                  </a:ext>
                </a:extLst>
              </a:tr>
              <a:tr h="370840">
                <a:tc>
                  <a:txBody>
                    <a:bodyPr/>
                    <a:lstStyle/>
                    <a:p>
                      <a:r>
                        <a:rPr lang="en-IN" dirty="0" smtClean="0"/>
                        <a:t>SA6#62 (Aug-24)</a:t>
                      </a:r>
                      <a:endParaRPr lang="en-IN" dirty="0"/>
                    </a:p>
                  </a:txBody>
                  <a:tcPr/>
                </a:tc>
                <a:tc>
                  <a:txBody>
                    <a:bodyPr/>
                    <a:lstStyle/>
                    <a:p>
                      <a:endParaRPr lang="en-IN"/>
                    </a:p>
                  </a:txBody>
                  <a:tcPr/>
                </a:tc>
                <a:tc>
                  <a:txBody>
                    <a:bodyPr/>
                    <a:lstStyle/>
                    <a:p>
                      <a:r>
                        <a:rPr lang="en-IN" dirty="0" smtClean="0"/>
                        <a:t>1.5 </a:t>
                      </a:r>
                      <a:r>
                        <a:rPr lang="en-IN" dirty="0" smtClean="0"/>
                        <a:t>TU</a:t>
                      </a:r>
                      <a:endParaRPr lang="en-IN" dirty="0"/>
                    </a:p>
                  </a:txBody>
                  <a:tcPr/>
                </a:tc>
                <a:tc>
                  <a:txBody>
                    <a:bodyPr/>
                    <a:lstStyle/>
                    <a:p>
                      <a:endParaRPr lang="en-IN"/>
                    </a:p>
                  </a:txBody>
                  <a:tcPr/>
                </a:tc>
                <a:extLst>
                  <a:ext uri="{0D108BD9-81ED-4DB2-BD59-A6C34878D82A}">
                    <a16:rowId xmlns:a16="http://schemas.microsoft.com/office/drawing/2014/main" val="2715177088"/>
                  </a:ext>
                </a:extLst>
              </a:tr>
              <a:tr h="370840">
                <a:tc>
                  <a:txBody>
                    <a:bodyPr/>
                    <a:lstStyle/>
                    <a:p>
                      <a:r>
                        <a:rPr lang="en-IN" dirty="0" smtClean="0"/>
                        <a:t>SA6#63 (Oct-24)</a:t>
                      </a:r>
                      <a:endParaRPr lang="en-IN" dirty="0"/>
                    </a:p>
                  </a:txBody>
                  <a:tcPr/>
                </a:tc>
                <a:tc>
                  <a:txBody>
                    <a:bodyPr/>
                    <a:lstStyle/>
                    <a:p>
                      <a:endParaRPr lang="en-IN"/>
                    </a:p>
                  </a:txBody>
                  <a:tcPr/>
                </a:tc>
                <a:tc>
                  <a:txBody>
                    <a:bodyPr/>
                    <a:lstStyle/>
                    <a:p>
                      <a:r>
                        <a:rPr lang="en-IN" dirty="0" smtClean="0"/>
                        <a:t>1.5 </a:t>
                      </a:r>
                      <a:r>
                        <a:rPr lang="en-IN" dirty="0" smtClean="0"/>
                        <a:t>TU</a:t>
                      </a:r>
                      <a:endParaRPr lang="en-IN" dirty="0"/>
                    </a:p>
                  </a:txBody>
                  <a:tcPr/>
                </a:tc>
                <a:tc>
                  <a:txBody>
                    <a:bodyPr/>
                    <a:lstStyle/>
                    <a:p>
                      <a:endParaRPr lang="en-IN"/>
                    </a:p>
                  </a:txBody>
                  <a:tcPr/>
                </a:tc>
                <a:extLst>
                  <a:ext uri="{0D108BD9-81ED-4DB2-BD59-A6C34878D82A}">
                    <a16:rowId xmlns:a16="http://schemas.microsoft.com/office/drawing/2014/main" val="2172897788"/>
                  </a:ext>
                </a:extLst>
              </a:tr>
              <a:tr h="370840">
                <a:tc>
                  <a:txBody>
                    <a:bodyPr/>
                    <a:lstStyle/>
                    <a:p>
                      <a:r>
                        <a:rPr lang="en-IN" dirty="0" smtClean="0"/>
                        <a:t>SA6#64 (Nov24)</a:t>
                      </a:r>
                      <a:endParaRPr lang="en-IN" dirty="0"/>
                    </a:p>
                  </a:txBody>
                  <a:tcPr/>
                </a:tc>
                <a:tc>
                  <a:txBody>
                    <a:bodyPr/>
                    <a:lstStyle/>
                    <a:p>
                      <a:endParaRPr lang="en-IN"/>
                    </a:p>
                  </a:txBody>
                  <a:tcPr/>
                </a:tc>
                <a:tc>
                  <a:txBody>
                    <a:bodyPr/>
                    <a:lstStyle/>
                    <a:p>
                      <a:r>
                        <a:rPr lang="en-IN" dirty="0" smtClean="0"/>
                        <a:t>1 </a:t>
                      </a:r>
                      <a:r>
                        <a:rPr lang="en-IN" dirty="0" smtClean="0"/>
                        <a:t>TU</a:t>
                      </a:r>
                      <a:endParaRPr lang="en-IN" dirty="0"/>
                    </a:p>
                  </a:txBody>
                  <a:tcPr/>
                </a:tc>
                <a:tc>
                  <a:txBody>
                    <a:bodyPr/>
                    <a:lstStyle/>
                    <a:p>
                      <a:endParaRPr lang="en-IN"/>
                    </a:p>
                  </a:txBody>
                  <a:tcPr/>
                </a:tc>
                <a:extLst>
                  <a:ext uri="{0D108BD9-81ED-4DB2-BD59-A6C34878D82A}">
                    <a16:rowId xmlns:a16="http://schemas.microsoft.com/office/drawing/2014/main" val="3243329033"/>
                  </a:ext>
                </a:extLst>
              </a:tr>
              <a:tr h="370840">
                <a:tc>
                  <a:txBody>
                    <a:bodyPr/>
                    <a:lstStyle/>
                    <a:p>
                      <a:r>
                        <a:rPr lang="en-IN" dirty="0" smtClean="0"/>
                        <a:t>Total</a:t>
                      </a:r>
                      <a:endParaRPr lang="en-IN" dirty="0"/>
                    </a:p>
                  </a:txBody>
                  <a:tcPr/>
                </a:tc>
                <a:tc>
                  <a:txBody>
                    <a:bodyPr/>
                    <a:lstStyle/>
                    <a:p>
                      <a:r>
                        <a:rPr lang="en-IN" dirty="0" smtClean="0"/>
                        <a:t>6.5 </a:t>
                      </a:r>
                      <a:r>
                        <a:rPr lang="en-IN" dirty="0" smtClean="0"/>
                        <a:t>TUs</a:t>
                      </a:r>
                      <a:endParaRPr lang="en-IN" dirty="0"/>
                    </a:p>
                  </a:txBody>
                  <a:tcPr/>
                </a:tc>
                <a:tc>
                  <a:txBody>
                    <a:bodyPr/>
                    <a:lstStyle/>
                    <a:p>
                      <a:r>
                        <a:rPr lang="en-IN" dirty="0" smtClean="0"/>
                        <a:t>6 </a:t>
                      </a:r>
                      <a:r>
                        <a:rPr lang="en-IN" dirty="0" smtClean="0"/>
                        <a:t>TUs</a:t>
                      </a:r>
                      <a:endParaRPr lang="en-IN" dirty="0"/>
                    </a:p>
                  </a:txBody>
                  <a:tcPr/>
                </a:tc>
                <a:tc>
                  <a:txBody>
                    <a:bodyPr/>
                    <a:lstStyle/>
                    <a:p>
                      <a:endParaRPr lang="en-IN" dirty="0"/>
                    </a:p>
                  </a:txBody>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3712239884"/>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smtClean="0">
                <a:solidFill>
                  <a:srgbClr val="0000FF"/>
                </a:solidFill>
              </a:rPr>
              <a:t>FS_AIMLapp</a:t>
            </a:r>
            <a:r>
              <a:rPr lang="en-US" altLang="en-US" sz="3200" i="1" dirty="0">
                <a:solidFill>
                  <a:srgbClr val="0000FF"/>
                </a:solidFill>
              </a:rPr>
              <a:t>: </a:t>
            </a:r>
            <a:r>
              <a:rPr lang="en-US" altLang="en-US" sz="3200" i="1" dirty="0" smtClean="0">
                <a:solidFill>
                  <a:srgbClr val="0000FF"/>
                </a:solidFill>
              </a:rPr>
              <a:t>Application </a:t>
            </a:r>
            <a:r>
              <a:rPr lang="en-US" altLang="en-US" sz="3200" i="1" dirty="0">
                <a:solidFill>
                  <a:srgbClr val="0000FF"/>
                </a:solidFill>
              </a:rPr>
              <a:t>E</a:t>
            </a:r>
            <a:r>
              <a:rPr lang="en-US" altLang="en-US" sz="3200" i="1" dirty="0" smtClean="0">
                <a:solidFill>
                  <a:srgbClr val="0000FF"/>
                </a:solidFill>
              </a:rPr>
              <a:t>nablers for AIML Services </a:t>
            </a:r>
            <a:r>
              <a:rPr lang="en-US" altLang="en-US" sz="3200" dirty="0" smtClean="0"/>
              <a:t>1/2</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smtClean="0">
                <a:solidFill>
                  <a:srgbClr val="0000FF"/>
                </a:solidFill>
              </a:rPr>
              <a:t>New Item</a:t>
            </a:r>
            <a:endParaRPr lang="en-GB" altLang="en-US" sz="2400" dirty="0" smtClean="0"/>
          </a:p>
          <a:p>
            <a:r>
              <a:rPr lang="en-US" sz="2400" dirty="0"/>
              <a:t>Study </a:t>
            </a:r>
            <a:r>
              <a:rPr lang="en-US" sz="2400" dirty="0" smtClean="0"/>
              <a:t>Item/Work Item/Both: </a:t>
            </a:r>
            <a:r>
              <a:rPr lang="en-GB" altLang="en-US" sz="1600" i="1" dirty="0" smtClean="0">
                <a:solidFill>
                  <a:srgbClr val="0000FF"/>
                </a:solidFill>
              </a:rPr>
              <a:t>Both</a:t>
            </a:r>
            <a:endParaRPr lang="en-IN" sz="2400" dirty="0"/>
          </a:p>
          <a:p>
            <a:pPr lvl="0"/>
            <a:r>
              <a:rPr lang="en-GB" altLang="en-US" sz="2400" dirty="0" smtClean="0"/>
              <a:t>Source of requirements: </a:t>
            </a:r>
            <a:r>
              <a:rPr lang="en-GB" altLang="en-US" sz="1600" i="1" dirty="0" smtClean="0">
                <a:solidFill>
                  <a:srgbClr val="0000FF"/>
                </a:solidFill>
              </a:rPr>
              <a:t>SA1 (TS 22.261) and possibly requirements from other SDOs too can be considered</a:t>
            </a:r>
            <a:endParaRPr lang="en-GB" altLang="en-US" sz="2400" dirty="0" smtClean="0"/>
          </a:p>
          <a:p>
            <a:r>
              <a:rPr lang="en-GB" altLang="en-US" sz="2400" dirty="0" smtClean="0"/>
              <a:t>Expected Output: </a:t>
            </a:r>
            <a:r>
              <a:rPr lang="en-GB" altLang="en-US" sz="1600" i="1" dirty="0" smtClean="0">
                <a:solidFill>
                  <a:srgbClr val="0000FF"/>
                </a:solidFill>
              </a:rPr>
              <a:t>For Study: New TR, For Work item: Potentially a new TS or update to existing TSs (23.434, 23.222, </a:t>
            </a:r>
            <a:r>
              <a:rPr lang="en-GB" altLang="en-US" sz="1600" i="1" dirty="0" smtClean="0">
                <a:solidFill>
                  <a:srgbClr val="0000FF"/>
                </a:solidFill>
              </a:rPr>
              <a:t>23.558, 23.436)</a:t>
            </a:r>
            <a:endParaRPr lang="en-GB" altLang="en-US" sz="1600" i="1" dirty="0" smtClean="0">
              <a:solidFill>
                <a:srgbClr val="0000FF"/>
              </a:solidFill>
            </a:endParaRPr>
          </a:p>
          <a:p>
            <a:r>
              <a:rPr lang="en-US" sz="2400" dirty="0"/>
              <a:t>Anticipated start </a:t>
            </a:r>
            <a:r>
              <a:rPr lang="en-US" sz="2400" dirty="0" smtClean="0"/>
              <a:t>date/meeting: </a:t>
            </a:r>
            <a:r>
              <a:rPr lang="en-GB" altLang="en-US" sz="1600" i="1" dirty="0" smtClean="0">
                <a:solidFill>
                  <a:srgbClr val="0000FF"/>
                </a:solidFill>
              </a:rPr>
              <a:t>SA6#57/Oct-23 (start of study), SA6#60/Apr-24 (Start of Work)</a:t>
            </a:r>
            <a:endParaRPr lang="en-IN" sz="2400" dirty="0"/>
          </a:p>
          <a:p>
            <a:pPr lvl="0"/>
            <a:r>
              <a:rPr lang="en-GB" altLang="en-US" sz="2400" dirty="0" smtClean="0"/>
              <a:t>Target Completion: </a:t>
            </a:r>
            <a:r>
              <a:rPr lang="en-GB" altLang="en-US" sz="1600" i="1" dirty="0" smtClean="0">
                <a:solidFill>
                  <a:srgbClr val="0000FF"/>
                </a:solidFill>
              </a:rPr>
              <a:t>SA6#61/May-24 (End of study)</a:t>
            </a:r>
            <a:r>
              <a:rPr lang="en-IN" altLang="en-US" sz="1600" i="1" dirty="0">
                <a:solidFill>
                  <a:srgbClr val="0000FF"/>
                </a:solidFill>
              </a:rPr>
              <a:t> , </a:t>
            </a:r>
            <a:r>
              <a:rPr lang="en-IN" altLang="en-US" sz="1600" i="1" dirty="0" smtClean="0">
                <a:solidFill>
                  <a:srgbClr val="0000FF"/>
                </a:solidFill>
              </a:rPr>
              <a:t>SA6#64/Nov-24 </a:t>
            </a:r>
            <a:r>
              <a:rPr lang="en-IN" altLang="en-US" sz="1600" i="1" dirty="0" smtClean="0">
                <a:solidFill>
                  <a:srgbClr val="0000FF"/>
                </a:solidFill>
              </a:rPr>
              <a:t>(End </a:t>
            </a:r>
            <a:r>
              <a:rPr lang="en-IN" altLang="en-US" sz="1600" i="1" dirty="0">
                <a:solidFill>
                  <a:srgbClr val="0000FF"/>
                </a:solidFill>
              </a:rPr>
              <a:t>of Work)</a:t>
            </a:r>
            <a:endParaRPr lang="en-GB" altLang="en-US" sz="2400" dirty="0" smtClean="0"/>
          </a:p>
          <a:p>
            <a:pPr lvl="0"/>
            <a:r>
              <a:rPr lang="en-IN" altLang="en-US" sz="2400" dirty="0" smtClean="0"/>
              <a:t>Estimated TUs: </a:t>
            </a:r>
            <a:r>
              <a:rPr lang="en-GB" altLang="en-US" sz="1600" i="1" dirty="0">
                <a:solidFill>
                  <a:srgbClr val="0000FF"/>
                </a:solidFill>
              </a:rPr>
              <a:t>6</a:t>
            </a:r>
            <a:r>
              <a:rPr lang="en-GB" altLang="en-US" sz="1600" i="1" dirty="0" smtClean="0">
                <a:solidFill>
                  <a:srgbClr val="0000FF"/>
                </a:solidFill>
              </a:rPr>
              <a:t>.5 </a:t>
            </a:r>
            <a:r>
              <a:rPr lang="en-GB" altLang="en-US" sz="1600" i="1" dirty="0">
                <a:solidFill>
                  <a:srgbClr val="0000FF"/>
                </a:solidFill>
              </a:rPr>
              <a:t>TUs (SID) + </a:t>
            </a:r>
            <a:r>
              <a:rPr lang="en-GB" altLang="en-US" sz="1600" i="1" dirty="0">
                <a:solidFill>
                  <a:srgbClr val="0000FF"/>
                </a:solidFill>
              </a:rPr>
              <a:t>6</a:t>
            </a:r>
            <a:r>
              <a:rPr lang="en-GB" altLang="en-US" sz="1600" i="1" dirty="0" smtClean="0">
                <a:solidFill>
                  <a:srgbClr val="0000FF"/>
                </a:solidFill>
              </a:rPr>
              <a:t>  </a:t>
            </a:r>
            <a:r>
              <a:rPr lang="en-GB" altLang="en-US" sz="1600" i="1" dirty="0">
                <a:solidFill>
                  <a:srgbClr val="0000FF"/>
                </a:solidFill>
              </a:rPr>
              <a:t>TUs (WID)</a:t>
            </a:r>
            <a:endParaRPr lang="en-IN" altLang="en-US" sz="1600" i="1" dirty="0">
              <a:solidFill>
                <a:srgbClr val="0000FF"/>
              </a:solidFill>
            </a:endParaRPr>
          </a:p>
          <a:p>
            <a:r>
              <a:rPr lang="en-IN" altLang="en-US" sz="2400" dirty="0" smtClean="0"/>
              <a:t>Rapporteurship: </a:t>
            </a:r>
            <a:r>
              <a:rPr lang="en-GB" altLang="en-US" sz="1600" i="1" dirty="0" smtClean="0">
                <a:solidFill>
                  <a:srgbClr val="0000FF"/>
                </a:solidFill>
              </a:rPr>
              <a:t>Samsung</a:t>
            </a:r>
            <a:endParaRPr lang="en-IN" altLang="en-US" sz="2400" dirty="0" smtClean="0"/>
          </a:p>
          <a:p>
            <a:r>
              <a:rPr lang="en-IN" altLang="en-US" sz="2400" dirty="0" smtClean="0"/>
              <a:t>Supporting IMs: </a:t>
            </a:r>
            <a:r>
              <a:rPr lang="en-GB" altLang="en-US" sz="1600" i="1" dirty="0" smtClean="0">
                <a:solidFill>
                  <a:srgbClr val="0000FF"/>
                </a:solidFill>
              </a:rPr>
              <a:t>Samsung</a:t>
            </a:r>
            <a:endParaRPr lang="en-IN" altLang="en-US" sz="2400" dirty="0" smtClean="0"/>
          </a:p>
        </p:txBody>
      </p:sp>
      <p:sp>
        <p:nvSpPr>
          <p:cNvPr id="2" name="Up Ribbon 1"/>
          <p:cNvSpPr/>
          <p:nvPr/>
        </p:nvSpPr>
        <p:spPr>
          <a:xfrm>
            <a:off x="5235192" y="3382"/>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739900"/>
            <a:ext cx="11405507" cy="4756150"/>
          </a:xfrm>
        </p:spPr>
        <p:txBody>
          <a:bodyPr/>
          <a:lstStyle/>
          <a:p>
            <a:r>
              <a:rPr lang="en-GB" altLang="en-US" sz="2400" dirty="0" smtClean="0"/>
              <a:t>Description:</a:t>
            </a:r>
            <a:r>
              <a:rPr lang="en-GB" altLang="en-US" sz="2400" i="1" dirty="0" smtClean="0">
                <a:solidFill>
                  <a:srgbClr val="0000FF"/>
                </a:solidFill>
              </a:rPr>
              <a:t> </a:t>
            </a:r>
          </a:p>
          <a:p>
            <a:pPr lvl="1"/>
            <a:r>
              <a:rPr lang="en-IN" altLang="en-US" sz="1400" i="1" dirty="0" smtClean="0">
                <a:solidFill>
                  <a:srgbClr val="0000FF"/>
                </a:solidFill>
              </a:rPr>
              <a:t>In Rel-18, SA1 </a:t>
            </a:r>
            <a:r>
              <a:rPr lang="en-GB" sz="1400" i="1" dirty="0" smtClean="0">
                <a:solidFill>
                  <a:srgbClr val="0000FF"/>
                </a:solidFill>
              </a:rPr>
              <a:t>specified </a:t>
            </a:r>
            <a:r>
              <a:rPr lang="en-GB" sz="1400" i="1" dirty="0">
                <a:solidFill>
                  <a:srgbClr val="0000FF"/>
                </a:solidFill>
              </a:rPr>
              <a:t>the AIML service requirements for AIML model transfer in TS 22.261. The service requirements support three use cases: AIML operation splitting between AIML endpoints, AIML model distribution/sharing and Distributed/Federated </a:t>
            </a:r>
            <a:r>
              <a:rPr lang="en-GB" sz="1400" i="1" dirty="0" smtClean="0">
                <a:solidFill>
                  <a:srgbClr val="0000FF"/>
                </a:solidFill>
              </a:rPr>
              <a:t>learning. Supporting these requirements are well-suited for application enabler layer. </a:t>
            </a:r>
            <a:endParaRPr lang="en-IN" altLang="en-US" sz="1400" i="1" dirty="0" smtClean="0">
              <a:solidFill>
                <a:srgbClr val="0000FF"/>
              </a:solidFill>
            </a:endParaRPr>
          </a:p>
          <a:p>
            <a:pPr lvl="1"/>
            <a:r>
              <a:rPr lang="en-IN" sz="1400" i="1" dirty="0" smtClean="0">
                <a:solidFill>
                  <a:srgbClr val="0000FF"/>
                </a:solidFill>
              </a:rPr>
              <a:t>SA6 needs to study the </a:t>
            </a:r>
            <a:r>
              <a:rPr lang="en-IN" sz="1400" i="1" dirty="0">
                <a:solidFill>
                  <a:srgbClr val="0000FF"/>
                </a:solidFill>
              </a:rPr>
              <a:t>AIML based services needed at the application enabler layer for consumption by third party applications for their application layer AI/ML </a:t>
            </a:r>
            <a:r>
              <a:rPr lang="en-IN" sz="1400" i="1" dirty="0" smtClean="0">
                <a:solidFill>
                  <a:srgbClr val="0000FF"/>
                </a:solidFill>
              </a:rPr>
              <a:t>operations, and additionally leveraging the </a:t>
            </a:r>
            <a:r>
              <a:rPr lang="en-IN" sz="1400" i="1" dirty="0">
                <a:solidFill>
                  <a:srgbClr val="0000FF"/>
                </a:solidFill>
              </a:rPr>
              <a:t>5GS support for application AIML (specified by SA2 in </a:t>
            </a:r>
            <a:r>
              <a:rPr lang="en-IN" sz="1400" i="1" dirty="0" smtClean="0">
                <a:solidFill>
                  <a:srgbClr val="0000FF"/>
                </a:solidFill>
              </a:rPr>
              <a:t>Rel-18 AIMLsys </a:t>
            </a:r>
            <a:r>
              <a:rPr lang="en-IN" sz="1400" i="1" dirty="0">
                <a:solidFill>
                  <a:srgbClr val="0000FF"/>
                </a:solidFill>
              </a:rPr>
              <a:t>WID</a:t>
            </a:r>
            <a:r>
              <a:rPr lang="en-IN" sz="1400" i="1" dirty="0" smtClean="0">
                <a:solidFill>
                  <a:srgbClr val="0000FF"/>
                </a:solidFill>
              </a:rPr>
              <a:t>).</a:t>
            </a:r>
            <a:endParaRPr lang="en-IN" altLang="en-US" sz="1400" i="1" dirty="0">
              <a:solidFill>
                <a:srgbClr val="0000FF"/>
              </a:solidFill>
            </a:endParaRPr>
          </a:p>
          <a:p>
            <a:r>
              <a:rPr lang="en-GB" altLang="en-US" sz="2400" dirty="0" smtClean="0"/>
              <a:t>Goals:</a:t>
            </a:r>
            <a:r>
              <a:rPr lang="en-GB" altLang="en-US" sz="2400" i="1" dirty="0" smtClean="0">
                <a:solidFill>
                  <a:srgbClr val="0000FF"/>
                </a:solidFill>
              </a:rPr>
              <a:t> </a:t>
            </a:r>
          </a:p>
          <a:p>
            <a:pPr lvl="1"/>
            <a:r>
              <a:rPr lang="en-IN" altLang="en-US" sz="1400" i="1" dirty="0" smtClean="0">
                <a:solidFill>
                  <a:srgbClr val="0000FF"/>
                </a:solidFill>
              </a:rPr>
              <a:t>Study </a:t>
            </a:r>
            <a:r>
              <a:rPr lang="en-IN" altLang="en-US" sz="1400" i="1" dirty="0">
                <a:solidFill>
                  <a:srgbClr val="0000FF"/>
                </a:solidFill>
              </a:rPr>
              <a:t>requirements for overall application framework/enabling layer platform architecture to support </a:t>
            </a:r>
            <a:r>
              <a:rPr lang="en-IN" altLang="en-US" sz="1400" i="1" dirty="0" smtClean="0">
                <a:solidFill>
                  <a:srgbClr val="0000FF"/>
                </a:solidFill>
              </a:rPr>
              <a:t> AIML services </a:t>
            </a:r>
            <a:r>
              <a:rPr lang="en-IN" altLang="en-US" sz="1400" i="1" dirty="0">
                <a:solidFill>
                  <a:srgbClr val="0000FF"/>
                </a:solidFill>
              </a:rPr>
              <a:t>in 3GPP specified networks, including the interactions between UE and application enablement </a:t>
            </a:r>
            <a:r>
              <a:rPr lang="en-IN" altLang="en-US" sz="1400" i="1" dirty="0" smtClean="0">
                <a:solidFill>
                  <a:srgbClr val="0000FF"/>
                </a:solidFill>
              </a:rPr>
              <a:t>layer.</a:t>
            </a:r>
            <a:endParaRPr lang="en-GB" altLang="en-US" sz="1400" i="1" dirty="0">
              <a:solidFill>
                <a:srgbClr val="0000FF"/>
              </a:solidFill>
            </a:endParaRPr>
          </a:p>
          <a:p>
            <a:pPr lvl="1"/>
            <a:r>
              <a:rPr lang="en-GB" sz="1400" i="1" dirty="0">
                <a:solidFill>
                  <a:srgbClr val="0000FF"/>
                </a:solidFill>
              </a:rPr>
              <a:t>Identify key issues based on </a:t>
            </a:r>
            <a:r>
              <a:rPr lang="en-GB" sz="1400" i="1" dirty="0" smtClean="0">
                <a:solidFill>
                  <a:srgbClr val="0000FF"/>
                </a:solidFill>
              </a:rPr>
              <a:t>above, </a:t>
            </a:r>
            <a:r>
              <a:rPr lang="en-GB" sz="1400" i="1" dirty="0">
                <a:solidFill>
                  <a:srgbClr val="0000FF"/>
                </a:solidFill>
              </a:rPr>
              <a:t>develop corresponding functional model and potential solutions</a:t>
            </a:r>
          </a:p>
          <a:p>
            <a:r>
              <a:rPr lang="en-GB" altLang="en-US" sz="2400" dirty="0" smtClean="0"/>
              <a:t>Dependency on other working groups: </a:t>
            </a:r>
          </a:p>
          <a:p>
            <a:pPr lvl="1"/>
            <a:r>
              <a:rPr lang="en-IN" altLang="en-US" sz="1400" i="1" dirty="0" smtClean="0">
                <a:solidFill>
                  <a:srgbClr val="0000FF"/>
                </a:solidFill>
              </a:rPr>
              <a:t>SA2 </a:t>
            </a:r>
            <a:r>
              <a:rPr lang="en-IN" altLang="en-US" sz="1400" i="1" dirty="0">
                <a:solidFill>
                  <a:srgbClr val="0000FF"/>
                </a:solidFill>
              </a:rPr>
              <a:t>for system aspects, SA3 for security aspects, SA4 for media aspects and SA5 for management </a:t>
            </a:r>
            <a:r>
              <a:rPr lang="en-IN" altLang="en-US" sz="1400" i="1" dirty="0" smtClean="0">
                <a:solidFill>
                  <a:srgbClr val="0000FF"/>
                </a:solidFill>
              </a:rPr>
              <a:t>aspects</a:t>
            </a:r>
            <a:endParaRPr lang="en-GB" altLang="en-US" sz="1400" dirty="0"/>
          </a:p>
          <a:p>
            <a:r>
              <a:rPr lang="en-US" sz="2400" dirty="0" smtClean="0"/>
              <a:t>Impacts to 3GPP/Industry work if this is not accepted into Rel-19: </a:t>
            </a:r>
          </a:p>
          <a:p>
            <a:pPr lvl="1"/>
            <a:r>
              <a:rPr lang="en-IN" sz="1400" i="1" dirty="0">
                <a:solidFill>
                  <a:srgbClr val="0000FF"/>
                </a:solidFill>
              </a:rPr>
              <a:t>3GPP </a:t>
            </a:r>
            <a:r>
              <a:rPr lang="en-IN" sz="1400" i="1" dirty="0" smtClean="0">
                <a:solidFill>
                  <a:srgbClr val="0000FF"/>
                </a:solidFill>
              </a:rPr>
              <a:t>has specified </a:t>
            </a:r>
            <a:r>
              <a:rPr lang="en-IN" sz="1400" i="1" dirty="0">
                <a:solidFill>
                  <a:srgbClr val="0000FF"/>
                </a:solidFill>
              </a:rPr>
              <a:t>the support of 5GC for application AIML operations in Rel-18 AIMLsys work. For the efficient and effective </a:t>
            </a:r>
            <a:r>
              <a:rPr lang="en-IN" sz="1400" i="1" dirty="0" smtClean="0">
                <a:solidFill>
                  <a:srgbClr val="0000FF"/>
                </a:solidFill>
              </a:rPr>
              <a:t>application </a:t>
            </a:r>
            <a:r>
              <a:rPr lang="en-IN" sz="1400" i="1" dirty="0">
                <a:solidFill>
                  <a:srgbClr val="0000FF"/>
                </a:solidFill>
              </a:rPr>
              <a:t>AIML operations </a:t>
            </a:r>
            <a:r>
              <a:rPr lang="en-IN" sz="1400" i="1" dirty="0" smtClean="0">
                <a:solidFill>
                  <a:srgbClr val="0000FF"/>
                </a:solidFill>
              </a:rPr>
              <a:t>using </a:t>
            </a:r>
            <a:r>
              <a:rPr lang="en-IN" sz="1400" i="1" dirty="0">
                <a:solidFill>
                  <a:srgbClr val="0000FF"/>
                </a:solidFill>
              </a:rPr>
              <a:t>3GPP networks, the application service providers would need the AIML services support holistically at 5G system level (5GC and Application enabler layer). Hence, in Rel-19, the support of application enabler layer for AIML operations needs to studied and specified accordingly. Without this study, the 3GPP support for application AIML operations will remain ONLY at 5GC layer and will missing at application enabler layers</a:t>
            </a:r>
            <a:r>
              <a:rPr lang="en-IN" sz="1400" i="1" dirty="0" smtClean="0">
                <a:solidFill>
                  <a:srgbClr val="0000FF"/>
                </a:solidFill>
              </a:rPr>
              <a:t>.</a:t>
            </a:r>
            <a:endParaRPr lang="en-US" sz="1400" i="1" dirty="0">
              <a:solidFill>
                <a:srgbClr val="0000FF"/>
              </a:solidFill>
            </a:endParaRPr>
          </a:p>
        </p:txBody>
      </p:sp>
      <p:sp>
        <p:nvSpPr>
          <p:cNvPr id="4" name="Up Ribbon 3"/>
          <p:cNvSpPr/>
          <p:nvPr/>
        </p:nvSpPr>
        <p:spPr>
          <a:xfrm>
            <a:off x="5235192" y="2185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7"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a:solidFill>
                  <a:srgbClr val="0000FF"/>
                </a:solidFill>
              </a:rPr>
              <a:t>FS_AIMLapp</a:t>
            </a:r>
            <a:r>
              <a:rPr lang="en-US" altLang="en-US" sz="3200" i="1" dirty="0">
                <a:solidFill>
                  <a:srgbClr val="0000FF"/>
                </a:solidFill>
              </a:rPr>
              <a:t>: Application </a:t>
            </a:r>
            <a:r>
              <a:rPr lang="en-US" altLang="en-US" sz="3200" i="1" dirty="0" smtClean="0">
                <a:solidFill>
                  <a:srgbClr val="0000FF"/>
                </a:solidFill>
              </a:rPr>
              <a:t>Enablers </a:t>
            </a:r>
            <a:r>
              <a:rPr lang="en-US" altLang="en-US" sz="3200" i="1" dirty="0">
                <a:solidFill>
                  <a:srgbClr val="0000FF"/>
                </a:solidFill>
              </a:rPr>
              <a:t>for AIML Services </a:t>
            </a:r>
            <a:r>
              <a:rPr lang="en-US" altLang="en-US" sz="3200" dirty="0" smtClean="0"/>
              <a:t>2/2</a:t>
            </a:r>
            <a:endParaRPr lang="en-GB" altLang="en-US" sz="3200" dirty="0"/>
          </a:p>
        </p:txBody>
      </p:sp>
    </p:spTree>
    <p:extLst>
      <p:ext uri="{BB962C8B-B14F-4D97-AF65-F5344CB8AC3E}">
        <p14:creationId xmlns:p14="http://schemas.microsoft.com/office/powerpoint/2010/main" val="247174598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sz="4000" dirty="0" smtClean="0"/>
              <a:t>Discussion on - </a:t>
            </a:r>
            <a:r>
              <a:rPr lang="en-GB" sz="4000" dirty="0"/>
              <a:t>A</a:t>
            </a:r>
            <a:r>
              <a:rPr lang="en-GB" sz="4000" dirty="0" smtClean="0"/>
              <a:t>pplication Enabler for AIML Services</a:t>
            </a:r>
            <a:r>
              <a:rPr lang="en-IN" sz="4000" dirty="0" smtClean="0"/>
              <a:t> </a:t>
            </a:r>
            <a:endParaRPr lang="en-IN" sz="4000" dirty="0"/>
          </a:p>
        </p:txBody>
      </p:sp>
    </p:spTree>
    <p:extLst>
      <p:ext uri="{BB962C8B-B14F-4D97-AF65-F5344CB8AC3E}">
        <p14:creationId xmlns:p14="http://schemas.microsoft.com/office/powerpoint/2010/main" val="3583016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Motivation</a:t>
            </a:r>
            <a:endParaRPr lang="en-IN" dirty="0"/>
          </a:p>
        </p:txBody>
      </p:sp>
      <p:sp>
        <p:nvSpPr>
          <p:cNvPr id="3" name="Content Placeholder 2"/>
          <p:cNvSpPr>
            <a:spLocks noGrp="1"/>
          </p:cNvSpPr>
          <p:nvPr>
            <p:ph idx="1"/>
          </p:nvPr>
        </p:nvSpPr>
        <p:spPr>
          <a:xfrm>
            <a:off x="838200" y="1733265"/>
            <a:ext cx="10515600" cy="4750666"/>
          </a:xfrm>
        </p:spPr>
        <p:txBody>
          <a:bodyPr/>
          <a:lstStyle/>
          <a:p>
            <a:r>
              <a:rPr lang="en-US" altLang="ko-KR" sz="2000" dirty="0" smtClean="0"/>
              <a:t>3GPP </a:t>
            </a:r>
            <a:r>
              <a:rPr lang="en-US" altLang="ko-KR" sz="2000" dirty="0"/>
              <a:t>SA1 </a:t>
            </a:r>
            <a:r>
              <a:rPr lang="en-US" altLang="ko-KR" sz="2000" dirty="0" smtClean="0"/>
              <a:t>specified AIML service requirements in TS 22.261. The service requirements are related to the following AI/ML operations:</a:t>
            </a:r>
            <a:endParaRPr lang="en-US" altLang="ko-KR" sz="2000" dirty="0"/>
          </a:p>
          <a:p>
            <a:pPr lvl="1"/>
            <a:r>
              <a:rPr lang="en-GB" sz="1800" dirty="0" smtClean="0"/>
              <a:t>AIML </a:t>
            </a:r>
            <a:r>
              <a:rPr lang="en-GB" sz="1800" dirty="0"/>
              <a:t>operation splitting between AIML endpoints, AIML model distribution/sharing and Distributed/Federated learning</a:t>
            </a:r>
            <a:r>
              <a:rPr lang="en-GB" sz="1800" dirty="0" smtClean="0"/>
              <a:t>.</a:t>
            </a:r>
          </a:p>
          <a:p>
            <a:r>
              <a:rPr lang="en-US" altLang="ko-KR" sz="2000" dirty="0" smtClean="0"/>
              <a:t>3GPP </a:t>
            </a:r>
            <a:r>
              <a:rPr lang="en-US" altLang="ko-KR" sz="2000" dirty="0"/>
              <a:t>SA2:  </a:t>
            </a:r>
            <a:r>
              <a:rPr lang="en-US" altLang="ko-KR" sz="2000" dirty="0" smtClean="0"/>
              <a:t>Studied on 5GC support for </a:t>
            </a:r>
            <a:r>
              <a:rPr lang="en-US" altLang="ko-KR" sz="2000" dirty="0"/>
              <a:t>AIML-based services </a:t>
            </a:r>
            <a:r>
              <a:rPr lang="en-US" altLang="ko-KR" sz="2000" dirty="0" smtClean="0"/>
              <a:t>(</a:t>
            </a:r>
            <a:r>
              <a:rPr lang="en-US" altLang="ko-KR" sz="2000" dirty="0"/>
              <a:t>Rel-18, TR 23.700-80). </a:t>
            </a:r>
            <a:r>
              <a:rPr lang="en-US" altLang="ko-KR" sz="2000" dirty="0" smtClean="0"/>
              <a:t>Some key </a:t>
            </a:r>
            <a:r>
              <a:rPr lang="en-US" altLang="ko-KR" sz="2000" dirty="0"/>
              <a:t>enablers </a:t>
            </a:r>
            <a:r>
              <a:rPr lang="en-US" altLang="ko-KR" sz="2000" dirty="0" smtClean="0"/>
              <a:t>specified </a:t>
            </a:r>
            <a:r>
              <a:rPr lang="en-US" altLang="ko-KR" sz="2000" dirty="0"/>
              <a:t>in SA2:</a:t>
            </a:r>
            <a:r>
              <a:rPr lang="en-US" altLang="ko-KR" sz="2000" dirty="0" smtClean="0"/>
              <a:t> </a:t>
            </a:r>
            <a:r>
              <a:rPr lang="en-IN" altLang="ko-KR" sz="1800" dirty="0" smtClean="0"/>
              <a:t>Monitoring </a:t>
            </a:r>
            <a:r>
              <a:rPr lang="en-IN" altLang="ko-KR" sz="1800" dirty="0"/>
              <a:t>of network resource utilization for support of AI/ML </a:t>
            </a:r>
            <a:r>
              <a:rPr lang="en-IN" altLang="ko-KR" sz="1800" dirty="0" smtClean="0"/>
              <a:t>ops, enhancing </a:t>
            </a:r>
            <a:r>
              <a:rPr lang="en-IN" altLang="ko-KR" sz="1800" dirty="0"/>
              <a:t>external parameter </a:t>
            </a:r>
            <a:r>
              <a:rPr lang="en-IN" altLang="ko-KR" sz="1800" dirty="0" smtClean="0"/>
              <a:t>provisioning, assistance </a:t>
            </a:r>
            <a:r>
              <a:rPr lang="en-IN" altLang="ko-KR" sz="1800" dirty="0"/>
              <a:t>to federated learning </a:t>
            </a:r>
            <a:r>
              <a:rPr lang="en-IN" altLang="ko-KR" sz="1800" dirty="0" smtClean="0"/>
              <a:t>operation etc.</a:t>
            </a:r>
            <a:endParaRPr lang="en-US" altLang="ko-KR" sz="1800" dirty="0"/>
          </a:p>
          <a:p>
            <a:r>
              <a:rPr lang="en-US" altLang="ko-KR" sz="2200" dirty="0" smtClean="0"/>
              <a:t>3GPP </a:t>
            </a:r>
            <a:r>
              <a:rPr lang="en-US" altLang="ko-KR" sz="2200" dirty="0"/>
              <a:t>SA6 developed several 5G service/application enablers (e.g. V2X, UAS) that can enable their services based on AIML capabilities</a:t>
            </a:r>
            <a:r>
              <a:rPr lang="en-US" altLang="ko-KR" sz="2200" dirty="0" smtClean="0"/>
              <a:t>.</a:t>
            </a:r>
          </a:p>
          <a:p>
            <a:r>
              <a:rPr lang="en-US" altLang="ko-KR" sz="2200" dirty="0" smtClean="0"/>
              <a:t>For complete 5G system support of AIML operation, application enabler layer needs to support application AIML operations in addition to support from 5GC. </a:t>
            </a:r>
          </a:p>
          <a:p>
            <a:r>
              <a:rPr lang="en-US" altLang="ko-KR" sz="2200" dirty="0" smtClean="0"/>
              <a:t>Application enabler layer can support additional capabilities for assistance in AIML operations like, assistance in distributed learning, split training and inference, model convergence, federated learning leveraging edge capabilities etc.</a:t>
            </a:r>
          </a:p>
        </p:txBody>
      </p:sp>
    </p:spTree>
    <p:extLst>
      <p:ext uri="{BB962C8B-B14F-4D97-AF65-F5344CB8AC3E}">
        <p14:creationId xmlns:p14="http://schemas.microsoft.com/office/powerpoint/2010/main" val="196892260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Example Use cases (from TR 22.874)</a:t>
            </a:r>
            <a:endParaRPr lang="en-IN" dirty="0"/>
          </a:p>
        </p:txBody>
      </p:sp>
      <p:sp>
        <p:nvSpPr>
          <p:cNvPr id="22" name="Rectangle 21"/>
          <p:cNvSpPr/>
          <p:nvPr/>
        </p:nvSpPr>
        <p:spPr>
          <a:xfrm>
            <a:off x="323272" y="3570770"/>
            <a:ext cx="5763491" cy="1323439"/>
          </a:xfrm>
          <a:prstGeom prst="rect">
            <a:avLst/>
          </a:prstGeom>
        </p:spPr>
        <p:txBody>
          <a:bodyPr wrap="square">
            <a:spAutoFit/>
          </a:bodyPr>
          <a:lstStyle/>
          <a:p>
            <a:r>
              <a:rPr lang="en-IN" sz="1400" dirty="0" smtClean="0">
                <a:solidFill>
                  <a:srgbClr val="00B0F0"/>
                </a:solidFill>
                <a:latin typeface="Arial" panose="020B0604020202020204" pitchFamily="34" charset="0"/>
                <a:ea typeface="SimSun" panose="02010600030101010101" pitchFamily="2" charset="-122"/>
              </a:rPr>
              <a:t>Split AI/ML operation between endpoints</a:t>
            </a:r>
          </a:p>
          <a:p>
            <a:pPr algn="just"/>
            <a:r>
              <a:rPr lang="en-IN" sz="1050" b="1" dirty="0">
                <a:ea typeface="SimSun" panose="02010600030101010101" pitchFamily="2" charset="-122"/>
              </a:rPr>
              <a:t>(Clause 5.4) Split control of </a:t>
            </a:r>
            <a:r>
              <a:rPr lang="en-IN" sz="1050" b="1" dirty="0" smtClean="0">
                <a:ea typeface="SimSun" panose="02010600030101010101" pitchFamily="2" charset="-122"/>
              </a:rPr>
              <a:t>Robotics</a:t>
            </a:r>
            <a:r>
              <a:rPr lang="en-IN" sz="1050" dirty="0" smtClean="0">
                <a:ea typeface="SimSun" panose="02010600030101010101" pitchFamily="2" charset="-122"/>
              </a:rPr>
              <a:t>: </a:t>
            </a:r>
            <a:r>
              <a:rPr lang="en-IN" sz="1050" dirty="0">
                <a:ea typeface="SimSun" panose="02010600030101010101" pitchFamily="2" charset="-122"/>
              </a:rPr>
              <a:t>W</a:t>
            </a:r>
            <a:r>
              <a:rPr lang="en-US" sz="1050" dirty="0">
                <a:ea typeface="SimSun" panose="02010600030101010101" pitchFamily="2" charset="-122"/>
              </a:rPr>
              <a:t>hole-body balance control split over 5G network. The AI inference for the controlling can be split between the robot and the cloud server: As shown in Figure 5.4.1-1, the part which is complex but less susceptible to delays is offloaded to the remote computation in the cloud or edge control server. The low-complexity part which contains the error feedback terms and is latency-critical can be efficiently done by the local computation in the </a:t>
            </a:r>
            <a:r>
              <a:rPr lang="en-US" sz="1050" dirty="0" smtClean="0">
                <a:ea typeface="SimSun" panose="02010600030101010101" pitchFamily="2" charset="-122"/>
              </a:rPr>
              <a:t>robot</a:t>
            </a:r>
            <a:r>
              <a:rPr lang="en-IN" sz="1050" dirty="0" smtClean="0">
                <a:ea typeface="SimSun" panose="02010600030101010101" pitchFamily="2" charset="-122"/>
              </a:rPr>
              <a:t>.</a:t>
            </a:r>
            <a:endParaRPr lang="en-IN" sz="1050" dirty="0">
              <a:ea typeface="SimSun" panose="02010600030101010101" pitchFamily="2" charset="-122"/>
            </a:endParaRPr>
          </a:p>
        </p:txBody>
      </p:sp>
      <p:sp>
        <p:nvSpPr>
          <p:cNvPr id="26" name="Rectangle 25"/>
          <p:cNvSpPr/>
          <p:nvPr/>
        </p:nvSpPr>
        <p:spPr>
          <a:xfrm>
            <a:off x="6179127" y="5296201"/>
            <a:ext cx="5883563" cy="1077218"/>
          </a:xfrm>
          <a:prstGeom prst="rect">
            <a:avLst/>
          </a:prstGeom>
        </p:spPr>
        <p:txBody>
          <a:bodyPr wrap="square">
            <a:spAutoFit/>
          </a:bodyPr>
          <a:lstStyle/>
          <a:p>
            <a:r>
              <a:rPr lang="en-IN" sz="1400" dirty="0" smtClean="0">
                <a:solidFill>
                  <a:srgbClr val="00B0F0"/>
                </a:solidFill>
                <a:ea typeface="SimSun" panose="02010600030101010101" pitchFamily="2" charset="-122"/>
              </a:rPr>
              <a:t>AI/ML model/data distribution and sharing over 5G system</a:t>
            </a:r>
          </a:p>
          <a:p>
            <a:pPr algn="just"/>
            <a:r>
              <a:rPr lang="en-IN" sz="1000" b="1" dirty="0" smtClean="0">
                <a:ea typeface="SimSun" panose="02010600030101010101" pitchFamily="2" charset="-122"/>
              </a:rPr>
              <a:t>(Clause 6.4): AI model management </a:t>
            </a:r>
            <a:r>
              <a:rPr lang="en-IN" sz="1000" b="1" dirty="0">
                <a:ea typeface="SimSun" panose="02010600030101010101" pitchFamily="2" charset="-122"/>
              </a:rPr>
              <a:t>as service: </a:t>
            </a:r>
            <a:r>
              <a:rPr lang="en-IN" sz="1000" dirty="0">
                <a:ea typeface="SimSun" panose="02010600030101010101" pitchFamily="2" charset="-122"/>
              </a:rPr>
              <a:t>3rd party invoke capabilities exposed by 5GS to upload/download/update/delete/store/monitor AI models. Transmitting AI models to user efficiently. As the 5GS may collect communication data, user experience, etc., it may perform a data analytics for user experience, which can generate </a:t>
            </a:r>
            <a:r>
              <a:rPr lang="en-IN" sz="1000" dirty="0" smtClean="0">
                <a:ea typeface="SimSun" panose="02010600030101010101" pitchFamily="2" charset="-122"/>
              </a:rPr>
              <a:t>analysing </a:t>
            </a:r>
            <a:r>
              <a:rPr lang="en-IN" sz="1000" dirty="0">
                <a:ea typeface="SimSun" panose="02010600030101010101" pitchFamily="2" charset="-122"/>
              </a:rPr>
              <a:t>results to help operator’s cloud train and improve AI models for the 3rd party.</a:t>
            </a:r>
          </a:p>
        </p:txBody>
      </p:sp>
      <p:pic>
        <p:nvPicPr>
          <p:cNvPr id="1028" name="图片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663" y="1753666"/>
            <a:ext cx="4675701" cy="181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model as serv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272" y="5039450"/>
            <a:ext cx="5440386" cy="129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p:cNvSpPr/>
          <p:nvPr/>
        </p:nvSpPr>
        <p:spPr>
          <a:xfrm>
            <a:off x="6179128" y="3833091"/>
            <a:ext cx="5883564" cy="1231106"/>
          </a:xfrm>
          <a:prstGeom prst="rect">
            <a:avLst/>
          </a:prstGeom>
        </p:spPr>
        <p:txBody>
          <a:bodyPr wrap="square">
            <a:spAutoFit/>
          </a:bodyPr>
          <a:lstStyle/>
          <a:p>
            <a:r>
              <a:rPr lang="en-IN" sz="1400" dirty="0" smtClean="0">
                <a:solidFill>
                  <a:srgbClr val="00B0F0"/>
                </a:solidFill>
                <a:ea typeface="SimSun" panose="02010600030101010101" pitchFamily="2" charset="-122"/>
              </a:rPr>
              <a:t>Distributed/Federated Learning over 5G system</a:t>
            </a:r>
          </a:p>
          <a:p>
            <a:pPr algn="just"/>
            <a:r>
              <a:rPr lang="en-IN" sz="1000" b="1" dirty="0" smtClean="0">
                <a:ea typeface="SimSun" panose="02010600030101010101" pitchFamily="2" charset="-122"/>
              </a:rPr>
              <a:t>(Clause 7.1): Uncompressed federated learning for </a:t>
            </a:r>
            <a:r>
              <a:rPr lang="en-IN" sz="1000" b="1" dirty="0">
                <a:ea typeface="SimSun" panose="02010600030101010101" pitchFamily="2" charset="-122"/>
              </a:rPr>
              <a:t>image recognition</a:t>
            </a:r>
            <a:r>
              <a:rPr lang="en-IN" sz="1000" dirty="0">
                <a:ea typeface="SimSun" panose="02010600030101010101" pitchFamily="2" charset="-122"/>
              </a:rPr>
              <a:t>: Within each training iteration, a device performs the training based on the model downloaded from the AI server using the local training data. Then the device reports the interim training results (e.g., gradients for the DNN) to the cloud server via </a:t>
            </a:r>
            <a:r>
              <a:rPr lang="en-IN" sz="1000" dirty="0" smtClean="0">
                <a:ea typeface="SimSun" panose="02010600030101010101" pitchFamily="2" charset="-122"/>
              </a:rPr>
              <a:t>5GS. </a:t>
            </a:r>
            <a:r>
              <a:rPr lang="en-IN" sz="1000" dirty="0">
                <a:ea typeface="SimSun" panose="02010600030101010101" pitchFamily="2" charset="-122"/>
              </a:rPr>
              <a:t>The server aggregates the gradients from the devices, and updates the global model. Next, the updated global model is distributed to the devices via </a:t>
            </a:r>
            <a:r>
              <a:rPr lang="en-IN" sz="1000" dirty="0" smtClean="0">
                <a:ea typeface="SimSun" panose="02010600030101010101" pitchFamily="2" charset="-122"/>
              </a:rPr>
              <a:t>5GS, </a:t>
            </a:r>
            <a:r>
              <a:rPr lang="en-IN" sz="1000" dirty="0">
                <a:ea typeface="SimSun" panose="02010600030101010101" pitchFamily="2" charset="-122"/>
              </a:rPr>
              <a:t>the devices can perform the training for the next </a:t>
            </a:r>
            <a:r>
              <a:rPr lang="en-IN" sz="1000" dirty="0" smtClean="0">
                <a:ea typeface="SimSun" panose="02010600030101010101" pitchFamily="2" charset="-122"/>
              </a:rPr>
              <a:t>iteration or use it for inferencing based on local data..</a:t>
            </a:r>
            <a:endParaRPr lang="en-IN" sz="1000" dirty="0">
              <a:ea typeface="SimSun" panose="02010600030101010101" pitchFamily="2" charset="-122"/>
            </a:endParaRPr>
          </a:p>
        </p:txBody>
      </p:sp>
      <p:pic>
        <p:nvPicPr>
          <p:cNvPr id="1030"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0154" y="1747238"/>
            <a:ext cx="5093646" cy="21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84002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Scope / Objectives</a:t>
            </a:r>
            <a:endParaRPr lang="en-IN" dirty="0"/>
          </a:p>
        </p:txBody>
      </p:sp>
      <p:sp>
        <p:nvSpPr>
          <p:cNvPr id="3" name="Content Placeholder 2"/>
          <p:cNvSpPr>
            <a:spLocks noGrp="1"/>
          </p:cNvSpPr>
          <p:nvPr>
            <p:ph idx="1"/>
          </p:nvPr>
        </p:nvSpPr>
        <p:spPr>
          <a:xfrm>
            <a:off x="838200" y="1690688"/>
            <a:ext cx="10515600" cy="4266767"/>
          </a:xfrm>
        </p:spPr>
        <p:txBody>
          <a:bodyPr/>
          <a:lstStyle/>
          <a:p>
            <a:r>
              <a:rPr lang="en-IN" altLang="ko-KR" dirty="0" smtClean="0"/>
              <a:t>Enabler </a:t>
            </a:r>
            <a:r>
              <a:rPr lang="en-IN" altLang="ko-KR" dirty="0"/>
              <a:t>layer leverage 5GC support for AIML operation: </a:t>
            </a:r>
            <a:r>
              <a:rPr lang="en-IN" altLang="ko-KR" dirty="0" smtClean="0"/>
              <a:t>study gaps </a:t>
            </a:r>
            <a:r>
              <a:rPr lang="en-IN" altLang="ko-KR" dirty="0"/>
              <a:t>in consuming the AIML capabilities enabled in </a:t>
            </a:r>
            <a:r>
              <a:rPr lang="en-IN" altLang="ko-KR" dirty="0" smtClean="0"/>
              <a:t>5GC.</a:t>
            </a:r>
          </a:p>
          <a:p>
            <a:r>
              <a:rPr lang="en-IN" altLang="ko-KR" dirty="0" smtClean="0"/>
              <a:t>AIML </a:t>
            </a:r>
            <a:r>
              <a:rPr lang="en-IN" altLang="ko-KR" dirty="0"/>
              <a:t>enabler layer for assistance in AIML operations for vertical </a:t>
            </a:r>
            <a:r>
              <a:rPr lang="en-IN" altLang="ko-KR" dirty="0" smtClean="0"/>
              <a:t>applications</a:t>
            </a:r>
          </a:p>
          <a:p>
            <a:pPr lvl="1"/>
            <a:r>
              <a:rPr lang="en-IN" altLang="ko-KR" dirty="0" smtClean="0"/>
              <a:t>Assistance in federated / distributed learning</a:t>
            </a:r>
          </a:p>
          <a:p>
            <a:pPr lvl="1"/>
            <a:r>
              <a:rPr lang="en-IN" altLang="ko-KR" dirty="0" smtClean="0"/>
              <a:t>Assistance in split training and inferencing</a:t>
            </a:r>
          </a:p>
          <a:p>
            <a:pPr lvl="1"/>
            <a:r>
              <a:rPr lang="en-IN" altLang="ko-KR" dirty="0" smtClean="0"/>
              <a:t>Model convergence assistance</a:t>
            </a:r>
          </a:p>
          <a:p>
            <a:r>
              <a:rPr lang="en-IN" altLang="ko-KR" dirty="0"/>
              <a:t>AI/ML </a:t>
            </a:r>
            <a:r>
              <a:rPr lang="en-IN" altLang="ko-KR" dirty="0" smtClean="0"/>
              <a:t>operations (federated, split training / inferencing) </a:t>
            </a:r>
            <a:r>
              <a:rPr lang="en-IN" altLang="ko-KR" dirty="0"/>
              <a:t>enabled over </a:t>
            </a:r>
            <a:r>
              <a:rPr lang="en-IN" altLang="ko-KR" dirty="0" smtClean="0"/>
              <a:t>edge </a:t>
            </a:r>
            <a:r>
              <a:rPr lang="en-IN" altLang="ko-KR" dirty="0"/>
              <a:t>using EDGEAPP </a:t>
            </a:r>
            <a:r>
              <a:rPr lang="en-IN" altLang="ko-KR" dirty="0" smtClean="0"/>
              <a:t>architecture.</a:t>
            </a:r>
            <a:endParaRPr lang="en-US" altLang="ko-KR" dirty="0" smtClean="0"/>
          </a:p>
          <a:p>
            <a:endParaRPr lang="en-US" altLang="ko-KR" dirty="0"/>
          </a:p>
          <a:p>
            <a:pPr lvl="1"/>
            <a:endParaRPr lang="en-IN" dirty="0"/>
          </a:p>
        </p:txBody>
      </p:sp>
    </p:spTree>
    <p:extLst>
      <p:ext uri="{BB962C8B-B14F-4D97-AF65-F5344CB8AC3E}">
        <p14:creationId xmlns:p14="http://schemas.microsoft.com/office/powerpoint/2010/main" val="97860608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Proposal</a:t>
            </a:r>
            <a:endParaRPr lang="en-IN" dirty="0"/>
          </a:p>
        </p:txBody>
      </p:sp>
      <p:sp>
        <p:nvSpPr>
          <p:cNvPr id="3" name="Content Placeholder 2"/>
          <p:cNvSpPr>
            <a:spLocks noGrp="1"/>
          </p:cNvSpPr>
          <p:nvPr>
            <p:ph idx="1"/>
          </p:nvPr>
        </p:nvSpPr>
        <p:spPr/>
        <p:txBody>
          <a:bodyPr/>
          <a:lstStyle/>
          <a:p>
            <a:r>
              <a:rPr lang="en-IN" dirty="0" smtClean="0"/>
              <a:t>In </a:t>
            </a:r>
            <a:r>
              <a:rPr lang="en-IN" dirty="0"/>
              <a:t>this content discussion (template</a:t>
            </a:r>
            <a:r>
              <a:rPr lang="en-IN" dirty="0" smtClean="0"/>
              <a:t>), Samsung proposes that a SID is needed to study </a:t>
            </a:r>
            <a:r>
              <a:rPr lang="en-GB" dirty="0" smtClean="0"/>
              <a:t>the application </a:t>
            </a:r>
            <a:r>
              <a:rPr lang="en-GB" dirty="0"/>
              <a:t>enablement for </a:t>
            </a:r>
            <a:r>
              <a:rPr lang="en-GB" dirty="0" smtClean="0"/>
              <a:t>AIML Services.</a:t>
            </a:r>
          </a:p>
          <a:p>
            <a:r>
              <a:rPr lang="en-GB" dirty="0" smtClean="0"/>
              <a:t>Samsung plans to bring a SID in next meeting, and start the study.</a:t>
            </a:r>
            <a:endParaRPr lang="en-IN" dirty="0"/>
          </a:p>
        </p:txBody>
      </p:sp>
    </p:spTree>
    <p:extLst>
      <p:ext uri="{BB962C8B-B14F-4D97-AF65-F5344CB8AC3E}">
        <p14:creationId xmlns:p14="http://schemas.microsoft.com/office/powerpoint/2010/main" val="47934961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6005" y="1796615"/>
            <a:ext cx="9144000" cy="2387600"/>
          </a:xfrm>
        </p:spPr>
        <p:txBody>
          <a:bodyPr/>
          <a:lstStyle/>
          <a:p>
            <a:r>
              <a:rPr lang="en-IN" sz="4400" b="1" dirty="0" smtClean="0"/>
              <a:t>Backup</a:t>
            </a:r>
            <a:endParaRPr lang="en-IN" sz="4400" b="1" dirty="0"/>
          </a:p>
        </p:txBody>
      </p:sp>
    </p:spTree>
    <p:extLst>
      <p:ext uri="{BB962C8B-B14F-4D97-AF65-F5344CB8AC3E}">
        <p14:creationId xmlns:p14="http://schemas.microsoft.com/office/powerpoint/2010/main" val="30054917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www.w3.org/XML/1998/namespace"/>
    <ds:schemaRef ds:uri="679a257e-872f-4c98-9e8a-0a9c104f72cd"/>
    <ds:schemaRef ds:uri="http://purl.org/dc/dcmitype/"/>
    <ds:schemaRef ds:uri="http://purl.org/dc/elements/1.1/"/>
    <ds:schemaRef ds:uri="http://purl.org/dc/terms/"/>
    <ds:schemaRef ds:uri="280d8efa-eff2-4910-88d2-79ca146720c4"/>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8261</TotalTime>
  <Words>1084</Words>
  <Application>Microsoft Office PowerPoint</Application>
  <PresentationFormat>Widescreen</PresentationFormat>
  <Paragraphs>82</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맑은 고딕</vt:lpstr>
      <vt:lpstr>SimSun</vt:lpstr>
      <vt:lpstr>Arial</vt:lpstr>
      <vt:lpstr>Arial </vt:lpstr>
      <vt:lpstr>Calibri</vt:lpstr>
      <vt:lpstr>Calibri Light</vt:lpstr>
      <vt:lpstr>Times New Roman</vt:lpstr>
      <vt:lpstr>Office Theme</vt:lpstr>
      <vt:lpstr>FS_AIMLapp: Application Enablers for AIML Services</vt:lpstr>
      <vt:lpstr>FS_AIMLapp: Application Enablers for AIML Services 1/2</vt:lpstr>
      <vt:lpstr>FS_AIMLapp: Application Enablers for AIML Services 2/2</vt:lpstr>
      <vt:lpstr>Discussion on - Application Enabler for AIML Services </vt:lpstr>
      <vt:lpstr>Motivation</vt:lpstr>
      <vt:lpstr>Example Use cases (from TR 22.874)</vt:lpstr>
      <vt:lpstr>Potential Scope / Objectives</vt:lpstr>
      <vt:lpstr>Proposal</vt:lpstr>
      <vt:lpstr>Backup</vt:lpstr>
      <vt:lpstr>Estimated TU Calculation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Samsung-1</cp:lastModifiedBy>
  <cp:revision>1066</cp:revision>
  <dcterms:created xsi:type="dcterms:W3CDTF">2010-02-05T13:52:04Z</dcterms:created>
  <dcterms:modified xsi:type="dcterms:W3CDTF">2023-05-16T12:27:59Z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