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82" r:id="rId6"/>
    <p:sldId id="375" r:id="rId7"/>
    <p:sldId id="37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ranth" initials="NA" lastIdx="1" clrIdx="0">
    <p:extLst>
      <p:ext uri="{19B8F6BF-5375-455C-9EA6-DF929625EA0E}">
        <p15:presenceInfo xmlns:p15="http://schemas.microsoft.com/office/powerpoint/2012/main" userId="Niranth" providerId="None"/>
      </p:ext>
    </p:extLst>
  </p:cmAuthor>
  <p:cmAuthor id="2" name="Huawei-Rev1" initials="Rev1" lastIdx="1" clrIdx="1">
    <p:extLst>
      <p:ext uri="{19B8F6BF-5375-455C-9EA6-DF929625EA0E}">
        <p15:presenceInfo xmlns:p15="http://schemas.microsoft.com/office/powerpoint/2012/main" userId="Huawei-Rev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ECFF"/>
    <a:srgbClr val="99CCFF"/>
    <a:srgbClr val="127092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07" autoAdjust="0"/>
    <p:restoredTop sz="96424" autoAdjust="0"/>
  </p:normalViewPr>
  <p:slideViewPr>
    <p:cSldViewPr snapToGrid="0">
      <p:cViewPr varScale="1">
        <p:scale>
          <a:sx n="128" d="100"/>
          <a:sy n="128" d="100"/>
        </p:scale>
        <p:origin x="86" y="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150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96938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8606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9733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8610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905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1925315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3GPP TSG-SA WG6 </a:t>
            </a:r>
            <a:r>
              <a:rPr kumimoji="0" lang="sv-SE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SA6#54</a:t>
            </a: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1162" y="1736726"/>
            <a:ext cx="8005763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on T-EES discovery for composite EAS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740693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Yajie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61950" y="1423570"/>
            <a:ext cx="11163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Different EAS composite may provide different service to different AC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7278152" y="2032780"/>
            <a:ext cx="4107024" cy="3991503"/>
            <a:chOff x="6895658" y="2002897"/>
            <a:chExt cx="3992522" cy="4712096"/>
          </a:xfrm>
        </p:grpSpPr>
        <p:grpSp>
          <p:nvGrpSpPr>
            <p:cNvPr id="50" name="组合 49"/>
            <p:cNvGrpSpPr/>
            <p:nvPr/>
          </p:nvGrpSpPr>
          <p:grpSpPr>
            <a:xfrm>
              <a:off x="6895658" y="2002897"/>
              <a:ext cx="3992522" cy="3017878"/>
              <a:chOff x="-1613306" y="3943165"/>
              <a:chExt cx="6033477" cy="3806083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76600" y="4154180"/>
                <a:ext cx="3376248" cy="1635458"/>
              </a:xfrm>
              <a:prstGeom prst="ellipse">
                <a:avLst/>
              </a:prstGeom>
              <a:solidFill>
                <a:srgbClr val="30B5C5">
                  <a:lumMod val="20000"/>
                  <a:lumOff val="80000"/>
                  <a:alpha val="59000"/>
                </a:srgbClr>
              </a:solidFill>
              <a:ln w="12700" cap="flat" cmpd="sng" algn="ctr">
                <a:solidFill>
                  <a:srgbClr val="30B5C5">
                    <a:lumMod val="20000"/>
                    <a:lumOff val="8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-1273340" y="4667103"/>
                <a:ext cx="3376248" cy="1635458"/>
              </a:xfrm>
              <a:prstGeom prst="ellipse">
                <a:avLst/>
              </a:prstGeom>
              <a:solidFill>
                <a:srgbClr val="D0E8C4">
                  <a:alpha val="54000"/>
                </a:srgbClr>
              </a:solidFill>
              <a:ln w="12700" cap="flat" cmpd="sng" algn="ctr">
                <a:solidFill>
                  <a:srgbClr val="61B230">
                    <a:lumMod val="20000"/>
                    <a:lumOff val="8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012662" y="5293164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EAS#1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607001" y="4454855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EAS#2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607001" y="5293164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EAS#3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607001" y="6131473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EAS#4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57" name="直接箭头连接符 56"/>
              <p:cNvCxnSpPr>
                <a:stCxn id="53" idx="3"/>
                <a:endCxn id="54" idx="1"/>
              </p:cNvCxnSpPr>
              <p:nvPr/>
            </p:nvCxnSpPr>
            <p:spPr>
              <a:xfrm flipV="1">
                <a:off x="1934877" y="4681501"/>
                <a:ext cx="672124" cy="838309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8" name="直接箭头连接符 57"/>
              <p:cNvCxnSpPr>
                <a:stCxn id="53" idx="3"/>
                <a:endCxn id="55" idx="1"/>
              </p:cNvCxnSpPr>
              <p:nvPr/>
            </p:nvCxnSpPr>
            <p:spPr>
              <a:xfrm>
                <a:off x="1934877" y="5519810"/>
                <a:ext cx="672124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59" name="直接箭头连接符 58"/>
              <p:cNvCxnSpPr>
                <a:stCxn id="53" idx="3"/>
                <a:endCxn id="56" idx="1"/>
              </p:cNvCxnSpPr>
              <p:nvPr/>
            </p:nvCxnSpPr>
            <p:spPr>
              <a:xfrm>
                <a:off x="1934877" y="5519810"/>
                <a:ext cx="672124" cy="838309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60" name="矩形 59"/>
              <p:cNvSpPr/>
              <p:nvPr/>
            </p:nvSpPr>
            <p:spPr>
              <a:xfrm>
                <a:off x="-581677" y="4891283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EAS#5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-581677" y="5729592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EAS#6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62" name="直接箭头连接符 61"/>
              <p:cNvCxnSpPr>
                <a:stCxn id="53" idx="1"/>
                <a:endCxn id="60" idx="3"/>
              </p:cNvCxnSpPr>
              <p:nvPr/>
            </p:nvCxnSpPr>
            <p:spPr>
              <a:xfrm flipH="1" flipV="1">
                <a:off x="340538" y="5117929"/>
                <a:ext cx="672124" cy="401881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63" name="直接箭头连接符 62"/>
              <p:cNvCxnSpPr>
                <a:stCxn id="53" idx="1"/>
                <a:endCxn id="61" idx="3"/>
              </p:cNvCxnSpPr>
              <p:nvPr/>
            </p:nvCxnSpPr>
            <p:spPr>
              <a:xfrm flipH="1">
                <a:off x="340538" y="5519810"/>
                <a:ext cx="672124" cy="436428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5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64" name="圆角矩形 63"/>
              <p:cNvSpPr/>
              <p:nvPr/>
            </p:nvSpPr>
            <p:spPr>
              <a:xfrm>
                <a:off x="-1613306" y="3943165"/>
                <a:ext cx="6033477" cy="2907323"/>
              </a:xfrm>
              <a:prstGeom prst="roundRect">
                <a:avLst>
                  <a:gd name="adj" fmla="val 13176"/>
                </a:avLst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-1410107" y="4116302"/>
                <a:ext cx="1949601" cy="5498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Source</a:t>
                </a:r>
                <a:r>
                  <a:rPr kumimoji="1" lang="en-US" altLang="zh-CN" sz="1200" i="0" u="none" strike="noStrike" kern="0" cap="none" spc="0" normalizeH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side: </a:t>
                </a: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EDN#1</a:t>
                </a:r>
                <a:endParaRPr kumimoji="1" lang="zh-CN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-1232310" y="5394994"/>
                <a:ext cx="732694" cy="2749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AC#2</a:t>
                </a:r>
                <a:endParaRPr kumimoji="1" lang="zh-CN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568530" y="4268246"/>
                <a:ext cx="732694" cy="2749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AC#1</a:t>
                </a:r>
                <a:endParaRPr kumimoji="1" lang="zh-CN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-1385230" y="7199364"/>
                <a:ext cx="1949601" cy="54988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</a:t>
                </a:r>
                <a:r>
                  <a:rPr kumimoji="1" lang="en-US" altLang="zh-CN" sz="1200" i="0" u="none" strike="noStrike" kern="0" cap="none" spc="0" normalizeH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 side: </a:t>
                </a: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EDN#2</a:t>
                </a:r>
                <a:endParaRPr kumimoji="1" lang="zh-CN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6895658" y="4444054"/>
              <a:ext cx="3978034" cy="2270939"/>
              <a:chOff x="309616" y="4631291"/>
              <a:chExt cx="6033477" cy="2907323"/>
            </a:xfrm>
          </p:grpSpPr>
          <p:sp>
            <p:nvSpPr>
              <p:cNvPr id="69" name="椭圆 68"/>
              <p:cNvSpPr/>
              <p:nvPr/>
            </p:nvSpPr>
            <p:spPr>
              <a:xfrm>
                <a:off x="2599522" y="4842306"/>
                <a:ext cx="3376248" cy="1635458"/>
              </a:xfrm>
              <a:prstGeom prst="ellipse">
                <a:avLst/>
              </a:prstGeom>
              <a:solidFill>
                <a:srgbClr val="30B5C5">
                  <a:lumMod val="20000"/>
                  <a:lumOff val="80000"/>
                  <a:alpha val="59000"/>
                </a:srgbClr>
              </a:solidFill>
              <a:ln w="12700" cap="flat" cmpd="sng" algn="ctr">
                <a:solidFill>
                  <a:srgbClr val="30B5C5">
                    <a:lumMod val="20000"/>
                    <a:lumOff val="80000"/>
                  </a:srgb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935584" y="5981290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EAS#1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4529923" y="5142981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EAS#2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4529923" y="5981290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EAS#3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4529923" y="6819599"/>
                <a:ext cx="922215" cy="453292"/>
              </a:xfrm>
              <a:prstGeom prst="rect">
                <a:avLst/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Calibri" panose="020F0502020204030204"/>
                    <a:ea typeface="等线" panose="02010600030101010101" pitchFamily="2" charset="-122"/>
                    <a:cs typeface="+mn-cs"/>
                  </a:rPr>
                  <a:t>EAS#4</a:t>
                </a:r>
                <a:endPara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74" name="直接箭头连接符 73"/>
              <p:cNvCxnSpPr>
                <a:stCxn id="70" idx="3"/>
                <a:endCxn id="71" idx="1"/>
              </p:cNvCxnSpPr>
              <p:nvPr/>
            </p:nvCxnSpPr>
            <p:spPr>
              <a:xfrm flipV="1">
                <a:off x="3857799" y="5369627"/>
                <a:ext cx="672124" cy="838309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75" name="直接箭头连接符 74"/>
              <p:cNvCxnSpPr>
                <a:stCxn id="70" idx="3"/>
                <a:endCxn id="72" idx="1"/>
              </p:cNvCxnSpPr>
              <p:nvPr/>
            </p:nvCxnSpPr>
            <p:spPr>
              <a:xfrm>
                <a:off x="3857799" y="6207936"/>
                <a:ext cx="672124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76" name="直接箭头连接符 75"/>
              <p:cNvCxnSpPr>
                <a:stCxn id="70" idx="3"/>
                <a:endCxn id="73" idx="1"/>
              </p:cNvCxnSpPr>
              <p:nvPr/>
            </p:nvCxnSpPr>
            <p:spPr>
              <a:xfrm>
                <a:off x="3857799" y="6207936"/>
                <a:ext cx="672124" cy="838309"/>
              </a:xfrm>
              <a:prstGeom prst="straightConnector1">
                <a:avLst/>
              </a:prstGeom>
              <a:noFill/>
              <a:ln w="635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77" name="圆角矩形 76"/>
              <p:cNvSpPr/>
              <p:nvPr/>
            </p:nvSpPr>
            <p:spPr>
              <a:xfrm>
                <a:off x="309616" y="4631291"/>
                <a:ext cx="6033477" cy="2907323"/>
              </a:xfrm>
              <a:prstGeom prst="roundRect">
                <a:avLst>
                  <a:gd name="adj" fmla="val 13176"/>
                </a:avLst>
              </a:prstGeom>
              <a:noFill/>
              <a:ln w="12700" cap="flat" cmpd="sng" algn="ctr">
                <a:solidFill>
                  <a:srgbClr val="1D1D1A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3146227" y="5060220"/>
                <a:ext cx="732694" cy="2790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2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AC#1</a:t>
                </a:r>
                <a:endParaRPr kumimoji="1" lang="zh-CN" altLang="en-US" sz="12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BCF0DE66-D5CB-4AAB-A2E5-4ABEFB9BC095}"/>
              </a:ext>
            </a:extLst>
          </p:cNvPr>
          <p:cNvSpPr txBox="1"/>
          <p:nvPr/>
        </p:nvSpPr>
        <p:spPr>
          <a:xfrm>
            <a:off x="361950" y="1937801"/>
            <a:ext cx="6718029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600" b="1" dirty="0" smtClean="0"/>
              <a:t>Assumption</a:t>
            </a:r>
            <a:r>
              <a:rPr lang="en-US" altLang="zh-CN" sz="1600" b="1" dirty="0" smtClean="0"/>
              <a:t>: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EDN#1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b="1" dirty="0" smtClean="0"/>
              <a:t>AC#1: </a:t>
            </a:r>
            <a:r>
              <a:rPr lang="en-US" altLang="zh-CN" sz="1400" dirty="0" smtClean="0"/>
              <a:t>the EAS#1 invoke EAS#2 and EAS#3 to provide service to </a:t>
            </a:r>
            <a:r>
              <a:rPr lang="en-US" altLang="zh-CN" sz="1400" b="1" dirty="0" smtClean="0"/>
              <a:t>AC#1</a:t>
            </a:r>
            <a:r>
              <a:rPr lang="en-US" altLang="zh-CN" sz="1400" dirty="0" smtClean="0"/>
              <a:t>;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b="1" dirty="0" smtClean="0"/>
              <a:t>AC#2:</a:t>
            </a:r>
            <a:r>
              <a:rPr lang="en-US" altLang="zh-CN" sz="1400" dirty="0" smtClean="0"/>
              <a:t> the EAS#1 invoke EAS#5 and EAS#6 to provide service to </a:t>
            </a:r>
            <a:r>
              <a:rPr lang="en-US" altLang="zh-CN" sz="1400" b="1" dirty="0" smtClean="0"/>
              <a:t>AC#2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EDN#2</a:t>
            </a:r>
            <a:r>
              <a:rPr lang="en-US" altLang="zh-CN" sz="1400" dirty="0" smtClean="0"/>
              <a:t>: </a:t>
            </a:r>
            <a:endParaRPr lang="en-US" altLang="zh-CN" sz="1400" dirty="0"/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r>
              <a:rPr lang="en-US" altLang="zh-CN" sz="1400" b="1" dirty="0"/>
              <a:t>AC#1: </a:t>
            </a:r>
            <a:r>
              <a:rPr lang="en-US" altLang="zh-CN" sz="1400" dirty="0"/>
              <a:t>the EAS#1 invoke EAS#2 and EAS#3 to provide service to AC#1</a:t>
            </a:r>
            <a:r>
              <a:rPr lang="en-US" altLang="zh-CN" sz="1400" dirty="0" smtClean="0"/>
              <a:t>;</a:t>
            </a:r>
          </a:p>
          <a:p>
            <a:pPr marL="800100" lvl="1" indent="-342900">
              <a:spcAft>
                <a:spcPts val="600"/>
              </a:spcAft>
              <a:buFont typeface="+mj-lt"/>
              <a:buAutoNum type="arabicPeriod"/>
            </a:pPr>
            <a:endParaRPr lang="en-US" altLang="zh-CN" sz="1400" dirty="0"/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1400" b="1" dirty="0"/>
              <a:t>Issue</a:t>
            </a:r>
            <a:r>
              <a:rPr lang="en-US" altLang="zh-CN" sz="1400" b="1" dirty="0" smtClean="0"/>
              <a:t>: only using the EASID to discovery the T-EES cannot ensure that the all the required EAS are available at the T-EES/Target EDN. </a:t>
            </a:r>
            <a:endParaRPr lang="en-US" altLang="zh-CN" sz="1400" b="1" dirty="0"/>
          </a:p>
          <a:p>
            <a:pPr marL="7429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Source side</a:t>
            </a:r>
            <a:r>
              <a:rPr lang="en-US" altLang="zh-CN" sz="1400" dirty="0" smtClean="0"/>
              <a:t>: the AC#2 connect to the EAS#1, and the EAS#1 requires the EAS#5 and EAS#6 to provide the service to the AC#2;</a:t>
            </a:r>
          </a:p>
          <a:p>
            <a:pPr marL="7429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Target </a:t>
            </a:r>
            <a:r>
              <a:rPr lang="en-US" altLang="zh-CN" sz="1400" b="1" dirty="0"/>
              <a:t>side</a:t>
            </a:r>
            <a:r>
              <a:rPr lang="en-US" altLang="zh-CN" sz="1400" dirty="0"/>
              <a:t>: the AC#2 connect to the EAS#1, </a:t>
            </a:r>
            <a:r>
              <a:rPr lang="en-US" altLang="zh-CN" sz="1400" dirty="0" smtClean="0"/>
              <a:t>however there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no EAS#5 and EAS#6 available </a:t>
            </a:r>
            <a:r>
              <a:rPr lang="en-US" altLang="zh-CN" sz="1400" dirty="0" smtClean="0"/>
              <a:t>at the T-EES or Target EDN, then </a:t>
            </a:r>
            <a:r>
              <a:rPr lang="en-US" altLang="zh-CN" sz="1400" dirty="0" smtClean="0">
                <a:solidFill>
                  <a:srgbClr val="FF0000"/>
                </a:solidFill>
              </a:rPr>
              <a:t>cannot</a:t>
            </a:r>
            <a:r>
              <a:rPr lang="en-US" altLang="zh-CN" sz="1400" dirty="0" smtClean="0"/>
              <a:t> provide </a:t>
            </a:r>
            <a:r>
              <a:rPr lang="en-US" altLang="zh-CN" sz="1400" dirty="0"/>
              <a:t>the service to the </a:t>
            </a:r>
            <a:r>
              <a:rPr lang="en-US" altLang="zh-CN" sz="1400" dirty="0" smtClean="0"/>
              <a:t>AC#2</a:t>
            </a:r>
            <a:endParaRPr lang="en-US" altLang="zh-CN" sz="1600" dirty="0"/>
          </a:p>
        </p:txBody>
      </p:sp>
      <p:sp>
        <p:nvSpPr>
          <p:cNvPr id="83" name="文本框 82"/>
          <p:cNvSpPr txBox="1"/>
          <p:nvPr/>
        </p:nvSpPr>
        <p:spPr>
          <a:xfrm>
            <a:off x="7416471" y="5554003"/>
            <a:ext cx="18019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/>
              <a:t>AC#2 cannot obtain the service in EDN#2</a:t>
            </a:r>
            <a:endParaRPr lang="zh-CN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66471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02185" y="1477359"/>
            <a:ext cx="11163300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Way Forward</a:t>
            </a:r>
          </a:p>
          <a:p>
            <a:pPr marL="742950" lvl="2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400" b="1" dirty="0" smtClean="0"/>
          </a:p>
          <a:p>
            <a:pPr marL="228600" lvl="0" indent="-228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2000" b="1" dirty="0"/>
              <a:t>Enhance the EES profile </a:t>
            </a:r>
            <a:r>
              <a:rPr lang="en-US" altLang="zh-CN" sz="2000" dirty="0"/>
              <a:t>with the EASID and its related ACID information </a:t>
            </a:r>
            <a:endParaRPr lang="en-US" altLang="zh-CN" sz="2000" dirty="0" smtClean="0"/>
          </a:p>
          <a:p>
            <a:pPr marL="228600" indent="-22860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altLang="zh-CN" sz="2000" b="1" dirty="0" smtClean="0"/>
              <a:t>Enhance the Retrieve T-EES request message: </a:t>
            </a:r>
            <a:r>
              <a:rPr lang="en-US" altLang="zh-CN" sz="2000" dirty="0" smtClean="0"/>
              <a:t>adding the ACID information into the request message so that the ECS can discover the T-EES which its EAS can provide service to the AC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9240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84925" y="3302908"/>
            <a:ext cx="10736446" cy="497567"/>
          </a:xfrm>
        </p:spPr>
        <p:txBody>
          <a:bodyPr/>
          <a:lstStyle/>
          <a:p>
            <a:pPr algn="ctr"/>
            <a:r>
              <a:rPr lang="en-US" altLang="zh-CN" dirty="0" smtClean="0"/>
              <a:t>Thanks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15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679a257e-872f-4c98-9e8a-0a9c104f72cd"/>
    <ds:schemaRef ds:uri="http://schemas.microsoft.com/office/infopath/2007/PartnerControls"/>
    <ds:schemaRef ds:uri="280d8efa-eff2-4910-88d2-79ca146720c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22214</TotalTime>
  <Words>231</Words>
  <Application>Microsoft Office PowerPoint</Application>
  <PresentationFormat>宽屏</PresentationFormat>
  <Paragraphs>39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.AppleSystemUIFont</vt:lpstr>
      <vt:lpstr>Arial </vt:lpstr>
      <vt:lpstr>等线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Office Theme</vt:lpstr>
      <vt:lpstr>Discussion on T-EES discovery for composite EAS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Huawei-SA6#54</cp:lastModifiedBy>
  <cp:revision>971</cp:revision>
  <dcterms:created xsi:type="dcterms:W3CDTF">2010-02-05T13:52:04Z</dcterms:created>
  <dcterms:modified xsi:type="dcterms:W3CDTF">2023-04-04T14:39:17Z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(3)Fu4CrtUf2n1XLnO2CLT10WsZPqgODO1e7Ka9M54I9NnTdY6srtYCiZiiT2YB23P1UwW3ggA7
Ak7lUStPsu/EWquvh6KGrdbXt5LLys31NO8jk0yBvS4FTSvJkGxLh0eLSezA7OsJAYYku4h/
YY2Y4Xtb6YoaCZt7zEKzLRR8eghCEvDDw3lmne6Aur2qnwGpSvC5BbLEQ8LGEdEuRyxsCs52
g1Z9NWV9BwD38G6zIH</vt:lpwstr>
  </property>
  <property fmtid="{D5CDD505-2E9C-101B-9397-08002B2CF9AE}" pid="4" name="_2015_ms_pID_7253431">
    <vt:lpwstr>AOLcPoxnOwRbabu82XdcOxG7Z3kY7LUiMgTHEiC7c7KlnBpAh2BeBs
+5skr/zzQxC11qxaD1LkvF2PWTJvBJMZwX9hDLShqyNYPYI/zBsB8uKlWJ9j3GEhj+omnse2
wKgizGAYRQ9+NqDGd0pdEwyMeyfimNASMedYY08BmHfxhI7Juiv9j96JcESa2sMepUZ0Msla
jpxdJTgbntWBlsoyniGu0iHllE7LIrRomxSv</vt:lpwstr>
  </property>
  <property fmtid="{D5CDD505-2E9C-101B-9397-08002B2CF9AE}" pid="5" name="_2015_ms_pID_7253432">
    <vt:lpwstr>0Q==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1680530348</vt:lpwstr>
  </property>
</Properties>
</file>