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303" r:id="rId3"/>
    <p:sldId id="731" r:id="rId4"/>
    <p:sldId id="729" r:id="rId5"/>
    <p:sldId id="732" r:id="rId6"/>
    <p:sldId id="733" r:id="rId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B72CDD-0EF5-4728-8D27-32E73E3EE36C}" type="datetimeFigureOut">
              <a:rPr lang="de-DE" smtClean="0"/>
              <a:t>27.02.2023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847E6-3B86-4810-8D6D-B8464F0F744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3089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</a:ln>
        </p:spPr>
        <p:txBody>
          <a:bodyPr lIns="92859" tIns="46430" rIns="92859" bIns="46430" anchor="b" anchorCtr="0"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A0DB2DC-4C9A-4742-B13C-FB6460FD3503}" type="slidenum">
              <a:rPr kumimoji="0" lang="en-GB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6148" name="Rectangle 3"/>
          <p:cNvSpPr>
            <a:spLocks noGrp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</p:spPr>
        <p:txBody>
          <a:bodyPr wrap="square" lIns="92859" tIns="46430" rIns="92859" bIns="46430" anchor="t" anchorCtr="0"/>
          <a:lstStyle/>
          <a:p>
            <a:pPr lvl="0"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63250-7B5D-48A8-ABF3-CC3CA30ED3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79CB63-02C8-439D-801B-FFC08FA3D4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65E13A-AF5B-4A14-B520-27616AAC2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27.02.2023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C5B282-4A29-4416-B8F1-EC8B3967F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5DA375-F2DC-4A1F-BF4E-FBEB2C2EA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3514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32A85-EEF4-465B-BC4D-501E0501E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C13553-0BCC-4C75-9DE6-807A6A1336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7960E2-9630-4CA7-AA22-7BF33AF87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27.02.2023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D572A6-6EB5-43A9-9CCE-ECAA14121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B33E61-B60D-4A5F-B314-275EEFBBD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715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238D33-8595-4095-A44F-469F0E8FA7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3B5FF4-D450-4092-9F53-8F9D19A035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EC7C7-5878-4426-B014-D83834A83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27.02.2023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8A5015-BFC3-457C-BB2E-57DDD881D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1389C7-FB17-4DFE-80FA-C9FD01E3E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54957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3264003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2093432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268063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00EFA-467F-4AB2-8465-31E7B7EF4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B99CC7-C79D-41DE-90FD-FF74D35A69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86650E-49E4-4175-830C-059813149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27.02.2023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9BAA13-BE82-47B2-B020-29D49C4D7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1E21E7-93BB-49EE-B2FA-EA357F52E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9987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7071E-334E-43D8-8886-FAD52E9CE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99C2A4-A182-44CA-8C3F-107E665902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61345A-7968-487B-8CC1-D0817BA28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27.02.2023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D480D2-598D-4DF3-B685-568659344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CB0BAF-4151-4A70-B92A-F45975441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5573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0389F-ED23-4646-85E1-BAB56426E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F9E23D-D822-44DF-ABEB-363CF5DFAD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720006-D426-469C-87DA-769ECCEC2C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03A1BE-175C-4576-B99E-F34030336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27.02.2023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A496D-36B2-485A-B0DD-C4E42B8D8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62BD0-1B0D-4249-814C-D9D9CE8A1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7617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D8778-A404-4E9A-83D7-CF9A6F27B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4F404F-2F0A-4891-B9B8-D1A5160DDF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1C73E1-9F04-42A0-AF44-6A7E861252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E73CD4-0820-48FE-B332-5BEB2DC81A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4CFD94-5922-4CF4-8CE7-6C1D0B8858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86D5C1-8BF1-4D58-9391-E6284CB1E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27.02.2023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0662F1-1592-4F00-8292-E840EE53C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7CD525A-8DA0-449B-8EF2-C0E6887B0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4162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5D511-C6D8-4FC2-BABB-1A637F530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249231-334F-4043-A43F-E39662414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27.02.2023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13C9CD-0A66-4821-BA73-AB4BE306A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B2B4C7-60F8-4503-89A7-FF2A5D162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4733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F96B91A-869E-4149-BCF1-FB74543AC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27.02.2023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BA6232-38BD-49A4-A9B8-7CCC52A44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7FC8B4-9BDE-4EFD-B33C-B38C2E372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560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B4A34-98E4-48BA-846A-11C794AA4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4774D7-6910-4D8F-A33E-7876E252C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BD4DB8-9C29-4A34-908A-935F0DD911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AF10BA-0917-4CCC-8476-806C4B870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27.02.2023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AD16C0-E557-49B6-AF91-53F45837B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EDA40C-B3CD-47A6-91A3-516FCA65B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4305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72C56-5B81-419D-AAB7-63531A85F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282A74-60AC-45FD-988F-FCCFDAF8D5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C6E042-54FC-4A44-B135-3C867AEF42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337438-3B41-4E1F-B737-27EFC7E73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7C63-55C3-4270-8A76-25417C6B5134}" type="datetimeFigureOut">
              <a:rPr lang="de-DE" smtClean="0"/>
              <a:t>27.02.2023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F60EEE-BB76-4F18-845A-FC89DBE0C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E19DA0-8CFA-41E6-B684-885AE83DA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6389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E1C821-6551-49F8-A22A-0F7D50D87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48DB15-FDB7-4C9A-B4D0-D09F064190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3BE8BB-A9DF-45FA-BCD9-B3C87EB23E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7E7C63-55C3-4270-8A76-25417C6B5134}" type="datetimeFigureOut">
              <a:rPr lang="de-DE" smtClean="0"/>
              <a:t>27.02.2023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15D600-7860-4A47-8E21-AD9198FAC1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318D44-5BAB-444C-A853-07969A09D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7FDE0-2394-4773-B74B-C877EBBCE6A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012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/>
          <a:p>
            <a:pPr lvl="0">
              <a:buNone/>
            </a:pPr>
            <a:endParaRPr lang="en-US" altLang="en-US" sz="1800" dirty="0">
              <a:latin typeface="Arial" panose="020B0604020202020204" pitchFamily="34" charset="0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784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>
          <a:xfrm>
            <a:off x="647700" y="1454151"/>
            <a:ext cx="11184467" cy="48307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/>
        </p:nvSpPr>
        <p:spPr bwMode="auto">
          <a:xfrm>
            <a:off x="11091334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lvl="0" algn="ctr"/>
            <a:fld id="{9A0DB2DC-4C9A-4742-B13C-FB6460FD3503}" type="slidenum">
              <a:rPr lang="en-GB" altLang="en-US" sz="1800" b="1" dirty="0">
                <a:latin typeface="Arial" panose="020B0604020202020204" pitchFamily="34" charset="0"/>
              </a:rPr>
              <a:t>‹#›</a:t>
            </a:fld>
            <a:endParaRPr lang="en-GB" altLang="en-US" sz="1800" b="1" dirty="0">
              <a:latin typeface="Arial" panose="020B0604020202020204" pitchFamily="34" charset="0"/>
            </a:endParaRPr>
          </a:p>
          <a:p>
            <a:pPr lvl="0"/>
            <a:endParaRPr lang="en-GB" altLang="en-US" sz="1800" dirty="0">
              <a:latin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1" y="3303588"/>
            <a:ext cx="1607171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lvl="0" eaLnBrk="1" hangingPunct="1">
              <a:buNone/>
            </a:pPr>
            <a:r>
              <a:rPr lang="en-GB" altLang="en-US" sz="1800" dirty="0">
                <a:solidFill>
                  <a:schemeClr val="bg1"/>
                </a:solidFill>
                <a:latin typeface="Arial" panose="020B0604020202020204" pitchFamily="34" charset="0"/>
              </a:rPr>
              <a:t>© 3GPP 2012</a:t>
            </a:r>
            <a:endParaRPr lang="en-GB" altLang="en-US" sz="1800" dirty="0">
              <a:latin typeface="Arial" panose="020B0604020202020204" pitchFamily="34" charset="0"/>
            </a:endParaRPr>
          </a:p>
        </p:txBody>
      </p:sp>
      <p:sp>
        <p:nvSpPr>
          <p:cNvPr id="1031" name="Rectangle 16"/>
          <p:cNvSpPr>
            <a:spLocks noChangeArrowheads="1"/>
          </p:cNvSpPr>
          <p:nvPr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3GPP 2022</a:t>
            </a:r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035118" y="415925"/>
            <a:ext cx="1744133" cy="7620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3511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82813" y="1614489"/>
            <a:ext cx="7772400" cy="2466975"/>
          </a:xfrm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>
              <a:defRPr/>
            </a:pPr>
            <a:r>
              <a:rPr lang="en-GB" altLang="zh-CN" sz="24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altLang="zh-CN" sz="2400" dirty="0"/>
            </a:br>
            <a:r>
              <a:rPr lang="en-US" altLang="zh-CN" sz="4400" b="1" dirty="0"/>
              <a:t>Discussion on SA1-SA6 alignment for Service Enablement</a:t>
            </a:r>
            <a:br>
              <a:rPr lang="en-US" alt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br>
              <a:rPr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 anchorCtr="0"/>
          <a:lstStyle/>
          <a:p>
            <a:pPr>
              <a:lnSpc>
                <a:spcPct val="80000"/>
              </a:lnSpc>
              <a:buClrTx/>
              <a:buSzTx/>
              <a:buFontTx/>
              <a:buNone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Manos Pateromichelakis</a:t>
            </a:r>
          </a:p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Lenovo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5124" name="Text Box 14"/>
          <p:cNvSpPr txBox="1"/>
          <p:nvPr/>
        </p:nvSpPr>
        <p:spPr>
          <a:xfrm>
            <a:off x="1847850" y="73026"/>
            <a:ext cx="3486150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sv-SE" altLang="en-US" sz="1200" b="1" dirty="0">
                <a:solidFill>
                  <a:prstClr val="black"/>
                </a:solidFill>
                <a:latin typeface="Arial" panose="020B0604020202020204"/>
                <a:cs typeface="Arial" panose="020B0604020202020204" pitchFamily="34" charset="0"/>
              </a:rPr>
              <a:t>S6-230784</a:t>
            </a:r>
            <a:endParaRPr lang="sv-SE" altLang="en-US" sz="1200" b="1" dirty="0">
              <a:solidFill>
                <a:prstClr val="black"/>
              </a:solidFill>
              <a:latin typeface="Arial" panose="020B0604020202020204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DF8B9-F1BF-4C0E-A3DF-103E38043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81365"/>
            <a:ext cx="9103784" cy="1143000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04CB8BC-A3B0-AB7B-4A84-5E9DF8FA2D29}"/>
              </a:ext>
            </a:extLst>
          </p:cNvPr>
          <p:cNvSpPr txBox="1"/>
          <p:nvPr/>
        </p:nvSpPr>
        <p:spPr>
          <a:xfrm>
            <a:off x="552129" y="1623270"/>
            <a:ext cx="930339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 joint discussion paper from a list of companies was provided in SA1 about the role of application enablement as part of 3GPP system (S1-230248, S1-230252)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One of the issues was that the Scope of TS 22.216 included the following “</a:t>
            </a:r>
            <a:r>
              <a:rPr kumimoji="0" lang="en-GB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The present document describes the service and operational requirements for a 5G </a:t>
            </a:r>
            <a:r>
              <a:rPr kumimoji="0" lang="en-GB" altLang="en-US" sz="1800" b="0" i="0" u="none" strike="noStrike" cap="none" normalizeH="0" baseline="0" dirty="0">
                <a:ln>
                  <a:noFill/>
                </a:ln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system</a:t>
            </a:r>
            <a:r>
              <a:rPr kumimoji="0" lang="en-GB" altLang="en-US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GB" altLang="en-US" sz="1800" b="0" i="0" u="none" strike="noStrike" cap="none" normalizeH="0" baseline="0" dirty="0">
                <a:ln>
                  <a:noFill/>
                </a:ln>
                <a:effectLst/>
                <a:highlight>
                  <a:srgbClr val="FFFF00"/>
                </a:highlight>
                <a:ea typeface="SimSun" panose="02010600030101010101" pitchFamily="2" charset="-122"/>
                <a:cs typeface="Times New Roman" panose="02020603050405020304" pitchFamily="18" charset="0"/>
              </a:rPr>
              <a:t>including a UE, NG-RAN, and 5G Core network.</a:t>
            </a:r>
            <a:r>
              <a:rPr kumimoji="0" lang="en-GB" altLang="en-US" sz="1800" b="0" i="0" u="none" strike="noStrike" cap="none" normalizeH="0" baseline="0" dirty="0">
                <a:ln>
                  <a:noFill/>
                </a:ln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en-US" dirty="0">
                <a:ea typeface="SimSun" panose="02010600030101010101" pitchFamily="2" charset="-122"/>
                <a:cs typeface="Times New Roman" panose="02020603050405020304" pitchFamily="18" charset="0"/>
              </a:rPr>
              <a:t>The issue is that “Application Enablement” is excluded from the coverage of the main spec where it was supposed to get Stage 1 requirement and we offered the possible updates:</a:t>
            </a:r>
          </a:p>
          <a:p>
            <a:pPr marL="800100" lvl="1" indent="-342900">
              <a:buFont typeface="+mj-lt"/>
              <a:buAutoNum type="arabicPeriod"/>
            </a:pPr>
            <a:r>
              <a:rPr kumimoji="0" lang="en-GB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Addition of “application enablement” or “service enablement and exposure support” (which is already mentioned) in 5GS definition in Scope (S1-230252)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altLang="en-US" dirty="0">
                <a:ea typeface="SimSun" panose="02010600030101010101" pitchFamily="2" charset="-122"/>
                <a:cs typeface="Times New Roman" panose="02020603050405020304" pitchFamily="18" charset="0"/>
              </a:rPr>
              <a:t>As compromise to remove “including a UE, NG-RAN, and Core network.” so as not to restrict the use of 5GS and also add a reference to 21.205. (S1-230555)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en-US" dirty="0">
                <a:ea typeface="SimSun" panose="02010600030101010101" pitchFamily="2" charset="-122"/>
                <a:cs typeface="Times New Roman" panose="02020603050405020304" pitchFamily="18" charset="0"/>
              </a:rPr>
              <a:t>The outcome of the SA1 on this was the following: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ea typeface="SimSun" panose="02010600030101010101" pitchFamily="2" charset="-122"/>
                <a:cs typeface="Times New Roman" panose="02020603050405020304" pitchFamily="18" charset="0"/>
              </a:rPr>
              <a:t>There was support from numerous companies (apart from the co-signers)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ea typeface="SimSun" panose="02010600030101010101" pitchFamily="2" charset="-122"/>
                <a:cs typeface="Times New Roman" panose="02020603050405020304" pitchFamily="18" charset="0"/>
              </a:rPr>
              <a:t>A minority of companies </a:t>
            </a:r>
            <a:r>
              <a:rPr lang="en-US" dirty="0">
                <a:ea typeface="SimSun" panose="02010600030101010101" pitchFamily="2" charset="-122"/>
                <a:cs typeface="Times New Roman" panose="02020603050405020304" pitchFamily="18" charset="0"/>
              </a:rPr>
              <a:t>(mainly Siemens, Ericsson)</a:t>
            </a:r>
            <a:r>
              <a:rPr lang="en-GB" dirty="0">
                <a:ea typeface="SimSun" panose="02010600030101010101" pitchFamily="2" charset="-122"/>
                <a:cs typeface="Times New Roman" panose="02020603050405020304" pitchFamily="18" charset="0"/>
              </a:rPr>
              <a:t> provided concerns / asked to note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8723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4E83B-836D-47A3-A11A-9E9E1C414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Take-away points from SA1 discussion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CB108-0D6E-42D9-930B-96BB1BA381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1454151"/>
            <a:ext cx="10291543" cy="4830763"/>
          </a:xfrm>
        </p:spPr>
        <p:txBody>
          <a:bodyPr/>
          <a:lstStyle/>
          <a:p>
            <a:r>
              <a:rPr lang="en-US" dirty="0"/>
              <a:t>There is no consensus in SA1 about the placement of App Enabler as part of 5GS (by a minority of companies).  </a:t>
            </a:r>
          </a:p>
          <a:p>
            <a:r>
              <a:rPr lang="en-US" dirty="0"/>
              <a:t> Offline discussion touched other issues related to:</a:t>
            </a:r>
          </a:p>
          <a:p>
            <a:pPr lvl="1"/>
            <a:r>
              <a:rPr lang="en-US" dirty="0"/>
              <a:t>WID / CR / Exception templates to cover “Application Service Enabler”. In the WID templates, there is “Other” that we can use as possible option.</a:t>
            </a:r>
          </a:p>
          <a:p>
            <a:pPr lvl="1"/>
            <a:r>
              <a:rPr lang="en-US" dirty="0"/>
              <a:t>21.905 vocabulary doesn’t include enablement in 3GPP system; however 21.205 includes all specifications of 5G including SA6 specifications.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de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D9E64D-10C3-3B70-4138-98D3D65DB6F6}"/>
              </a:ext>
            </a:extLst>
          </p:cNvPr>
          <p:cNvSpPr txBox="1"/>
          <p:nvPr/>
        </p:nvSpPr>
        <p:spPr>
          <a:xfrm>
            <a:off x="647701" y="4881587"/>
            <a:ext cx="96955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  <a:tabLst>
                <a:tab pos="1710690" algn="l"/>
              </a:tabLst>
            </a:pPr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3GPP system: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telecommunication system 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conforming to 3GPP specifications</a:t>
            </a:r>
            <a:r>
              <a:rPr lang="en-GB" sz="1800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consisting of one or more 3GPP core networks, one or more 3GPP access networks (providing GSM/EDGE, UTRA, E-UTRA, or NR radio access), and/or non-3GPP access networks (such as WLAN), and User Equipment.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3184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4E83B-836D-47A3-A11A-9E9E1C414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Possible way forward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CB108-0D6E-42D9-930B-96BB1BA381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1454151"/>
            <a:ext cx="10534824" cy="48307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There are some options that we would be like to discuss as possible way forward:</a:t>
            </a:r>
          </a:p>
          <a:p>
            <a:r>
              <a:rPr lang="en-US" sz="1800" dirty="0"/>
              <a:t>Option 1: Send an LS to SA (</a:t>
            </a:r>
            <a:r>
              <a:rPr lang="en-US" sz="1800" dirty="0" err="1"/>
              <a:t>ccing</a:t>
            </a:r>
            <a:r>
              <a:rPr lang="en-US" sz="1800" dirty="0"/>
              <a:t> stage 2 groups) to solve the issue, since this is fundamental understanding by a minority of companies</a:t>
            </a:r>
          </a:p>
          <a:p>
            <a:pPr lvl="1"/>
            <a:r>
              <a:rPr lang="en-US" sz="1600" dirty="0"/>
              <a:t>Draft LS to cover either the scope change only, or also additional aspects such as the WID template/CR template changes.</a:t>
            </a:r>
          </a:p>
          <a:p>
            <a:pPr lvl="1"/>
            <a:r>
              <a:rPr lang="en-US" sz="1600" dirty="0"/>
              <a:t>We need to clearly provide the actions for SA plenary</a:t>
            </a:r>
          </a:p>
          <a:p>
            <a:r>
              <a:rPr lang="en-US" sz="1800" dirty="0"/>
              <a:t>Option 2: Continue working with the current assumptions (SA1 requirements as input even if there is no clarity from SA1, and add requirements from other associations/verticals)</a:t>
            </a:r>
          </a:p>
          <a:p>
            <a:pPr lvl="1"/>
            <a:r>
              <a:rPr lang="en-US" sz="1600" u="sng" dirty="0"/>
              <a:t>SA6 needs to have consensus on how we interpret SA1 requirements </a:t>
            </a:r>
            <a:r>
              <a:rPr lang="en-US" sz="1600" dirty="0"/>
              <a:t>(since SA1 cannot steer requirements to certain groups, but usually SA6 is having issues related to the fact that some requirements are for different stage 2 groups)</a:t>
            </a:r>
          </a:p>
          <a:p>
            <a:r>
              <a:rPr lang="en-US" sz="1800" dirty="0"/>
              <a:t>Option 3: Trigger start of Stage 1 work mainly for use cases / architecture requirements</a:t>
            </a:r>
          </a:p>
          <a:p>
            <a:pPr lvl="1"/>
            <a:r>
              <a:rPr lang="en-US" sz="1600" dirty="0"/>
              <a:t>As part of new WID/SIDs in R19 OR as separate stage 1 spec covering all application enablement use cases / requirements</a:t>
            </a:r>
          </a:p>
          <a:p>
            <a:pPr lvl="1"/>
            <a:r>
              <a:rPr lang="en-US" sz="1600" dirty="0"/>
              <a:t>This requires the update of SA6 </a:t>
            </a:r>
            <a:r>
              <a:rPr lang="en-US" sz="1600" dirty="0" err="1"/>
              <a:t>ToR</a:t>
            </a:r>
            <a:endParaRPr lang="en-US" sz="16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330038314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92ACA-C3C7-D4CB-43B4-323F1ACC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Possible structure of LS to SA plenary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5A835D-2532-0E7F-0151-991DC21AE4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933" y="1454151"/>
            <a:ext cx="11184467" cy="4830763"/>
          </a:xfrm>
        </p:spPr>
        <p:txBody>
          <a:bodyPr/>
          <a:lstStyle/>
          <a:p>
            <a:r>
              <a:rPr lang="en-US" sz="2400" dirty="0"/>
              <a:t>Situation with SA1 and enablement layer aspects / problems we face in SA6</a:t>
            </a:r>
          </a:p>
          <a:p>
            <a:r>
              <a:rPr lang="en-US" sz="2400" dirty="0"/>
              <a:t> There was opposition in SA1 to consider enabler layer as entity in 3GPP system (however there was lots of support..). State the CR/DP related SA1 (S1-230555, S1-230248)</a:t>
            </a:r>
          </a:p>
          <a:p>
            <a:r>
              <a:rPr lang="en-US" sz="2400" dirty="0"/>
              <a:t> SA6 needs to be included as part of 3GPP system. And the following actions are needed:</a:t>
            </a:r>
          </a:p>
          <a:p>
            <a:pPr lvl="1"/>
            <a:r>
              <a:rPr lang="en-US" sz="1800" dirty="0"/>
              <a:t>Update of the 3GPP system definition in 21.905 to include “application service enabler”</a:t>
            </a:r>
          </a:p>
          <a:p>
            <a:pPr lvl="1"/>
            <a:r>
              <a:rPr lang="en-US" sz="1800" dirty="0"/>
              <a:t>Update the templates from R19 onwards to include “Application Service Enabler” impacts</a:t>
            </a:r>
          </a:p>
          <a:p>
            <a:pPr lvl="1"/>
            <a:r>
              <a:rPr lang="en-US" sz="1800" dirty="0"/>
              <a:t>Request Stage 1/2/3 groups to consider the role of application service enabler as 5GS entity into their specs</a:t>
            </a:r>
          </a:p>
          <a:p>
            <a:pPr lvl="1"/>
            <a:r>
              <a:rPr lang="en-US" sz="1800" dirty="0"/>
              <a:t>Fix the broken link in 21.205</a:t>
            </a:r>
          </a:p>
          <a:p>
            <a:pPr lvl="1"/>
            <a:r>
              <a:rPr lang="en-US" sz="1800" dirty="0"/>
              <a:t>??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8544389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693</Words>
  <Application>Microsoft Office PowerPoint</Application>
  <PresentationFormat>Widescreen</PresentationFormat>
  <Paragraphs>46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1_Office Theme</vt:lpstr>
      <vt:lpstr>   Discussion on SA1-SA6 alignment for Service Enablement  </vt:lpstr>
      <vt:lpstr>Introduction</vt:lpstr>
      <vt:lpstr>Take-away points from SA1 discussion</vt:lpstr>
      <vt:lpstr>Possible way forward</vt:lpstr>
      <vt:lpstr>Possible structure of LS to SA plenary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DP on SEAL single framework with microservices paradigm</dc:title>
  <dc:creator>LNV</dc:creator>
  <cp:lastModifiedBy>Aut</cp:lastModifiedBy>
  <cp:revision>64</cp:revision>
  <dcterms:created xsi:type="dcterms:W3CDTF">2022-06-13T08:18:09Z</dcterms:created>
  <dcterms:modified xsi:type="dcterms:W3CDTF">2023-02-27T06:40:38Z</dcterms:modified>
</cp:coreProperties>
</file>