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 id="2147485164" r:id="rId5"/>
  </p:sldMasterIdLst>
  <p:notesMasterIdLst>
    <p:notesMasterId r:id="rId14"/>
  </p:notesMasterIdLst>
  <p:handoutMasterIdLst>
    <p:handoutMasterId r:id="rId15"/>
  </p:handoutMasterIdLst>
  <p:sldIdLst>
    <p:sldId id="341" r:id="rId6"/>
    <p:sldId id="731" r:id="rId7"/>
    <p:sldId id="1156" r:id="rId8"/>
    <p:sldId id="1135" r:id="rId9"/>
    <p:sldId id="1140" r:id="rId10"/>
    <p:sldId id="257" r:id="rId11"/>
    <p:sldId id="1145" r:id="rId12"/>
    <p:sldId id="1146" r:id="rId13"/>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75" d="100"/>
          <a:sy n="75" d="100"/>
        </p:scale>
        <p:origin x="782"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304" y="-138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5</a:t>
            </a:fld>
            <a:endParaRPr lang="en-US"/>
          </a:p>
        </p:txBody>
      </p:sp>
    </p:spTree>
    <p:extLst>
      <p:ext uri="{BB962C8B-B14F-4D97-AF65-F5344CB8AC3E}">
        <p14:creationId xmlns:p14="http://schemas.microsoft.com/office/powerpoint/2010/main" val="3728435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D8385E4-4125-4347-B786-153F40BE5F34}" type="slidenum">
              <a:rPr lang="en-US" smtClean="0"/>
              <a:t>6</a:t>
            </a:fld>
            <a:endParaRPr lang="en-US"/>
          </a:p>
        </p:txBody>
      </p:sp>
    </p:spTree>
    <p:extLst>
      <p:ext uri="{BB962C8B-B14F-4D97-AF65-F5344CB8AC3E}">
        <p14:creationId xmlns:p14="http://schemas.microsoft.com/office/powerpoint/2010/main" val="36735905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150992-8EE2-4E9A-AFFD-677F4AE8D509}" type="datetimeFigureOut">
              <a:rPr lang="en-IN" smtClean="0"/>
              <a:t>20-02-2023</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168483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20-02-2023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568060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1F150992-8EE2-4E9A-AFFD-677F4AE8D509}" type="datetimeFigureOut">
              <a:rPr lang="en-IN" smtClean="0"/>
              <a:t>20-02-2023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800007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2200464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4447139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27933341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0149946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1F150992-8EE2-4E9A-AFFD-677F4AE8D509}" type="datetimeFigureOut">
              <a:rPr lang="en-IN" smtClean="0"/>
              <a:t>20-02-2023</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8905766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1F150992-8EE2-4E9A-AFFD-677F4AE8D509}" type="datetimeFigureOut">
              <a:rPr lang="en-IN" smtClean="0"/>
              <a:t>20-02-2023</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9505034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1F150992-8EE2-4E9A-AFFD-677F4AE8D509}" type="datetimeFigureOut">
              <a:rPr lang="en-IN" smtClean="0"/>
              <a:t>20-02-2023</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41399911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1F150992-8EE2-4E9A-AFFD-677F4AE8D509}" type="datetimeFigureOut">
              <a:rPr lang="en-IN" smtClean="0"/>
              <a:t>20-02-2023</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A7EE1ECD-22FF-4247-AD91-9F6445F0A690}" type="slidenum">
              <a:rPr lang="en-IN" smtClean="0"/>
              <a:t>‹#›</a:t>
            </a:fld>
            <a:endParaRPr lang="en-IN"/>
          </a:p>
        </p:txBody>
      </p:sp>
    </p:spTree>
    <p:extLst>
      <p:ext uri="{BB962C8B-B14F-4D97-AF65-F5344CB8AC3E}">
        <p14:creationId xmlns:p14="http://schemas.microsoft.com/office/powerpoint/2010/main" val="363255483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838575"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53</a:t>
            </a:r>
            <a:endParaRPr lang="sv-SE" altLang="en-US" sz="1200" b="1" dirty="0">
              <a:latin typeface="Arial "/>
            </a:endParaRPr>
          </a:p>
          <a:p>
            <a:pPr eaLnBrk="1" hangingPunct="1">
              <a:defRPr/>
            </a:pPr>
            <a:r>
              <a:rPr lang="en-IN" altLang="en-US" sz="1200" b="1" dirty="0" smtClean="0">
                <a:latin typeface="Arial "/>
              </a:rPr>
              <a:t>Athens, Greece 27th February – 3rd March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S6-230771</a:t>
            </a:r>
            <a:r>
              <a:rPr lang="en-GB" altLang="en-US" sz="1200" dirty="0" smtClean="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50992-8EE2-4E9A-AFFD-677F4AE8D509}" type="datetimeFigureOut">
              <a:rPr lang="en-IN" smtClean="0"/>
              <a:t>20-02-2023</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EE1ECD-22FF-4247-AD91-9F6445F0A690}" type="slidenum">
              <a:rPr lang="en-IN" smtClean="0"/>
              <a:t>‹#›</a:t>
            </a:fld>
            <a:endParaRPr lang="en-IN"/>
          </a:p>
        </p:txBody>
      </p:sp>
    </p:spTree>
    <p:extLst>
      <p:ext uri="{BB962C8B-B14F-4D97-AF65-F5344CB8AC3E}">
        <p14:creationId xmlns:p14="http://schemas.microsoft.com/office/powerpoint/2010/main" val="2886855992"/>
      </p:ext>
    </p:extLst>
  </p:cSld>
  <p:clrMap bg1="lt1" tx1="dk1" bg2="lt2" tx2="dk2" accent1="accent1" accent2="accent2" accent3="accent3" accent4="accent4" accent5="accent5" accent6="accent6" hlink="hlink" folHlink="folHlink"/>
  <p:sldLayoutIdLst>
    <p:sldLayoutId id="2147485165" r:id="rId1"/>
    <p:sldLayoutId id="2147485166" r:id="rId2"/>
    <p:sldLayoutId id="2147485167" r:id="rId3"/>
    <p:sldLayoutId id="2147485168" r:id="rId4"/>
    <p:sldLayoutId id="2147485169" r:id="rId5"/>
    <p:sldLayoutId id="2147485170" r:id="rId6"/>
    <p:sldLayoutId id="2147485171" r:id="rId7"/>
    <p:sldLayoutId id="2147485172" r:id="rId8"/>
    <p:sldLayoutId id="2147485173" r:id="rId9"/>
    <p:sldLayoutId id="2147485174" r:id="rId10"/>
    <p:sldLayoutId id="214748517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wangyaxin11@huawei.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oleObject" Target="../embeddings/oleObject1.bin"/><Relationship Id="rId7"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jpeg"/><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158240" y="1709738"/>
            <a:ext cx="8876348" cy="2852737"/>
          </a:xfrm>
        </p:spPr>
        <p:txBody>
          <a:bodyPr/>
          <a:lstStyle/>
          <a:p>
            <a:pPr eaLnBrk="1" hangingPunct="1"/>
            <a:r>
              <a:rPr lang="en-IN" altLang="zh-CN" b="1" dirty="0"/>
              <a:t>Resolving the target KMS URI for a migrated MC service user</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zh-CN" dirty="0" smtClean="0">
                <a:latin typeface="Arial" panose="020B0604020202020204" pitchFamily="34" charset="0"/>
              </a:rPr>
              <a:t>Kiran Kapale (</a:t>
            </a:r>
            <a:r>
              <a:rPr lang="en-GB" altLang="zh-CN" u="sng" dirty="0" smtClean="0">
                <a:solidFill>
                  <a:srgbClr val="0000FF"/>
                </a:solidFill>
                <a:latin typeface="Arial" panose="020B0604020202020204" pitchFamily="34" charset="0"/>
                <a:hlinkClick r:id="rId2"/>
              </a:rPr>
              <a:t>kiran.kapale@samsung.com</a:t>
            </a:r>
            <a:r>
              <a:rPr lang="en-GB" altLang="zh-CN" dirty="0">
                <a:latin typeface="Arial" panose="020B0604020202020204" pitchFamily="34" charset="0"/>
              </a:rPr>
              <a:t>)</a:t>
            </a:r>
            <a:endParaRPr lang="en-GB" altLang="en-US" dirty="0"/>
          </a:p>
          <a:p>
            <a:pPr marL="0" indent="0" eaLnBrk="1" hangingPunct="1">
              <a:buFontTx/>
              <a:buNone/>
            </a:pPr>
            <a:r>
              <a:rPr lang="en-GB" altLang="en-US" dirty="0"/>
              <a:t>Samsung</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53B0CC-9E59-468F-964D-64CFDD84117F}"/>
              </a:ext>
            </a:extLst>
          </p:cNvPr>
          <p:cNvSpPr>
            <a:spLocks noGrp="1"/>
          </p:cNvSpPr>
          <p:nvPr>
            <p:ph type="title"/>
          </p:nvPr>
        </p:nvSpPr>
        <p:spPr/>
        <p:txBody>
          <a:bodyPr/>
          <a:lstStyle/>
          <a:p>
            <a:r>
              <a:rPr lang="en-GB" altLang="en-US" dirty="0"/>
              <a:t>Outline</a:t>
            </a:r>
            <a:endParaRPr lang="en-US" dirty="0"/>
          </a:p>
        </p:txBody>
      </p:sp>
      <p:sp>
        <p:nvSpPr>
          <p:cNvPr id="3" name="Content Placeholder 2">
            <a:extLst>
              <a:ext uri="{FF2B5EF4-FFF2-40B4-BE49-F238E27FC236}">
                <a16:creationId xmlns:a16="http://schemas.microsoft.com/office/drawing/2014/main" id="{ACB37772-2266-44F2-AE81-F1181438E0C4}"/>
              </a:ext>
            </a:extLst>
          </p:cNvPr>
          <p:cNvSpPr>
            <a:spLocks noGrp="1"/>
          </p:cNvSpPr>
          <p:nvPr>
            <p:ph idx="1"/>
          </p:nvPr>
        </p:nvSpPr>
        <p:spPr/>
        <p:txBody>
          <a:bodyPr/>
          <a:lstStyle/>
          <a:p>
            <a:r>
              <a:rPr lang="en-US" dirty="0"/>
              <a:t> </a:t>
            </a:r>
            <a:r>
              <a:rPr lang="en-US" altLang="en-US" dirty="0"/>
              <a:t>Background </a:t>
            </a:r>
            <a:endParaRPr lang="en-US" altLang="en-US" dirty="0" smtClean="0"/>
          </a:p>
          <a:p>
            <a:r>
              <a:rPr lang="en-US" altLang="en-US" dirty="0"/>
              <a:t> </a:t>
            </a:r>
            <a:r>
              <a:rPr lang="en-US" altLang="en-US" dirty="0" smtClean="0"/>
              <a:t>Problem Overview</a:t>
            </a:r>
            <a:endParaRPr lang="en-US" altLang="en-US" sz="2800" dirty="0"/>
          </a:p>
          <a:p>
            <a:r>
              <a:rPr lang="en-US" dirty="0" smtClean="0"/>
              <a:t> Solution description</a:t>
            </a:r>
          </a:p>
          <a:p>
            <a:r>
              <a:rPr lang="en-US" dirty="0" smtClean="0"/>
              <a:t> Solution call </a:t>
            </a:r>
            <a:r>
              <a:rPr lang="en-US" dirty="0"/>
              <a:t>flow</a:t>
            </a:r>
          </a:p>
          <a:p>
            <a:r>
              <a:rPr lang="en-US" dirty="0" smtClean="0"/>
              <a:t> Conclusions</a:t>
            </a:r>
            <a:endParaRPr lang="en-US" dirty="0"/>
          </a:p>
          <a:p>
            <a:endParaRPr lang="en-US" b="1" dirty="0"/>
          </a:p>
        </p:txBody>
      </p:sp>
    </p:spTree>
    <p:extLst>
      <p:ext uri="{BB962C8B-B14F-4D97-AF65-F5344CB8AC3E}">
        <p14:creationId xmlns:p14="http://schemas.microsoft.com/office/powerpoint/2010/main" val="236308341"/>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89857" y="550595"/>
            <a:ext cx="8958943" cy="1104917"/>
          </a:xfrm>
        </p:spPr>
        <p:txBody>
          <a:bodyPr/>
          <a:lstStyle/>
          <a:p>
            <a:r>
              <a:rPr lang="en-US" altLang="en-US" sz="3600" dirty="0" smtClean="0"/>
              <a:t>Background – User Migration to Partner system</a:t>
            </a:r>
            <a:endParaRPr lang="en-US" altLang="en-US" sz="3600"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1305536" y="1739941"/>
            <a:ext cx="3683024" cy="546059"/>
          </a:xfrm>
        </p:spPr>
        <p:txBody>
          <a:bodyPr/>
          <a:lstStyle/>
          <a:p>
            <a:r>
              <a:rPr lang="en-US" sz="1400" dirty="0"/>
              <a:t>TS 23.280 clause 10.1.1.2 - </a:t>
            </a:r>
            <a:r>
              <a:rPr lang="en-GB" sz="1400" dirty="0"/>
              <a:t>MC service configuration for migration to partner MC </a:t>
            </a:r>
            <a:r>
              <a:rPr lang="en-GB" sz="1400" dirty="0" smtClean="0"/>
              <a:t>system</a:t>
            </a:r>
            <a:endParaRPr lang="en-GB" sz="1400" dirty="0"/>
          </a:p>
          <a:p>
            <a:endParaRPr lang="en-GB" sz="1400" dirty="0"/>
          </a:p>
          <a:p>
            <a:endParaRPr lang="en-US" sz="1400" dirty="0" smtClean="0"/>
          </a:p>
        </p:txBody>
      </p:sp>
      <p:graphicFrame>
        <p:nvGraphicFramePr>
          <p:cNvPr id="5" name="Object 4"/>
          <p:cNvGraphicFramePr>
            <a:graphicFrameLocks noChangeAspect="1"/>
          </p:cNvGraphicFramePr>
          <p:nvPr>
            <p:extLst>
              <p:ext uri="{D42A27DB-BD31-4B8C-83A1-F6EECF244321}">
                <p14:modId xmlns:p14="http://schemas.microsoft.com/office/powerpoint/2010/main" val="2353080357"/>
              </p:ext>
            </p:extLst>
          </p:nvPr>
        </p:nvGraphicFramePr>
        <p:xfrm>
          <a:off x="3919211" y="3115998"/>
          <a:ext cx="4801994" cy="2895281"/>
        </p:xfrm>
        <a:graphic>
          <a:graphicData uri="http://schemas.openxmlformats.org/presentationml/2006/ole">
            <mc:AlternateContent xmlns:mc="http://schemas.openxmlformats.org/markup-compatibility/2006">
              <mc:Choice xmlns:v="urn:schemas-microsoft-com:vml" Requires="v">
                <p:oleObj spid="_x0000_s9299" name="Visio" r:id="rId3" imgW="5734186" imgH="3442082" progId="Visio.Drawing.11">
                  <p:embed/>
                </p:oleObj>
              </mc:Choice>
              <mc:Fallback>
                <p:oleObj name="Visio" r:id="rId3" imgW="5734186" imgH="3442082" progId="Visio.Drawing.11">
                  <p:embed/>
                  <p:pic>
                    <p:nvPicPr>
                      <p:cNvPr id="5"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19211" y="3115998"/>
                        <a:ext cx="4801994" cy="2895281"/>
                      </a:xfrm>
                      <a:prstGeom prst="rect">
                        <a:avLst/>
                      </a:prstGeom>
                      <a:noFill/>
                      <a:extLst/>
                    </p:spPr>
                  </p:pic>
                </p:oleObj>
              </mc:Fallback>
            </mc:AlternateContent>
          </a:graphicData>
        </a:graphic>
      </p:graphicFrame>
      <p:sp>
        <p:nvSpPr>
          <p:cNvPr id="7" name="Content Placeholder 1">
            <a:extLst>
              <a:ext uri="{FF2B5EF4-FFF2-40B4-BE49-F238E27FC236}">
                <a16:creationId xmlns:a16="http://schemas.microsoft.com/office/drawing/2014/main" id="{D3047FC7-DE8B-40A1-863F-CFFA5C3610E9}"/>
              </a:ext>
            </a:extLst>
          </p:cNvPr>
          <p:cNvSpPr txBox="1">
            <a:spLocks/>
          </p:cNvSpPr>
          <p:nvPr/>
        </p:nvSpPr>
        <p:spPr bwMode="auto">
          <a:xfrm>
            <a:off x="3779520" y="6132289"/>
            <a:ext cx="7975600" cy="273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nSpc>
                <a:spcPct val="90000"/>
              </a:lnSpc>
              <a:spcBef>
                <a:spcPts val="1000"/>
              </a:spcBef>
              <a:buBlip>
                <a:blip r:embed="rId5"/>
              </a:buBlip>
              <a:defRPr sz="1400">
                <a:latin typeface="+mn-lt"/>
                <a:cs typeface="+mn-cs"/>
              </a:defRPr>
            </a:lvl1pPr>
            <a:lvl2pPr marL="685800" indent="-228600">
              <a:lnSpc>
                <a:spcPct val="90000"/>
              </a:lnSpc>
              <a:spcBef>
                <a:spcPts val="500"/>
              </a:spcBef>
              <a:buClr>
                <a:srgbClr val="C00000"/>
              </a:buClr>
              <a:buFont typeface="Arial" panose="020B0604020202020204" pitchFamily="34" charset="0"/>
              <a:buChar char="•"/>
              <a:defRPr sz="2400">
                <a:latin typeface="+mn-lt"/>
                <a:cs typeface="+mn-cs"/>
              </a:defRPr>
            </a:lvl2pPr>
            <a:lvl3pPr marL="1143000" indent="-228600">
              <a:lnSpc>
                <a:spcPct val="90000"/>
              </a:lnSpc>
              <a:spcBef>
                <a:spcPts val="500"/>
              </a:spcBef>
              <a:buFont typeface="Arial" panose="020B0604020202020204" pitchFamily="34" charset="0"/>
              <a:buChar char="•"/>
              <a:defRPr sz="2000">
                <a:latin typeface="+mn-lt"/>
                <a:cs typeface="+mn-cs"/>
              </a:defRPr>
            </a:lvl3pPr>
            <a:lvl4pPr marL="1600200" indent="-228600">
              <a:lnSpc>
                <a:spcPct val="90000"/>
              </a:lnSpc>
              <a:spcBef>
                <a:spcPts val="500"/>
              </a:spcBef>
              <a:buFont typeface="Arial" panose="020B0604020202020204" pitchFamily="34" charset="0"/>
              <a:buChar char="•"/>
              <a:defRPr>
                <a:latin typeface="+mn-lt"/>
                <a:cs typeface="+mn-cs"/>
              </a:defRPr>
            </a:lvl4pPr>
            <a:lvl5pPr marL="2057400" indent="-228600">
              <a:lnSpc>
                <a:spcPct val="90000"/>
              </a:lnSpc>
              <a:spcBef>
                <a:spcPts val="500"/>
              </a:spcBef>
              <a:buFont typeface="Arial" panose="020B0604020202020204" pitchFamily="34" charset="0"/>
              <a:buChar char="•"/>
              <a:defRPr>
                <a:latin typeface="+mn-lt"/>
                <a:cs typeface="+mn-cs"/>
              </a:defRPr>
            </a:lvl5pPr>
            <a:lvl6pPr marL="2514600" indent="-228600">
              <a:lnSpc>
                <a:spcPct val="90000"/>
              </a:lnSpc>
              <a:spcBef>
                <a:spcPts val="500"/>
              </a:spcBef>
              <a:buFont typeface="Arial" panose="020B0604020202020204" pitchFamily="34" charset="0"/>
              <a:buChar char="•"/>
              <a:defRPr sz="1800">
                <a:latin typeface="+mn-lt"/>
                <a:cs typeface="+mn-cs"/>
              </a:defRPr>
            </a:lvl6pPr>
            <a:lvl7pPr marL="2971800" indent="-228600">
              <a:lnSpc>
                <a:spcPct val="90000"/>
              </a:lnSpc>
              <a:spcBef>
                <a:spcPts val="500"/>
              </a:spcBef>
              <a:buFont typeface="Arial" panose="020B0604020202020204" pitchFamily="34" charset="0"/>
              <a:buChar char="•"/>
              <a:defRPr sz="1800">
                <a:latin typeface="+mn-lt"/>
                <a:cs typeface="+mn-cs"/>
              </a:defRPr>
            </a:lvl7pPr>
            <a:lvl8pPr marL="3429000" indent="-228600">
              <a:lnSpc>
                <a:spcPct val="90000"/>
              </a:lnSpc>
              <a:spcBef>
                <a:spcPts val="500"/>
              </a:spcBef>
              <a:buFont typeface="Arial" panose="020B0604020202020204" pitchFamily="34" charset="0"/>
              <a:buChar char="•"/>
              <a:defRPr sz="1800">
                <a:latin typeface="+mn-lt"/>
                <a:cs typeface="+mn-cs"/>
              </a:defRPr>
            </a:lvl8pPr>
            <a:lvl9pPr marL="3886200" indent="-228600">
              <a:lnSpc>
                <a:spcPct val="90000"/>
              </a:lnSpc>
              <a:spcBef>
                <a:spcPts val="500"/>
              </a:spcBef>
              <a:buFont typeface="Arial" panose="020B0604020202020204" pitchFamily="34" charset="0"/>
              <a:buChar char="•"/>
              <a:defRPr sz="1800">
                <a:latin typeface="+mn-lt"/>
                <a:cs typeface="+mn-cs"/>
              </a:defRPr>
            </a:lvl9pPr>
          </a:lstStyle>
          <a:p>
            <a:r>
              <a:rPr lang="en-US" dirty="0"/>
              <a:t> TS 23.280 clause 10.6.3 - </a:t>
            </a:r>
            <a:r>
              <a:rPr lang="en-IN" dirty="0"/>
              <a:t>The procedure for service authorization for migration to a partner MC system</a:t>
            </a:r>
            <a:endParaRPr lang="en-US" dirty="0"/>
          </a:p>
        </p:txBody>
      </p:sp>
      <p:sp>
        <p:nvSpPr>
          <p:cNvPr id="3" name="Rectangle 93"/>
          <p:cNvSpPr>
            <a:spLocks noChangeArrowheads="1"/>
          </p:cNvSpPr>
          <p:nvPr/>
        </p:nvSpPr>
        <p:spPr bwMode="auto">
          <a:xfrm flipV="1">
            <a:off x="3947135" y="890079"/>
            <a:ext cx="9093521"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IN"/>
          </a:p>
        </p:txBody>
      </p:sp>
      <p:graphicFrame>
        <p:nvGraphicFramePr>
          <p:cNvPr id="4" name="Object 3"/>
          <p:cNvGraphicFramePr>
            <a:graphicFrameLocks noChangeAspect="1"/>
          </p:cNvGraphicFramePr>
          <p:nvPr>
            <p:extLst>
              <p:ext uri="{D42A27DB-BD31-4B8C-83A1-F6EECF244321}">
                <p14:modId xmlns:p14="http://schemas.microsoft.com/office/powerpoint/2010/main" val="2081223505"/>
              </p:ext>
            </p:extLst>
          </p:nvPr>
        </p:nvGraphicFramePr>
        <p:xfrm>
          <a:off x="244494" y="1823720"/>
          <a:ext cx="2819678" cy="4500563"/>
        </p:xfrm>
        <a:graphic>
          <a:graphicData uri="http://schemas.openxmlformats.org/presentationml/2006/ole">
            <mc:AlternateContent xmlns:mc="http://schemas.openxmlformats.org/markup-compatibility/2006">
              <mc:Choice xmlns:v="urn:schemas-microsoft-com:vml" Requires="v">
                <p:oleObj spid="_x0000_s9300" name="Visio" r:id="rId6" imgW="3360314" imgH="5349240" progId="Visio.Drawing.11">
                  <p:embed/>
                </p:oleObj>
              </mc:Choice>
              <mc:Fallback>
                <p:oleObj name="Visio" r:id="rId6" imgW="3360314" imgH="5349240" progId="Visio.Drawing.11">
                  <p:embed/>
                  <p:pic>
                    <p:nvPicPr>
                      <p:cNvPr id="4" name="Object 3"/>
                      <p:cNvPicPr>
                        <a:picLocks noChangeAspect="1" noChangeArrowheads="1"/>
                      </p:cNvPicPr>
                      <p:nvPr/>
                    </p:nvPicPr>
                    <p:blipFill>
                      <a:blip r:embed="rId7"/>
                      <a:srcRect/>
                      <a:stretch>
                        <a:fillRect/>
                      </a:stretch>
                    </p:blipFill>
                    <p:spPr bwMode="auto">
                      <a:xfrm>
                        <a:off x="244494" y="1823720"/>
                        <a:ext cx="2819678" cy="4500563"/>
                      </a:xfrm>
                      <a:prstGeom prst="rect">
                        <a:avLst/>
                      </a:prstGeom>
                      <a:noFill/>
                    </p:spPr>
                  </p:pic>
                </p:oleObj>
              </mc:Fallback>
            </mc:AlternateContent>
          </a:graphicData>
        </a:graphic>
      </p:graphicFrame>
      <p:pic>
        <p:nvPicPr>
          <p:cNvPr id="1114" name="Rectangle 1"/>
          <p:cNvPicPr>
            <a:picLocks noChangeArrowheads="1"/>
          </p:cNvPicPr>
          <p:nvPr/>
        </p:nvPicPr>
        <p:blipFill>
          <a:blip r:embed="rId8">
            <a:extLst>
              <a:ext uri="{28A0092B-C50C-407E-A947-70E740481C1C}">
                <a14:useLocalDpi xmlns:a14="http://schemas.microsoft.com/office/drawing/2010/main" val="0"/>
              </a:ext>
            </a:extLst>
          </a:blip>
          <a:srcRect b="-655"/>
          <a:stretch>
            <a:fillRect/>
          </a:stretch>
        </p:blipFill>
        <p:spPr bwMode="auto">
          <a:xfrm>
            <a:off x="227305" y="2620645"/>
            <a:ext cx="895350" cy="48895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1" name="Table 10"/>
          <p:cNvGraphicFramePr>
            <a:graphicFrameLocks noGrp="1"/>
          </p:cNvGraphicFramePr>
          <p:nvPr>
            <p:extLst>
              <p:ext uri="{D42A27DB-BD31-4B8C-83A1-F6EECF244321}">
                <p14:modId xmlns:p14="http://schemas.microsoft.com/office/powerpoint/2010/main" val="2387027136"/>
              </p:ext>
            </p:extLst>
          </p:nvPr>
        </p:nvGraphicFramePr>
        <p:xfrm>
          <a:off x="5943599" y="2172029"/>
          <a:ext cx="5689600" cy="822960"/>
        </p:xfrm>
        <a:graphic>
          <a:graphicData uri="http://schemas.openxmlformats.org/drawingml/2006/table">
            <a:tbl>
              <a:tblPr firstRow="1" firstCol="1" bandRow="1">
                <a:tableStyleId>{5C22544A-7EE6-4342-B048-85BDC9FD1C3A}</a:tableStyleId>
              </a:tblPr>
              <a:tblGrid>
                <a:gridCol w="1416039">
                  <a:extLst>
                    <a:ext uri="{9D8B030D-6E8A-4147-A177-3AD203B41FA5}">
                      <a16:colId xmlns:a16="http://schemas.microsoft.com/office/drawing/2014/main" val="236288465"/>
                    </a:ext>
                  </a:extLst>
                </a:gridCol>
                <a:gridCol w="3159593">
                  <a:extLst>
                    <a:ext uri="{9D8B030D-6E8A-4147-A177-3AD203B41FA5}">
                      <a16:colId xmlns:a16="http://schemas.microsoft.com/office/drawing/2014/main" val="1220698509"/>
                    </a:ext>
                  </a:extLst>
                </a:gridCol>
                <a:gridCol w="278492">
                  <a:extLst>
                    <a:ext uri="{9D8B030D-6E8A-4147-A177-3AD203B41FA5}">
                      <a16:colId xmlns:a16="http://schemas.microsoft.com/office/drawing/2014/main" val="1371892905"/>
                    </a:ext>
                  </a:extLst>
                </a:gridCol>
                <a:gridCol w="278492">
                  <a:extLst>
                    <a:ext uri="{9D8B030D-6E8A-4147-A177-3AD203B41FA5}">
                      <a16:colId xmlns:a16="http://schemas.microsoft.com/office/drawing/2014/main" val="932371372"/>
                    </a:ext>
                  </a:extLst>
                </a:gridCol>
                <a:gridCol w="278492">
                  <a:extLst>
                    <a:ext uri="{9D8B030D-6E8A-4147-A177-3AD203B41FA5}">
                      <a16:colId xmlns:a16="http://schemas.microsoft.com/office/drawing/2014/main" val="1105642766"/>
                    </a:ext>
                  </a:extLst>
                </a:gridCol>
                <a:gridCol w="278492">
                  <a:extLst>
                    <a:ext uri="{9D8B030D-6E8A-4147-A177-3AD203B41FA5}">
                      <a16:colId xmlns:a16="http://schemas.microsoft.com/office/drawing/2014/main" val="2532242084"/>
                    </a:ext>
                  </a:extLst>
                </a:gridCol>
              </a:tblGrid>
              <a:tr h="265732">
                <a:tc>
                  <a:txBody>
                    <a:bodyPr/>
                    <a:lstStyle/>
                    <a:p>
                      <a:pPr>
                        <a:spcAft>
                          <a:spcPts val="0"/>
                        </a:spcAft>
                      </a:pPr>
                      <a:r>
                        <a:rPr lang="en-GB" sz="900">
                          <a:effectLst/>
                        </a:rPr>
                        <a:t>Subclause 5.2.9 of 3GPP TS 23.280 [16]</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900" dirty="0">
                          <a:effectLst/>
                        </a:rPr>
                        <a:t>List of partner MCPTT systems in which this profile is valid for use during migration</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7869734"/>
                  </a:ext>
                </a:extLst>
              </a:tr>
              <a:tr h="240129">
                <a:tc>
                  <a:txBody>
                    <a:bodyPr/>
                    <a:lstStyle/>
                    <a:p>
                      <a:pPr>
                        <a:spcAft>
                          <a:spcPts val="0"/>
                        </a:spcAft>
                      </a:pPr>
                      <a:r>
                        <a:rPr lang="en-GB" sz="900" dirty="0">
                          <a:effectLst/>
                        </a:rPr>
                        <a:t>Subclause 5.2.9 of 3GPP TS 23.280 [16]</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900" dirty="0">
                          <a:effectLst/>
                        </a:rPr>
                        <a:t>&gt; Identity of partner MCPTT system</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dirty="0">
                          <a:effectLst/>
                        </a:rPr>
                        <a:t>Y</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Y</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Y</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Y</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983601081"/>
                  </a:ext>
                </a:extLst>
              </a:tr>
              <a:tr h="240129">
                <a:tc>
                  <a:txBody>
                    <a:bodyPr/>
                    <a:lstStyle/>
                    <a:p>
                      <a:pPr>
                        <a:spcAft>
                          <a:spcPts val="0"/>
                        </a:spcAft>
                      </a:pPr>
                      <a:r>
                        <a:rPr lang="en-GB" sz="900">
                          <a:effectLst/>
                        </a:rPr>
                        <a:t>Subclause 10.1.1 of 3GPP TS 23.280 [16]</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spcAft>
                          <a:spcPts val="0"/>
                        </a:spcAft>
                      </a:pPr>
                      <a:r>
                        <a:rPr lang="en-GB" sz="900" dirty="0">
                          <a:effectLst/>
                        </a:rPr>
                        <a:t>&gt; Access information for partner MCPTT system (see NOTE 4)</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Y</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 </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a:effectLst/>
                        </a:rPr>
                        <a:t>Y</a:t>
                      </a:r>
                      <a:endParaRPr lang="en-IN" sz="9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0"/>
                        </a:spcAft>
                      </a:pPr>
                      <a:r>
                        <a:rPr lang="en-GB" sz="900" dirty="0">
                          <a:effectLst/>
                        </a:rPr>
                        <a:t>Y</a:t>
                      </a:r>
                      <a:endParaRPr lang="en-IN" sz="9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16433967"/>
                  </a:ext>
                </a:extLst>
              </a:tr>
            </a:tbl>
          </a:graphicData>
        </a:graphic>
      </p:graphicFrame>
      <p:sp>
        <p:nvSpPr>
          <p:cNvPr id="9" name="Rectangle 8"/>
          <p:cNvSpPr/>
          <p:nvPr/>
        </p:nvSpPr>
        <p:spPr>
          <a:xfrm>
            <a:off x="4988560" y="1758229"/>
            <a:ext cx="6878320" cy="299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228600" indent="-228600">
              <a:lnSpc>
                <a:spcPct val="90000"/>
              </a:lnSpc>
              <a:spcBef>
                <a:spcPts val="1000"/>
              </a:spcBef>
              <a:buBlip>
                <a:blip r:embed="rId5"/>
              </a:buBlip>
            </a:pPr>
            <a:r>
              <a:rPr lang="en-GB" sz="1400" dirty="0" smtClean="0">
                <a:latin typeface="+mn-lt"/>
                <a:cs typeface="+mn-cs"/>
              </a:rPr>
              <a:t>TS 23.379 Annex A.3 - MCPTT </a:t>
            </a:r>
            <a:r>
              <a:rPr lang="en-GB" sz="1400" dirty="0">
                <a:latin typeface="+mn-lt"/>
                <a:cs typeface="+mn-cs"/>
              </a:rPr>
              <a:t>user profile configuration </a:t>
            </a:r>
            <a:r>
              <a:rPr lang="en-GB" sz="1400" dirty="0" smtClean="0">
                <a:latin typeface="+mn-lt"/>
                <a:cs typeface="+mn-cs"/>
              </a:rPr>
              <a:t>data – Access information of partner system servers</a:t>
            </a:r>
            <a:endParaRPr lang="en-IN" sz="1400" dirty="0">
              <a:latin typeface="+mn-lt"/>
              <a:cs typeface="+mn-cs"/>
            </a:endParaRPr>
          </a:p>
        </p:txBody>
      </p:sp>
      <p:sp>
        <p:nvSpPr>
          <p:cNvPr id="10" name="Rectangle 9"/>
          <p:cNvSpPr/>
          <p:nvPr/>
        </p:nvSpPr>
        <p:spPr>
          <a:xfrm>
            <a:off x="1412241" y="2856263"/>
            <a:ext cx="2506970" cy="1938992"/>
          </a:xfrm>
          <a:prstGeom prst="rect">
            <a:avLst/>
          </a:prstGeom>
        </p:spPr>
        <p:txBody>
          <a:bodyPr wrap="square">
            <a:spAutoFit/>
          </a:bodyPr>
          <a:lstStyle/>
          <a:p>
            <a:pPr marL="0" indent="0">
              <a:buNone/>
            </a:pPr>
            <a:r>
              <a:rPr lang="en-IN" sz="1200" i="1" dirty="0"/>
              <a:t>Depicts a general MC service configuration time sequence of the data related to MC service, representing the general lifecycle of MC service UE which obtains MC service when migrated to a partner MC system. The MC service user can only receive MC service from one MC system at a time.</a:t>
            </a:r>
            <a:endParaRPr lang="en-US" sz="1200" i="1" dirty="0"/>
          </a:p>
        </p:txBody>
      </p:sp>
      <p:graphicFrame>
        <p:nvGraphicFramePr>
          <p:cNvPr id="12" name="Table 11"/>
          <p:cNvGraphicFramePr>
            <a:graphicFrameLocks noGrp="1"/>
          </p:cNvGraphicFramePr>
          <p:nvPr>
            <p:extLst>
              <p:ext uri="{D42A27DB-BD31-4B8C-83A1-F6EECF244321}">
                <p14:modId xmlns:p14="http://schemas.microsoft.com/office/powerpoint/2010/main" val="1179595614"/>
              </p:ext>
            </p:extLst>
          </p:nvPr>
        </p:nvGraphicFramePr>
        <p:xfrm>
          <a:off x="8721205" y="3199572"/>
          <a:ext cx="3338715" cy="2926080"/>
        </p:xfrm>
        <a:graphic>
          <a:graphicData uri="http://schemas.openxmlformats.org/drawingml/2006/table">
            <a:tbl>
              <a:tblPr firstRow="1" firstCol="1" bandRow="1">
                <a:tableStyleId>{5940675A-B579-460E-94D1-54222C63F5DA}</a:tableStyleId>
              </a:tblPr>
              <a:tblGrid>
                <a:gridCol w="812491">
                  <a:extLst>
                    <a:ext uri="{9D8B030D-6E8A-4147-A177-3AD203B41FA5}">
                      <a16:colId xmlns:a16="http://schemas.microsoft.com/office/drawing/2014/main" val="1180477486"/>
                    </a:ext>
                  </a:extLst>
                </a:gridCol>
                <a:gridCol w="600166">
                  <a:extLst>
                    <a:ext uri="{9D8B030D-6E8A-4147-A177-3AD203B41FA5}">
                      <a16:colId xmlns:a16="http://schemas.microsoft.com/office/drawing/2014/main" val="1423827576"/>
                    </a:ext>
                  </a:extLst>
                </a:gridCol>
                <a:gridCol w="1926058">
                  <a:extLst>
                    <a:ext uri="{9D8B030D-6E8A-4147-A177-3AD203B41FA5}">
                      <a16:colId xmlns:a16="http://schemas.microsoft.com/office/drawing/2014/main" val="1627211711"/>
                    </a:ext>
                  </a:extLst>
                </a:gridCol>
              </a:tblGrid>
              <a:tr h="301263">
                <a:tc>
                  <a:txBody>
                    <a:bodyPr/>
                    <a:lstStyle/>
                    <a:p>
                      <a:pPr algn="ctr">
                        <a:spcAft>
                          <a:spcPts val="0"/>
                        </a:spcAft>
                      </a:pPr>
                      <a:r>
                        <a:rPr lang="en-IN" sz="1000">
                          <a:effectLst/>
                        </a:rPr>
                        <a:t>Information element</a:t>
                      </a:r>
                      <a:endParaRPr lang="en-IN" sz="1000" b="1">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n-IN" sz="1000">
                          <a:effectLst/>
                        </a:rPr>
                        <a:t>Status</a:t>
                      </a:r>
                      <a:endParaRPr lang="en-IN" sz="1000" b="1">
                        <a:effectLst/>
                        <a:latin typeface="Arial" panose="020B0604020202020204" pitchFamily="34" charset="0"/>
                        <a:ea typeface="Times New Roman" panose="02020603050405020304" pitchFamily="18" charset="0"/>
                      </a:endParaRPr>
                    </a:p>
                  </a:txBody>
                  <a:tcPr marL="68580" marR="68580" marT="0" marB="0"/>
                </a:tc>
                <a:tc>
                  <a:txBody>
                    <a:bodyPr/>
                    <a:lstStyle/>
                    <a:p>
                      <a:pPr algn="ctr">
                        <a:spcAft>
                          <a:spcPts val="0"/>
                        </a:spcAft>
                      </a:pPr>
                      <a:r>
                        <a:rPr lang="en-IN" sz="1000" dirty="0">
                          <a:effectLst/>
                        </a:rPr>
                        <a:t>Description</a:t>
                      </a:r>
                      <a:endParaRPr lang="en-IN" sz="1000" b="1" dirty="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859979199"/>
                  </a:ext>
                </a:extLst>
              </a:tr>
              <a:tr h="451894">
                <a:tc>
                  <a:txBody>
                    <a:bodyPr/>
                    <a:lstStyle/>
                    <a:p>
                      <a:pPr algn="l">
                        <a:spcAft>
                          <a:spcPts val="0"/>
                        </a:spcAft>
                      </a:pPr>
                      <a:r>
                        <a:rPr lang="en-IN" sz="1000">
                          <a:effectLst/>
                        </a:rPr>
                        <a:t>MC service ID (see NOTE 1)</a:t>
                      </a:r>
                      <a:endParaRPr lang="en-IN" sz="1000">
                        <a:effectLst/>
                        <a:latin typeface="Arial" panose="020B0604020202020204" pitchFamily="34" charset="0"/>
                        <a:ea typeface="Times New Roman" panose="02020603050405020304" pitchFamily="18" charset="0"/>
                      </a:endParaRPr>
                    </a:p>
                  </a:txBody>
                  <a:tcPr marL="68580" marR="68580" marT="0" marB="0"/>
                </a:tc>
                <a:tc>
                  <a:txBody>
                    <a:bodyPr/>
                    <a:lstStyle/>
                    <a:p>
                      <a:pPr algn="l">
                        <a:spcAft>
                          <a:spcPts val="0"/>
                        </a:spcAft>
                      </a:pPr>
                      <a:r>
                        <a:rPr lang="en-IN" sz="1000">
                          <a:effectLst/>
                        </a:rPr>
                        <a:t>M</a:t>
                      </a:r>
                      <a:endParaRPr lang="en-IN" sz="1000">
                        <a:effectLst/>
                        <a:latin typeface="Arial" panose="020B0604020202020204" pitchFamily="34" charset="0"/>
                        <a:ea typeface="Times New Roman" panose="02020603050405020304" pitchFamily="18" charset="0"/>
                      </a:endParaRPr>
                    </a:p>
                  </a:txBody>
                  <a:tcPr marL="68580" marR="68580" marT="0" marB="0"/>
                </a:tc>
                <a:tc>
                  <a:txBody>
                    <a:bodyPr/>
                    <a:lstStyle/>
                    <a:p>
                      <a:pPr algn="l">
                        <a:spcAft>
                          <a:spcPts val="0"/>
                        </a:spcAft>
                      </a:pPr>
                      <a:r>
                        <a:rPr lang="en-IN" sz="1000" dirty="0">
                          <a:effectLst/>
                        </a:rPr>
                        <a:t>The MC service ID of the migrating MC service user provided by the partner MC system.</a:t>
                      </a:r>
                      <a:endParaRPr lang="en-IN" sz="1000" dirty="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4043210430"/>
                  </a:ext>
                </a:extLst>
              </a:tr>
              <a:tr h="451894">
                <a:tc>
                  <a:txBody>
                    <a:bodyPr/>
                    <a:lstStyle/>
                    <a:p>
                      <a:pPr algn="l">
                        <a:spcAft>
                          <a:spcPts val="0"/>
                        </a:spcAft>
                      </a:pPr>
                      <a:r>
                        <a:rPr lang="en-IN" sz="1000">
                          <a:effectLst/>
                        </a:rPr>
                        <a:t>MC service ID</a:t>
                      </a:r>
                      <a:endParaRPr lang="en-IN" sz="1000">
                        <a:effectLst/>
                        <a:latin typeface="Arial" panose="020B0604020202020204" pitchFamily="34" charset="0"/>
                        <a:ea typeface="Times New Roman" panose="02020603050405020304" pitchFamily="18" charset="0"/>
                      </a:endParaRPr>
                    </a:p>
                  </a:txBody>
                  <a:tcPr marL="68580" marR="68580" marT="0" marB="0"/>
                </a:tc>
                <a:tc>
                  <a:txBody>
                    <a:bodyPr/>
                    <a:lstStyle/>
                    <a:p>
                      <a:pPr algn="l">
                        <a:spcAft>
                          <a:spcPts val="0"/>
                        </a:spcAft>
                      </a:pPr>
                      <a:r>
                        <a:rPr lang="en-IN" sz="1000" dirty="0">
                          <a:effectLst/>
                        </a:rPr>
                        <a:t>M</a:t>
                      </a:r>
                      <a:endParaRPr lang="en-IN" sz="1000" dirty="0">
                        <a:effectLst/>
                        <a:latin typeface="Arial" panose="020B0604020202020204" pitchFamily="34" charset="0"/>
                        <a:ea typeface="Times New Roman" panose="02020603050405020304" pitchFamily="18" charset="0"/>
                      </a:endParaRPr>
                    </a:p>
                  </a:txBody>
                  <a:tcPr marL="68580" marR="68580" marT="0" marB="0"/>
                </a:tc>
                <a:tc>
                  <a:txBody>
                    <a:bodyPr/>
                    <a:lstStyle/>
                    <a:p>
                      <a:pPr algn="l">
                        <a:spcAft>
                          <a:spcPts val="0"/>
                        </a:spcAft>
                      </a:pPr>
                      <a:r>
                        <a:rPr lang="en-IN" sz="1000">
                          <a:effectLst/>
                        </a:rPr>
                        <a:t>The MC service ID of the migrating MC service user in the primary MC system of the MC service user.</a:t>
                      </a:r>
                      <a:endParaRPr lang="en-IN" sz="100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707619758"/>
                  </a:ext>
                </a:extLst>
              </a:tr>
              <a:tr h="602526">
                <a:tc>
                  <a:txBody>
                    <a:bodyPr/>
                    <a:lstStyle/>
                    <a:p>
                      <a:pPr algn="l">
                        <a:spcAft>
                          <a:spcPts val="0"/>
                        </a:spcAft>
                      </a:pPr>
                      <a:r>
                        <a:rPr lang="en-IN" sz="1000">
                          <a:effectLst/>
                        </a:rPr>
                        <a:t>MC service user profile index (see NOTE 2)</a:t>
                      </a:r>
                      <a:endParaRPr lang="en-IN" sz="1000">
                        <a:effectLst/>
                        <a:latin typeface="Arial" panose="020B0604020202020204" pitchFamily="34" charset="0"/>
                        <a:ea typeface="Times New Roman" panose="02020603050405020304" pitchFamily="18" charset="0"/>
                      </a:endParaRPr>
                    </a:p>
                  </a:txBody>
                  <a:tcPr marL="68580" marR="68580" marT="0" marB="0"/>
                </a:tc>
                <a:tc>
                  <a:txBody>
                    <a:bodyPr/>
                    <a:lstStyle/>
                    <a:p>
                      <a:pPr algn="l">
                        <a:spcAft>
                          <a:spcPts val="0"/>
                        </a:spcAft>
                      </a:pPr>
                      <a:r>
                        <a:rPr lang="en-IN" sz="1000">
                          <a:effectLst/>
                        </a:rPr>
                        <a:t>M</a:t>
                      </a:r>
                      <a:endParaRPr lang="en-IN" sz="1000">
                        <a:effectLst/>
                        <a:latin typeface="Arial" panose="020B0604020202020204" pitchFamily="34" charset="0"/>
                        <a:ea typeface="Times New Roman" panose="02020603050405020304" pitchFamily="18" charset="0"/>
                      </a:endParaRPr>
                    </a:p>
                  </a:txBody>
                  <a:tcPr marL="68580" marR="68580" marT="0" marB="0"/>
                </a:tc>
                <a:tc>
                  <a:txBody>
                    <a:bodyPr/>
                    <a:lstStyle/>
                    <a:p>
                      <a:pPr algn="l">
                        <a:spcAft>
                          <a:spcPts val="0"/>
                        </a:spcAft>
                      </a:pPr>
                      <a:r>
                        <a:rPr lang="en-IN" sz="1000">
                          <a:effectLst/>
                        </a:rPr>
                        <a:t>The MC service user profile index of the selected MC service user profile.</a:t>
                      </a:r>
                      <a:endParaRPr lang="en-IN" sz="1000">
                        <a:effectLst/>
                        <a:latin typeface="Arial" panose="020B0604020202020204" pitchFamily="34" charset="0"/>
                        <a:ea typeface="Times New Roman" panose="02020603050405020304" pitchFamily="18" charset="0"/>
                      </a:endParaRPr>
                    </a:p>
                  </a:txBody>
                  <a:tcPr marL="68580" marR="68580" marT="0" marB="0"/>
                </a:tc>
                <a:extLst>
                  <a:ext uri="{0D108BD9-81ED-4DB2-BD59-A6C34878D82A}">
                    <a16:rowId xmlns:a16="http://schemas.microsoft.com/office/drawing/2014/main" val="2871412768"/>
                  </a:ext>
                </a:extLst>
              </a:tr>
              <a:tr h="948978">
                <a:tc gridSpan="3">
                  <a:txBody>
                    <a:bodyPr/>
                    <a:lstStyle/>
                    <a:p>
                      <a:pPr marL="540385" indent="-540385" algn="l">
                        <a:spcAft>
                          <a:spcPts val="0"/>
                        </a:spcAft>
                      </a:pPr>
                      <a:r>
                        <a:rPr lang="en-IN" sz="900" dirty="0">
                          <a:effectLst/>
                        </a:rPr>
                        <a:t>NOTE 1:   The MC service ID is provided by the identity management server in the partner MC system during authentication of the migrating MC service user. </a:t>
                      </a:r>
                    </a:p>
                    <a:p>
                      <a:pPr marL="540385" indent="-540385" algn="l">
                        <a:spcAft>
                          <a:spcPts val="0"/>
                        </a:spcAft>
                      </a:pPr>
                      <a:r>
                        <a:rPr lang="en-IN" sz="900" dirty="0">
                          <a:effectLst/>
                          <a:highlight>
                            <a:srgbClr val="FFFF00"/>
                          </a:highlight>
                        </a:rPr>
                        <a:t>NOTE 2:   The MC service user profile index refers to the MC service user profile provided by the primary MC system of the MC service user that has been selected by the MC service user in order to request migrated MC service on the partner MC system.</a:t>
                      </a:r>
                      <a:endParaRPr lang="en-IN" sz="900" dirty="0">
                        <a:solidFill>
                          <a:sysClr val="windowText" lastClr="000000"/>
                        </a:solidFill>
                        <a:effectLst/>
                        <a:latin typeface="Arial" panose="020B0604020202020204" pitchFamily="34" charset="0"/>
                        <a:ea typeface="Yu Gothic" panose="020B0400000000000000" pitchFamily="34" charset="-128"/>
                      </a:endParaRPr>
                    </a:p>
                  </a:txBody>
                  <a:tcPr marL="68580" marR="68580" marT="0" marB="0"/>
                </a:tc>
                <a:tc hMerge="1">
                  <a:txBody>
                    <a:bodyPr/>
                    <a:lstStyle/>
                    <a:p>
                      <a:endParaRPr lang="en-IN"/>
                    </a:p>
                  </a:txBody>
                  <a:tcPr/>
                </a:tc>
                <a:tc hMerge="1">
                  <a:txBody>
                    <a:bodyPr/>
                    <a:lstStyle/>
                    <a:p>
                      <a:endParaRPr lang="en-IN"/>
                    </a:p>
                  </a:txBody>
                  <a:tcPr/>
                </a:tc>
                <a:extLst>
                  <a:ext uri="{0D108BD9-81ED-4DB2-BD59-A6C34878D82A}">
                    <a16:rowId xmlns:a16="http://schemas.microsoft.com/office/drawing/2014/main" val="3266081509"/>
                  </a:ext>
                </a:extLst>
              </a:tr>
            </a:tbl>
          </a:graphicData>
        </a:graphic>
      </p:graphicFrame>
    </p:spTree>
    <p:extLst>
      <p:ext uri="{BB962C8B-B14F-4D97-AF65-F5344CB8AC3E}">
        <p14:creationId xmlns:p14="http://schemas.microsoft.com/office/powerpoint/2010/main" val="4177526721"/>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96017" y="595604"/>
            <a:ext cx="9216630"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3600" dirty="0"/>
              <a:t>Problem </a:t>
            </a:r>
            <a:r>
              <a:rPr lang="en-US" altLang="en-US" sz="3600" dirty="0" smtClean="0"/>
              <a:t>Overview – Calling user of Private Call</a:t>
            </a:r>
            <a:endParaRPr lang="en-US" altLang="en-US" sz="3600"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38604"/>
            <a:ext cx="11460480" cy="4652036"/>
          </a:xfrm>
        </p:spPr>
        <p:txBody>
          <a:bodyPr/>
          <a:lstStyle/>
          <a:p>
            <a:r>
              <a:rPr lang="en-US" sz="2400" dirty="0" smtClean="0"/>
              <a:t> </a:t>
            </a:r>
            <a:r>
              <a:rPr lang="en-IN" sz="2000" dirty="0" smtClean="0"/>
              <a:t>The MC Service users who belongs to the Primary MC system (i.e. Home MC system) of migrated MC service user are not aware of the migrated MC service user’s migration status to the Partner MC system.</a:t>
            </a:r>
          </a:p>
          <a:p>
            <a:r>
              <a:rPr lang="en-IN" sz="2000" dirty="0" smtClean="0"/>
              <a:t> The existing user profile configuration of MC service users of primary MC system do not specify other MC </a:t>
            </a:r>
            <a:r>
              <a:rPr lang="en-IN" sz="2000" dirty="0"/>
              <a:t>service </a:t>
            </a:r>
            <a:r>
              <a:rPr lang="en-IN" sz="2000" dirty="0" smtClean="0"/>
              <a:t>users who belongs to the same MC system and when migrated to Partner MC system, which MC service ID and KMS URI configuration information are used in the migrated MC system.</a:t>
            </a:r>
            <a:endParaRPr lang="en-IN" sz="2000" dirty="0"/>
          </a:p>
          <a:p>
            <a:r>
              <a:rPr lang="en-IN" sz="2000" dirty="0"/>
              <a:t> </a:t>
            </a:r>
            <a:r>
              <a:rPr lang="en-IN" sz="2000" dirty="0" smtClean="0"/>
              <a:t>The pre-configuration of MC service ID and KMS URI of migrated user into the user profile of MC service users belongs to the primary MC system of migrated MC service user do not help as they will not be aware of when the user will migrate.</a:t>
            </a:r>
          </a:p>
          <a:p>
            <a:r>
              <a:rPr lang="en-IN" sz="2000" dirty="0"/>
              <a:t> </a:t>
            </a:r>
            <a:r>
              <a:rPr lang="en-IN" sz="2000" dirty="0" smtClean="0"/>
              <a:t>The MC service server of primary MC system will always return the mapped MC service ID of migrated MC service user when an Private call is triggered. The migrated MC system assigned MC service ID of the MC service user is pre-configured then it becomes redundant configuration in this case.</a:t>
            </a:r>
            <a:endParaRPr lang="en-IN" sz="2000" dirty="0"/>
          </a:p>
          <a:p>
            <a:r>
              <a:rPr lang="en-US" sz="2400" dirty="0" smtClean="0"/>
              <a:t> </a:t>
            </a:r>
            <a:r>
              <a:rPr lang="en-US" sz="2000" dirty="0"/>
              <a:t>The pre-configured </a:t>
            </a:r>
            <a:r>
              <a:rPr lang="en-IN" sz="2000" dirty="0"/>
              <a:t>migrated MC system assigned MC service ID of the MC service user is used for private call only after learning that user has migrated to partner MC system but this information is not provided.</a:t>
            </a:r>
            <a:endParaRPr lang="en-US" sz="2000" dirty="0"/>
          </a:p>
        </p:txBody>
      </p:sp>
    </p:spTree>
    <p:extLst>
      <p:ext uri="{BB962C8B-B14F-4D97-AF65-F5344CB8AC3E}">
        <p14:creationId xmlns:p14="http://schemas.microsoft.com/office/powerpoint/2010/main" val="2271281010"/>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389435" y="592468"/>
            <a:ext cx="9216630" cy="1143000"/>
          </a:xfrm>
        </p:spPr>
        <p:txBody>
          <a:bodyPr/>
          <a:lstStyle/>
          <a:p>
            <a:r>
              <a:rPr lang="en-US" altLang="en-US" dirty="0" smtClean="0"/>
              <a:t>Solution </a:t>
            </a:r>
            <a:r>
              <a:rPr lang="en-US" altLang="en-US" dirty="0"/>
              <a:t>description</a:t>
            </a:r>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0" y="1740847"/>
            <a:ext cx="11460479" cy="4574133"/>
          </a:xfrm>
        </p:spPr>
        <p:txBody>
          <a:bodyPr/>
          <a:lstStyle/>
          <a:p>
            <a:r>
              <a:rPr lang="en-US" sz="2000" dirty="0" smtClean="0"/>
              <a:t> </a:t>
            </a:r>
            <a:r>
              <a:rPr lang="en-IN" sz="2400" dirty="0"/>
              <a:t>The MCPTT server </a:t>
            </a:r>
            <a:r>
              <a:rPr lang="en-IN" sz="2400" b="1" dirty="0"/>
              <a:t>MAY</a:t>
            </a:r>
            <a:r>
              <a:rPr lang="en-IN" sz="2400" dirty="0"/>
              <a:t> choose to send the Key Management Server (KMS) URI in the existing Private Call Redirect response for private call setup request. </a:t>
            </a:r>
            <a:endParaRPr lang="en-IN" sz="2400" dirty="0" smtClean="0"/>
          </a:p>
          <a:p>
            <a:r>
              <a:rPr lang="en-IN" sz="2400" dirty="0" smtClean="0"/>
              <a:t> The </a:t>
            </a:r>
            <a:r>
              <a:rPr lang="en-IN" sz="2400" dirty="0"/>
              <a:t>KMS URI is one of the access information configured </a:t>
            </a:r>
            <a:r>
              <a:rPr lang="en-IN" sz="2400" dirty="0" smtClean="0"/>
              <a:t>in the primary system's user profile of the migrated user. </a:t>
            </a:r>
            <a:r>
              <a:rPr lang="en-IN" sz="2400" dirty="0"/>
              <a:t>The migration service authorization request and user selecting user profile for migration refers to same user profile. This is used for authorization, to connect to partner system servers etc.</a:t>
            </a:r>
            <a:r>
              <a:rPr lang="en-IN" sz="2400" dirty="0" smtClean="0"/>
              <a:t> </a:t>
            </a:r>
            <a:endParaRPr lang="en-IN" sz="2400" dirty="0"/>
          </a:p>
          <a:p>
            <a:r>
              <a:rPr lang="en-IN" sz="2400" dirty="0" smtClean="0"/>
              <a:t>This KMS URI </a:t>
            </a:r>
            <a:r>
              <a:rPr lang="en-IN" sz="2400" dirty="0"/>
              <a:t>is provided to client only when the MCPTT server determines that the target user of the private call request is migrated to a partner system and migrated user’s KMS URI is </a:t>
            </a:r>
            <a:r>
              <a:rPr lang="en-IN" sz="2400" b="1" dirty="0"/>
              <a:t>NOT CONFIGURED </a:t>
            </a:r>
            <a:r>
              <a:rPr lang="en-IN" sz="2400" dirty="0"/>
              <a:t>in the calling user</a:t>
            </a:r>
            <a:r>
              <a:rPr lang="en-IN" sz="2400" dirty="0" smtClean="0"/>
              <a:t>.</a:t>
            </a:r>
          </a:p>
          <a:p>
            <a:r>
              <a:rPr lang="en-IN" sz="2400" dirty="0"/>
              <a:t>The available information </a:t>
            </a:r>
            <a:r>
              <a:rPr lang="en-IN" sz="2400" dirty="0" smtClean="0"/>
              <a:t>with MC service server and </a:t>
            </a:r>
            <a:r>
              <a:rPr lang="en-IN" sz="2400" dirty="0"/>
              <a:t>existing procedure is used to convey the required information and avoids an use of additional step.  </a:t>
            </a:r>
            <a:endParaRPr lang="en-IN" sz="2400" dirty="0" smtClean="0"/>
          </a:p>
        </p:txBody>
      </p:sp>
    </p:spTree>
    <p:extLst>
      <p:ext uri="{BB962C8B-B14F-4D97-AF65-F5344CB8AC3E}">
        <p14:creationId xmlns:p14="http://schemas.microsoft.com/office/powerpoint/2010/main" val="294333370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a:extLst>
              <a:ext uri="{FF2B5EF4-FFF2-40B4-BE49-F238E27FC236}">
                <a16:creationId xmlns:a16="http://schemas.microsoft.com/office/drawing/2014/main" id="{3CC51283-D782-4518-A596-0E0F00F4058A}"/>
              </a:ext>
            </a:extLst>
          </p:cNvPr>
          <p:cNvSpPr txBox="1">
            <a:spLocks/>
          </p:cNvSpPr>
          <p:nvPr/>
        </p:nvSpPr>
        <p:spPr>
          <a:xfrm>
            <a:off x="361694" y="494125"/>
            <a:ext cx="9216630" cy="1143000"/>
          </a:xfrm>
          <a:prstGeom prst="rect">
            <a:avLst/>
          </a:prstGeom>
          <a:noFill/>
          <a:ln w="9525">
            <a:noFill/>
          </a:ln>
        </p:spPr>
        <p:txBody>
          <a:bodyPr anchor="ctr" anchorCtr="0"/>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pPr algn="l"/>
            <a:r>
              <a:rPr lang="en-US" altLang="en-US" sz="4400" dirty="0" smtClean="0">
                <a:solidFill>
                  <a:schemeClr val="tx1"/>
                </a:solidFill>
              </a:rPr>
              <a:t>Solution </a:t>
            </a:r>
            <a:r>
              <a:rPr lang="en-US" sz="4400" dirty="0" smtClean="0">
                <a:solidFill>
                  <a:schemeClr val="tx1"/>
                </a:solidFill>
              </a:rPr>
              <a:t>call </a:t>
            </a:r>
            <a:r>
              <a:rPr lang="en-US" sz="4400" dirty="0">
                <a:solidFill>
                  <a:schemeClr val="tx1"/>
                </a:solidFill>
              </a:rPr>
              <a:t>flow</a:t>
            </a:r>
            <a:endParaRPr lang="en-US" altLang="en-US" sz="4400" kern="0" dirty="0">
              <a:solidFill>
                <a:schemeClr val="tx1"/>
              </a:solidFill>
            </a:endParaRPr>
          </a:p>
        </p:txBody>
      </p:sp>
      <p:pic>
        <p:nvPicPr>
          <p:cNvPr id="4" name="Picture 3"/>
          <p:cNvPicPr>
            <a:picLocks noChangeAspect="1"/>
          </p:cNvPicPr>
          <p:nvPr/>
        </p:nvPicPr>
        <p:blipFill>
          <a:blip r:embed="rId3"/>
          <a:stretch>
            <a:fillRect/>
          </a:stretch>
        </p:blipFill>
        <p:spPr>
          <a:xfrm>
            <a:off x="2129790" y="2092960"/>
            <a:ext cx="7078980" cy="3810000"/>
          </a:xfrm>
          <a:prstGeom prst="rect">
            <a:avLst/>
          </a:prstGeom>
        </p:spPr>
      </p:pic>
    </p:spTree>
    <p:extLst>
      <p:ext uri="{BB962C8B-B14F-4D97-AF65-F5344CB8AC3E}">
        <p14:creationId xmlns:p14="http://schemas.microsoft.com/office/powerpoint/2010/main" val="36109455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539087" y="579989"/>
            <a:ext cx="9216630" cy="1143000"/>
          </a:xfrm>
        </p:spPr>
        <p:txBody>
          <a:bodyPr/>
          <a:lstStyle/>
          <a:p>
            <a:r>
              <a:rPr lang="en-US" dirty="0"/>
              <a:t>Conclusions</a:t>
            </a:r>
            <a:endParaRPr lang="en-US" altLang="en-US" dirty="0"/>
          </a:p>
        </p:txBody>
      </p:sp>
      <p:sp>
        <p:nvSpPr>
          <p:cNvPr id="2" name="Content Placeholder 1">
            <a:extLst>
              <a:ext uri="{FF2B5EF4-FFF2-40B4-BE49-F238E27FC236}">
                <a16:creationId xmlns:a16="http://schemas.microsoft.com/office/drawing/2014/main" id="{D3047FC7-DE8B-40A1-863F-CFFA5C3610E9}"/>
              </a:ext>
            </a:extLst>
          </p:cNvPr>
          <p:cNvSpPr>
            <a:spLocks noGrp="1"/>
          </p:cNvSpPr>
          <p:nvPr>
            <p:ph idx="1"/>
          </p:nvPr>
        </p:nvSpPr>
        <p:spPr>
          <a:xfrm>
            <a:off x="838200" y="1785193"/>
            <a:ext cx="10515600" cy="4260850"/>
          </a:xfrm>
        </p:spPr>
        <p:txBody>
          <a:bodyPr/>
          <a:lstStyle/>
          <a:p>
            <a:r>
              <a:rPr lang="en-US" sz="2000" dirty="0" smtClean="0"/>
              <a:t>Option:</a:t>
            </a:r>
          </a:p>
          <a:p>
            <a:pPr lvl="1"/>
            <a:r>
              <a:rPr lang="en-IN" sz="2000" dirty="0"/>
              <a:t>The available information </a:t>
            </a:r>
            <a:r>
              <a:rPr lang="en-IN" sz="2000" dirty="0" smtClean="0"/>
              <a:t>in MC service server and </a:t>
            </a:r>
            <a:r>
              <a:rPr lang="en-IN" sz="2000" dirty="0"/>
              <a:t>existing procedure </a:t>
            </a:r>
            <a:r>
              <a:rPr lang="en-IN" sz="2000" dirty="0" smtClean="0"/>
              <a:t>Private Call redirect response is </a:t>
            </a:r>
            <a:r>
              <a:rPr lang="en-IN" sz="2000" dirty="0"/>
              <a:t>used to convey the required </a:t>
            </a:r>
            <a:r>
              <a:rPr lang="en-IN" sz="2000" dirty="0" smtClean="0"/>
              <a:t>information (KMS URI) </a:t>
            </a:r>
            <a:r>
              <a:rPr lang="en-IN" sz="2000" dirty="0"/>
              <a:t>and avoids an use of additional step</a:t>
            </a:r>
            <a:r>
              <a:rPr lang="en-IN" sz="2000" dirty="0" smtClean="0"/>
              <a:t>.</a:t>
            </a:r>
          </a:p>
          <a:p>
            <a:pPr lvl="1"/>
            <a:r>
              <a:rPr lang="en-IN" sz="2000" dirty="0"/>
              <a:t>The proposed solution is not introducing any new procedure or bringing any major changes</a:t>
            </a:r>
            <a:r>
              <a:rPr lang="en-IN" sz="2000" dirty="0" smtClean="0"/>
              <a:t>.</a:t>
            </a:r>
          </a:p>
          <a:p>
            <a:pPr lvl="1"/>
            <a:r>
              <a:rPr lang="en-IN" sz="2000" dirty="0"/>
              <a:t>The proposed solution is complementing for the existing procedures in the specification not trying to replace completely</a:t>
            </a:r>
            <a:r>
              <a:rPr lang="en-IN" sz="2000" dirty="0" smtClean="0"/>
              <a:t>. </a:t>
            </a:r>
            <a:r>
              <a:rPr lang="en-IN" sz="2000" dirty="0"/>
              <a:t> </a:t>
            </a:r>
            <a:endParaRPr lang="en-US" sz="1400" dirty="0" smtClean="0"/>
          </a:p>
          <a:p>
            <a:pPr marL="457200" lvl="1" indent="0">
              <a:buNone/>
            </a:pPr>
            <a:endParaRPr lang="en-US" sz="2000" dirty="0"/>
          </a:p>
          <a:p>
            <a:pPr marL="0" indent="0">
              <a:buNone/>
            </a:pPr>
            <a:endParaRPr lang="en-US" sz="2400" dirty="0"/>
          </a:p>
          <a:p>
            <a:pPr marL="457200" lvl="1" indent="0">
              <a:buNone/>
            </a:pPr>
            <a:endParaRPr lang="en-US" sz="2000" i="1" dirty="0"/>
          </a:p>
          <a:p>
            <a:pPr marL="457200" lvl="1" indent="0">
              <a:buNone/>
            </a:pPr>
            <a:endParaRPr lang="en-US" sz="2000" dirty="0"/>
          </a:p>
        </p:txBody>
      </p:sp>
    </p:spTree>
    <p:extLst>
      <p:ext uri="{BB962C8B-B14F-4D97-AF65-F5344CB8AC3E}">
        <p14:creationId xmlns:p14="http://schemas.microsoft.com/office/powerpoint/2010/main" val="328005796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2246779" y="3266328"/>
            <a:ext cx="6827838" cy="1143000"/>
          </a:xfrm>
        </p:spPr>
        <p:txBody>
          <a:bodyPr/>
          <a:lstStyle/>
          <a:p>
            <a:pPr algn="ctr"/>
            <a:r>
              <a:rPr lang="en-GB" altLang="fr-FR" sz="4800" dirty="0">
                <a:solidFill>
                  <a:srgbClr val="72AF2F"/>
                </a:solidFill>
              </a:rPr>
              <a:t>Thank You!</a:t>
            </a:r>
          </a:p>
        </p:txBody>
      </p:sp>
    </p:spTree>
    <p:extLst>
      <p:ext uri="{BB962C8B-B14F-4D97-AF65-F5344CB8AC3E}">
        <p14:creationId xmlns:p14="http://schemas.microsoft.com/office/powerpoint/2010/main" val="3992161661"/>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infopath/2007/PartnerControls"/>
    <ds:schemaRef ds:uri="679a257e-872f-4c98-9e8a-0a9c104f72cd"/>
    <ds:schemaRef ds:uri="http://purl.org/dc/elements/1.1/"/>
    <ds:schemaRef ds:uri="http://www.w3.org/XML/1998/namespace"/>
    <ds:schemaRef ds:uri="http://schemas.microsoft.com/office/2006/documentManagement/types"/>
    <ds:schemaRef ds:uri="280d8efa-eff2-4910-88d2-79ca146720c4"/>
    <ds:schemaRef ds:uri="http://schemas.openxmlformats.org/package/2006/metadata/core-properties"/>
    <ds:schemaRef ds:uri="http://schemas.microsoft.com/office/2006/metadata/properties"/>
    <ds:schemaRef ds:uri="http://purl.org/dc/terms/"/>
    <ds:schemaRef ds:uri="http://purl.org/dc/dcmityp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5909</TotalTime>
  <Words>734</Words>
  <Application>Microsoft Office PowerPoint</Application>
  <PresentationFormat>Widescreen</PresentationFormat>
  <Paragraphs>68</Paragraphs>
  <Slides>8</Slides>
  <Notes>2</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8</vt:i4>
      </vt:variant>
    </vt:vector>
  </HeadingPairs>
  <TitlesOfParts>
    <vt:vector size="18" baseType="lpstr">
      <vt:lpstr>Arial </vt:lpstr>
      <vt:lpstr>宋体</vt:lpstr>
      <vt:lpstr>Yu Gothic</vt:lpstr>
      <vt:lpstr>Arial</vt:lpstr>
      <vt:lpstr>Calibri</vt:lpstr>
      <vt:lpstr>Calibri Light</vt:lpstr>
      <vt:lpstr>Times New Roman</vt:lpstr>
      <vt:lpstr>Office Theme</vt:lpstr>
      <vt:lpstr>Custom Design</vt:lpstr>
      <vt:lpstr>Visio</vt:lpstr>
      <vt:lpstr>Resolving the target KMS URI for a migrated MC service user</vt:lpstr>
      <vt:lpstr>Outline</vt:lpstr>
      <vt:lpstr>Background – User Migration to Partner system</vt:lpstr>
      <vt:lpstr>Problem Overview – Calling user of Private Call</vt:lpstr>
      <vt:lpstr>Solution description</vt:lpstr>
      <vt:lpstr>PowerPoint Presentation</vt:lpstr>
      <vt:lpstr>Conclusions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Kiran_Samsung_#53_R0</cp:lastModifiedBy>
  <cp:revision>721</cp:revision>
  <dcterms:created xsi:type="dcterms:W3CDTF">2010-02-05T13:52:04Z</dcterms:created>
  <dcterms:modified xsi:type="dcterms:W3CDTF">2023-02-20T15:36:30Z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