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5" r:id="rId6"/>
    <p:sldId id="380" r:id="rId7"/>
    <p:sldId id="382" r:id="rId8"/>
    <p:sldId id="383" r:id="rId9"/>
    <p:sldId id="37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ranth" initials="NA" lastIdx="1" clrIdx="0">
    <p:extLst>
      <p:ext uri="{19B8F6BF-5375-455C-9EA6-DF929625EA0E}">
        <p15:presenceInfo xmlns:p15="http://schemas.microsoft.com/office/powerpoint/2012/main" userId="Niranth" providerId="None"/>
      </p:ext>
    </p:extLst>
  </p:cmAuthor>
  <p:cmAuthor id="2" name="Huawei-Rev1" initials="Rev1" lastIdx="1" clrIdx="1">
    <p:extLst>
      <p:ext uri="{19B8F6BF-5375-455C-9EA6-DF929625EA0E}">
        <p15:presenceInfo xmlns:p15="http://schemas.microsoft.com/office/powerpoint/2012/main" userId="Huawei-Rev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67171"/>
    <a:srgbClr val="47A5DD"/>
    <a:srgbClr val="127092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7" autoAdjust="0"/>
    <p:restoredTop sz="96424" autoAdjust="0"/>
  </p:normalViewPr>
  <p:slideViewPr>
    <p:cSldViewPr snapToGrid="0">
      <p:cViewPr varScale="1">
        <p:scale>
          <a:sx n="85" d="100"/>
          <a:sy n="85" d="100"/>
        </p:scale>
        <p:origin x="39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150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93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8606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8610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2818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38757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2844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9058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192531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3GPP TSG-SA WG6 </a:t>
            </a:r>
            <a:r>
              <a:rPr kumimoji="0" lang="sv-SE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SA6#53</a:t>
            </a: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602463" y="88762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/>
              <a:t>S6-230759</a:t>
            </a:r>
            <a:endParaRPr lang="en-US" sz="10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Visio_Drawing1.vsdx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162" y="1736726"/>
            <a:ext cx="8005763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potential packet loss </a:t>
            </a:r>
            <a:r>
              <a:rPr lang="en-US" altLang="zh-CN" dirty="0"/>
              <a:t>during</a:t>
            </a:r>
            <a:r>
              <a:rPr lang="en-US" altLang="en-US" dirty="0" smtClean="0"/>
              <a:t> </a:t>
            </a:r>
            <a:r>
              <a:rPr lang="en-US" altLang="en-US" dirty="0"/>
              <a:t>multicast </a:t>
            </a:r>
            <a:r>
              <a:rPr lang="en-US" altLang="en-US" dirty="0" smtClean="0"/>
              <a:t>MBS delivery </a:t>
            </a:r>
            <a:r>
              <a:rPr lang="en-US" altLang="en-US" dirty="0"/>
              <a:t>and </a:t>
            </a:r>
            <a:r>
              <a:rPr lang="en-US" altLang="en-US" dirty="0" smtClean="0"/>
              <a:t>solutions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 smtClean="0"/>
              <a:t>Cuili Ge, </a:t>
            </a:r>
            <a:r>
              <a:rPr lang="en-US" altLang="zh-CN" dirty="0" err="1" smtClean="0"/>
              <a:t>Yanmei</a:t>
            </a:r>
            <a:r>
              <a:rPr lang="en-US" altLang="zh-CN" dirty="0" smtClean="0"/>
              <a:t> Yang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Huawei</a:t>
            </a:r>
            <a:r>
              <a:rPr lang="en-GB" altLang="en-US" dirty="0"/>
              <a:t>, </a:t>
            </a:r>
            <a:r>
              <a:rPr lang="en-GB" altLang="en-US" dirty="0" smtClean="0"/>
              <a:t>Hisilicon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Hytera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B22147C-DD5D-444F-8E77-2DF4EB3FB5AB}"/>
              </a:ext>
            </a:extLst>
          </p:cNvPr>
          <p:cNvSpPr/>
          <p:nvPr/>
        </p:nvSpPr>
        <p:spPr>
          <a:xfrm>
            <a:off x="1301016" y="4193376"/>
            <a:ext cx="957264" cy="389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5GC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CF0DE66-D5CB-4AAB-A2E5-4ABEFB9BC095}"/>
              </a:ext>
            </a:extLst>
          </p:cNvPr>
          <p:cNvSpPr txBox="1"/>
          <p:nvPr/>
        </p:nvSpPr>
        <p:spPr>
          <a:xfrm>
            <a:off x="82379" y="1284901"/>
            <a:ext cx="3690552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200" b="1" dirty="0" smtClean="0"/>
              <a:t>Phase 1: MCX AS create/activate a multicast MBS session, and start to deliver group communication media via the multicast MBS session to the joined MCX UE.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The NG-RAN support MBS and shared delivery is applied. The shared delivery toward NG-RAN is triggered by the 1</a:t>
            </a:r>
            <a:r>
              <a:rPr lang="en-US" altLang="zh-CN" sz="1200" baseline="30000" dirty="0" smtClean="0"/>
              <a:t>st</a:t>
            </a:r>
            <a:r>
              <a:rPr lang="en-US" altLang="zh-CN" sz="1200" dirty="0" smtClean="0"/>
              <a:t> joined UE per 7.2.1 in TS 23.247.  </a:t>
            </a:r>
            <a:endParaRPr lang="en-US" altLang="zh-CN" sz="1200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12B39F5-A43C-4D7B-9DEE-9B496E71AC7E}"/>
              </a:ext>
            </a:extLst>
          </p:cNvPr>
          <p:cNvSpPr/>
          <p:nvPr/>
        </p:nvSpPr>
        <p:spPr>
          <a:xfrm>
            <a:off x="1301016" y="3518115"/>
            <a:ext cx="957264" cy="389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MCX AS </a:t>
            </a:r>
            <a:endParaRPr lang="zh-CN" altLang="en-US" dirty="0"/>
          </a:p>
        </p:txBody>
      </p:sp>
      <p:sp>
        <p:nvSpPr>
          <p:cNvPr id="20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6" y="46369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Potential packet loss when using multicast MBS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pSp>
        <p:nvGrpSpPr>
          <p:cNvPr id="23" name="组合 27029"/>
          <p:cNvGrpSpPr>
            <a:grpSpLocks/>
          </p:cNvGrpSpPr>
          <p:nvPr/>
        </p:nvGrpSpPr>
        <p:grpSpPr bwMode="auto">
          <a:xfrm>
            <a:off x="1545623" y="4791912"/>
            <a:ext cx="352763" cy="413129"/>
            <a:chOff x="911225" y="2816225"/>
            <a:chExt cx="296863" cy="347663"/>
          </a:xfrm>
          <a:solidFill>
            <a:schemeClr val="tx1"/>
          </a:solidFill>
        </p:grpSpPr>
        <p:sp>
          <p:nvSpPr>
            <p:cNvPr id="24" name="Freeform 179"/>
            <p:cNvSpPr>
              <a:spLocks noEditPoints="1"/>
            </p:cNvSpPr>
            <p:nvPr/>
          </p:nvSpPr>
          <p:spPr bwMode="auto">
            <a:xfrm>
              <a:off x="911225" y="3051175"/>
              <a:ext cx="173038" cy="74613"/>
            </a:xfrm>
            <a:custGeom>
              <a:avLst/>
              <a:gdLst>
                <a:gd name="T0" fmla="*/ 2147483646 w 366"/>
                <a:gd name="T1" fmla="*/ 2147483646 h 157"/>
                <a:gd name="T2" fmla="*/ 2147483646 w 366"/>
                <a:gd name="T3" fmla="*/ 2147483646 h 157"/>
                <a:gd name="T4" fmla="*/ 2147483646 w 366"/>
                <a:gd name="T5" fmla="*/ 2147483646 h 157"/>
                <a:gd name="T6" fmla="*/ 2147483646 w 366"/>
                <a:gd name="T7" fmla="*/ 2147483646 h 157"/>
                <a:gd name="T8" fmla="*/ 2147483646 w 366"/>
                <a:gd name="T9" fmla="*/ 2147483646 h 157"/>
                <a:gd name="T10" fmla="*/ 2147483646 w 366"/>
                <a:gd name="T11" fmla="*/ 2147483646 h 157"/>
                <a:gd name="T12" fmla="*/ 2147483646 w 366"/>
                <a:gd name="T13" fmla="*/ 2147483646 h 157"/>
                <a:gd name="T14" fmla="*/ 2147483646 w 366"/>
                <a:gd name="T15" fmla="*/ 2147483646 h 157"/>
                <a:gd name="T16" fmla="*/ 2147483646 w 366"/>
                <a:gd name="T17" fmla="*/ 2147483646 h 157"/>
                <a:gd name="T18" fmla="*/ 2147483646 w 366"/>
                <a:gd name="T19" fmla="*/ 2147483646 h 157"/>
                <a:gd name="T20" fmla="*/ 2147483646 w 366"/>
                <a:gd name="T21" fmla="*/ 2147483646 h 157"/>
                <a:gd name="T22" fmla="*/ 0 w 366"/>
                <a:gd name="T23" fmla="*/ 2147483646 h 157"/>
                <a:gd name="T24" fmla="*/ 2147483646 w 366"/>
                <a:gd name="T25" fmla="*/ 0 h 157"/>
                <a:gd name="T26" fmla="*/ 2147483646 w 366"/>
                <a:gd name="T27" fmla="*/ 0 h 157"/>
                <a:gd name="T28" fmla="*/ 2147483646 w 366"/>
                <a:gd name="T29" fmla="*/ 2147483646 h 157"/>
                <a:gd name="T30" fmla="*/ 2147483646 w 366"/>
                <a:gd name="T31" fmla="*/ 2147483646 h 15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66" h="157">
                  <a:moveTo>
                    <a:pt x="91" y="125"/>
                  </a:moveTo>
                  <a:lnTo>
                    <a:pt x="91" y="125"/>
                  </a:lnTo>
                  <a:lnTo>
                    <a:pt x="253" y="125"/>
                  </a:lnTo>
                  <a:lnTo>
                    <a:pt x="315" y="78"/>
                  </a:lnTo>
                  <a:lnTo>
                    <a:pt x="260" y="32"/>
                  </a:lnTo>
                  <a:lnTo>
                    <a:pt x="128" y="31"/>
                  </a:lnTo>
                  <a:lnTo>
                    <a:pt x="50" y="81"/>
                  </a:lnTo>
                  <a:lnTo>
                    <a:pt x="91" y="125"/>
                  </a:lnTo>
                  <a:close/>
                  <a:moveTo>
                    <a:pt x="263" y="157"/>
                  </a:moveTo>
                  <a:lnTo>
                    <a:pt x="263" y="157"/>
                  </a:lnTo>
                  <a:lnTo>
                    <a:pt x="78" y="156"/>
                  </a:lnTo>
                  <a:lnTo>
                    <a:pt x="0" y="75"/>
                  </a:lnTo>
                  <a:lnTo>
                    <a:pt x="119" y="0"/>
                  </a:lnTo>
                  <a:lnTo>
                    <a:pt x="272" y="0"/>
                  </a:lnTo>
                  <a:lnTo>
                    <a:pt x="366" y="79"/>
                  </a:lnTo>
                  <a:lnTo>
                    <a:pt x="263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5" name="Freeform 180"/>
            <p:cNvSpPr>
              <a:spLocks noEditPoints="1"/>
            </p:cNvSpPr>
            <p:nvPr/>
          </p:nvSpPr>
          <p:spPr bwMode="auto">
            <a:xfrm>
              <a:off x="1025525" y="3022600"/>
              <a:ext cx="155575" cy="74613"/>
            </a:xfrm>
            <a:custGeom>
              <a:avLst/>
              <a:gdLst>
                <a:gd name="T0" fmla="*/ 2147483646 w 332"/>
                <a:gd name="T1" fmla="*/ 2147483646 h 158"/>
                <a:gd name="T2" fmla="*/ 2147483646 w 332"/>
                <a:gd name="T3" fmla="*/ 2147483646 h 158"/>
                <a:gd name="T4" fmla="*/ 2147483646 w 332"/>
                <a:gd name="T5" fmla="*/ 2147483646 h 158"/>
                <a:gd name="T6" fmla="*/ 2147483646 w 332"/>
                <a:gd name="T7" fmla="*/ 2147483646 h 158"/>
                <a:gd name="T8" fmla="*/ 2147483646 w 332"/>
                <a:gd name="T9" fmla="*/ 2147483646 h 158"/>
                <a:gd name="T10" fmla="*/ 2147483646 w 332"/>
                <a:gd name="T11" fmla="*/ 2147483646 h 158"/>
                <a:gd name="T12" fmla="*/ 2147483646 w 332"/>
                <a:gd name="T13" fmla="*/ 2147483646 h 158"/>
                <a:gd name="T14" fmla="*/ 2147483646 w 332"/>
                <a:gd name="T15" fmla="*/ 2147483646 h 158"/>
                <a:gd name="T16" fmla="*/ 2147483646 w 332"/>
                <a:gd name="T17" fmla="*/ 2147483646 h 158"/>
                <a:gd name="T18" fmla="*/ 2147483646 w 332"/>
                <a:gd name="T19" fmla="*/ 2147483646 h 158"/>
                <a:gd name="T20" fmla="*/ 2147483646 w 332"/>
                <a:gd name="T21" fmla="*/ 2147483646 h 158"/>
                <a:gd name="T22" fmla="*/ 0 w 332"/>
                <a:gd name="T23" fmla="*/ 2147483646 h 158"/>
                <a:gd name="T24" fmla="*/ 2147483646 w 332"/>
                <a:gd name="T25" fmla="*/ 0 h 158"/>
                <a:gd name="T26" fmla="*/ 2147483646 w 332"/>
                <a:gd name="T27" fmla="*/ 0 h 158"/>
                <a:gd name="T28" fmla="*/ 2147483646 w 332"/>
                <a:gd name="T29" fmla="*/ 2147483646 h 158"/>
                <a:gd name="T30" fmla="*/ 2147483646 w 332"/>
                <a:gd name="T31" fmla="*/ 2147483646 h 1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32" h="158">
                  <a:moveTo>
                    <a:pt x="105" y="126"/>
                  </a:moveTo>
                  <a:lnTo>
                    <a:pt x="105" y="126"/>
                  </a:lnTo>
                  <a:lnTo>
                    <a:pt x="249" y="126"/>
                  </a:lnTo>
                  <a:lnTo>
                    <a:pt x="286" y="82"/>
                  </a:lnTo>
                  <a:lnTo>
                    <a:pt x="213" y="32"/>
                  </a:lnTo>
                  <a:lnTo>
                    <a:pt x="97" y="32"/>
                  </a:lnTo>
                  <a:lnTo>
                    <a:pt x="48" y="78"/>
                  </a:lnTo>
                  <a:lnTo>
                    <a:pt x="105" y="126"/>
                  </a:lnTo>
                  <a:close/>
                  <a:moveTo>
                    <a:pt x="264" y="158"/>
                  </a:moveTo>
                  <a:lnTo>
                    <a:pt x="264" y="158"/>
                  </a:lnTo>
                  <a:lnTo>
                    <a:pt x="93" y="158"/>
                  </a:lnTo>
                  <a:lnTo>
                    <a:pt x="0" y="79"/>
                  </a:lnTo>
                  <a:lnTo>
                    <a:pt x="85" y="0"/>
                  </a:lnTo>
                  <a:lnTo>
                    <a:pt x="223" y="0"/>
                  </a:lnTo>
                  <a:lnTo>
                    <a:pt x="332" y="76"/>
                  </a:lnTo>
                  <a:lnTo>
                    <a:pt x="264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" name="Freeform 181"/>
            <p:cNvSpPr>
              <a:spLocks/>
            </p:cNvSpPr>
            <p:nvPr/>
          </p:nvSpPr>
          <p:spPr bwMode="auto">
            <a:xfrm>
              <a:off x="1020763" y="3081338"/>
              <a:ext cx="187325" cy="74613"/>
            </a:xfrm>
            <a:custGeom>
              <a:avLst/>
              <a:gdLst>
                <a:gd name="T0" fmla="*/ 2147483646 w 400"/>
                <a:gd name="T1" fmla="*/ 2147483646 h 158"/>
                <a:gd name="T2" fmla="*/ 2147483646 w 400"/>
                <a:gd name="T3" fmla="*/ 2147483646 h 158"/>
                <a:gd name="T4" fmla="*/ 2147483646 w 400"/>
                <a:gd name="T5" fmla="*/ 2147483646 h 158"/>
                <a:gd name="T6" fmla="*/ 2147483646 w 400"/>
                <a:gd name="T7" fmla="*/ 2147483646 h 158"/>
                <a:gd name="T8" fmla="*/ 2147483646 w 400"/>
                <a:gd name="T9" fmla="*/ 2147483646 h 158"/>
                <a:gd name="T10" fmla="*/ 2147483646 w 400"/>
                <a:gd name="T11" fmla="*/ 2147483646 h 158"/>
                <a:gd name="T12" fmla="*/ 2147483646 w 400"/>
                <a:gd name="T13" fmla="*/ 2147483646 h 158"/>
                <a:gd name="T14" fmla="*/ 2147483646 w 400"/>
                <a:gd name="T15" fmla="*/ 2147483646 h 158"/>
                <a:gd name="T16" fmla="*/ 2147483646 w 400"/>
                <a:gd name="T17" fmla="*/ 2147483646 h 158"/>
                <a:gd name="T18" fmla="*/ 2147483646 w 400"/>
                <a:gd name="T19" fmla="*/ 2147483646 h 158"/>
                <a:gd name="T20" fmla="*/ 2147483646 w 400"/>
                <a:gd name="T21" fmla="*/ 2147483646 h 158"/>
                <a:gd name="T22" fmla="*/ 2147483646 w 400"/>
                <a:gd name="T23" fmla="*/ 2147483646 h 158"/>
                <a:gd name="T24" fmla="*/ 2147483646 w 400"/>
                <a:gd name="T25" fmla="*/ 2147483646 h 158"/>
                <a:gd name="T26" fmla="*/ 2147483646 w 400"/>
                <a:gd name="T27" fmla="*/ 2147483646 h 158"/>
                <a:gd name="T28" fmla="*/ 2147483646 w 400"/>
                <a:gd name="T29" fmla="*/ 2147483646 h 158"/>
                <a:gd name="T30" fmla="*/ 2147483646 w 400"/>
                <a:gd name="T31" fmla="*/ 2147483646 h 158"/>
                <a:gd name="T32" fmla="*/ 0 w 400"/>
                <a:gd name="T33" fmla="*/ 2147483646 h 158"/>
                <a:gd name="T34" fmla="*/ 2147483646 w 400"/>
                <a:gd name="T35" fmla="*/ 0 h 158"/>
                <a:gd name="T36" fmla="*/ 2147483646 w 400"/>
                <a:gd name="T37" fmla="*/ 0 h 158"/>
                <a:gd name="T38" fmla="*/ 2147483646 w 400"/>
                <a:gd name="T39" fmla="*/ 2147483646 h 158"/>
                <a:gd name="T40" fmla="*/ 2147483646 w 400"/>
                <a:gd name="T41" fmla="*/ 2147483646 h 1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00" h="158">
                  <a:moveTo>
                    <a:pt x="313" y="158"/>
                  </a:moveTo>
                  <a:lnTo>
                    <a:pt x="313" y="158"/>
                  </a:lnTo>
                  <a:lnTo>
                    <a:pt x="262" y="158"/>
                  </a:lnTo>
                  <a:cubicBezTo>
                    <a:pt x="253" y="158"/>
                    <a:pt x="246" y="150"/>
                    <a:pt x="246" y="142"/>
                  </a:cubicBezTo>
                  <a:cubicBezTo>
                    <a:pt x="246" y="133"/>
                    <a:pt x="253" y="126"/>
                    <a:pt x="262" y="126"/>
                  </a:cubicBezTo>
                  <a:lnTo>
                    <a:pt x="301" y="126"/>
                  </a:lnTo>
                  <a:lnTo>
                    <a:pt x="348" y="82"/>
                  </a:lnTo>
                  <a:lnTo>
                    <a:pt x="264" y="32"/>
                  </a:lnTo>
                  <a:lnTo>
                    <a:pt x="115" y="32"/>
                  </a:lnTo>
                  <a:lnTo>
                    <a:pt x="54" y="78"/>
                  </a:lnTo>
                  <a:lnTo>
                    <a:pt x="123" y="125"/>
                  </a:lnTo>
                  <a:lnTo>
                    <a:pt x="160" y="126"/>
                  </a:lnTo>
                  <a:cubicBezTo>
                    <a:pt x="169" y="126"/>
                    <a:pt x="176" y="133"/>
                    <a:pt x="176" y="142"/>
                  </a:cubicBezTo>
                  <a:cubicBezTo>
                    <a:pt x="176" y="151"/>
                    <a:pt x="169" y="157"/>
                    <a:pt x="160" y="157"/>
                  </a:cubicBezTo>
                  <a:lnTo>
                    <a:pt x="113" y="157"/>
                  </a:lnTo>
                  <a:lnTo>
                    <a:pt x="0" y="79"/>
                  </a:lnTo>
                  <a:lnTo>
                    <a:pt x="105" y="0"/>
                  </a:lnTo>
                  <a:lnTo>
                    <a:pt x="272" y="0"/>
                  </a:lnTo>
                  <a:lnTo>
                    <a:pt x="400" y="77"/>
                  </a:lnTo>
                  <a:lnTo>
                    <a:pt x="313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" name="Freeform 182"/>
            <p:cNvSpPr>
              <a:spLocks/>
            </p:cNvSpPr>
            <p:nvPr/>
          </p:nvSpPr>
          <p:spPr bwMode="auto">
            <a:xfrm>
              <a:off x="1079500" y="3132138"/>
              <a:ext cx="31750" cy="31750"/>
            </a:xfrm>
            <a:custGeom>
              <a:avLst/>
              <a:gdLst>
                <a:gd name="T0" fmla="*/ 2147483646 w 66"/>
                <a:gd name="T1" fmla="*/ 2147483646 h 66"/>
                <a:gd name="T2" fmla="*/ 2147483646 w 66"/>
                <a:gd name="T3" fmla="*/ 2147483646 h 66"/>
                <a:gd name="T4" fmla="*/ 0 w 66"/>
                <a:gd name="T5" fmla="*/ 2147483646 h 66"/>
                <a:gd name="T6" fmla="*/ 2147483646 w 66"/>
                <a:gd name="T7" fmla="*/ 0 h 66"/>
                <a:gd name="T8" fmla="*/ 2147483646 w 66"/>
                <a:gd name="T9" fmla="*/ 2147483646 h 66"/>
                <a:gd name="T10" fmla="*/ 2147483646 w 66"/>
                <a:gd name="T11" fmla="*/ 2147483646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66">
                  <a:moveTo>
                    <a:pt x="33" y="66"/>
                  </a:moveTo>
                  <a:lnTo>
                    <a:pt x="33" y="66"/>
                  </a:ln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6" y="51"/>
                    <a:pt x="51" y="66"/>
                    <a:pt x="33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Freeform 183"/>
            <p:cNvSpPr>
              <a:spLocks/>
            </p:cNvSpPr>
            <p:nvPr/>
          </p:nvSpPr>
          <p:spPr bwMode="auto">
            <a:xfrm>
              <a:off x="1128713" y="3132138"/>
              <a:ext cx="30163" cy="31750"/>
            </a:xfrm>
            <a:custGeom>
              <a:avLst/>
              <a:gdLst>
                <a:gd name="T0" fmla="*/ 2147483646 w 66"/>
                <a:gd name="T1" fmla="*/ 2147483646 h 66"/>
                <a:gd name="T2" fmla="*/ 2147483646 w 66"/>
                <a:gd name="T3" fmla="*/ 2147483646 h 66"/>
                <a:gd name="T4" fmla="*/ 0 w 66"/>
                <a:gd name="T5" fmla="*/ 2147483646 h 66"/>
                <a:gd name="T6" fmla="*/ 2147483646 w 66"/>
                <a:gd name="T7" fmla="*/ 0 h 66"/>
                <a:gd name="T8" fmla="*/ 2147483646 w 66"/>
                <a:gd name="T9" fmla="*/ 2147483646 h 66"/>
                <a:gd name="T10" fmla="*/ 2147483646 w 66"/>
                <a:gd name="T11" fmla="*/ 2147483646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66">
                  <a:moveTo>
                    <a:pt x="33" y="66"/>
                  </a:moveTo>
                  <a:lnTo>
                    <a:pt x="33" y="66"/>
                  </a:lnTo>
                  <a:cubicBezTo>
                    <a:pt x="14" y="66"/>
                    <a:pt x="0" y="51"/>
                    <a:pt x="0" y="33"/>
                  </a:cubicBezTo>
                  <a:cubicBezTo>
                    <a:pt x="0" y="15"/>
                    <a:pt x="14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6" y="51"/>
                    <a:pt x="51" y="66"/>
                    <a:pt x="33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9" name="Freeform 184"/>
            <p:cNvSpPr>
              <a:spLocks/>
            </p:cNvSpPr>
            <p:nvPr/>
          </p:nvSpPr>
          <p:spPr bwMode="auto">
            <a:xfrm>
              <a:off x="1046163" y="2924175"/>
              <a:ext cx="106363" cy="201613"/>
            </a:xfrm>
            <a:custGeom>
              <a:avLst/>
              <a:gdLst>
                <a:gd name="T0" fmla="*/ 2147483646 w 227"/>
                <a:gd name="T1" fmla="*/ 2147483646 h 428"/>
                <a:gd name="T2" fmla="*/ 2147483646 w 227"/>
                <a:gd name="T3" fmla="*/ 2147483646 h 428"/>
                <a:gd name="T4" fmla="*/ 2147483646 w 227"/>
                <a:gd name="T5" fmla="*/ 2147483646 h 428"/>
                <a:gd name="T6" fmla="*/ 2147483646 w 227"/>
                <a:gd name="T7" fmla="*/ 2147483646 h 428"/>
                <a:gd name="T8" fmla="*/ 2147483646 w 227"/>
                <a:gd name="T9" fmla="*/ 2147483646 h 428"/>
                <a:gd name="T10" fmla="*/ 2147483646 w 227"/>
                <a:gd name="T11" fmla="*/ 2147483646 h 428"/>
                <a:gd name="T12" fmla="*/ 2147483646 w 227"/>
                <a:gd name="T13" fmla="*/ 2147483646 h 428"/>
                <a:gd name="T14" fmla="*/ 2147483646 w 227"/>
                <a:gd name="T15" fmla="*/ 2147483646 h 428"/>
                <a:gd name="T16" fmla="*/ 2147483646 w 227"/>
                <a:gd name="T17" fmla="*/ 2147483646 h 4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" h="428">
                  <a:moveTo>
                    <a:pt x="208" y="428"/>
                  </a:moveTo>
                  <a:lnTo>
                    <a:pt x="208" y="428"/>
                  </a:lnTo>
                  <a:cubicBezTo>
                    <a:pt x="203" y="428"/>
                    <a:pt x="197" y="424"/>
                    <a:pt x="194" y="419"/>
                  </a:cubicBezTo>
                  <a:lnTo>
                    <a:pt x="4" y="25"/>
                  </a:lnTo>
                  <a:cubicBezTo>
                    <a:pt x="0" y="17"/>
                    <a:pt x="4" y="8"/>
                    <a:pt x="12" y="4"/>
                  </a:cubicBezTo>
                  <a:cubicBezTo>
                    <a:pt x="19" y="0"/>
                    <a:pt x="29" y="4"/>
                    <a:pt x="33" y="11"/>
                  </a:cubicBezTo>
                  <a:lnTo>
                    <a:pt x="223" y="405"/>
                  </a:lnTo>
                  <a:cubicBezTo>
                    <a:pt x="227" y="413"/>
                    <a:pt x="223" y="422"/>
                    <a:pt x="215" y="426"/>
                  </a:cubicBezTo>
                  <a:cubicBezTo>
                    <a:pt x="213" y="427"/>
                    <a:pt x="211" y="428"/>
                    <a:pt x="208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" name="Freeform 185"/>
            <p:cNvSpPr>
              <a:spLocks/>
            </p:cNvSpPr>
            <p:nvPr/>
          </p:nvSpPr>
          <p:spPr bwMode="auto">
            <a:xfrm>
              <a:off x="962025" y="2924175"/>
              <a:ext cx="101600" cy="201613"/>
            </a:xfrm>
            <a:custGeom>
              <a:avLst/>
              <a:gdLst>
                <a:gd name="T0" fmla="*/ 2147483646 w 216"/>
                <a:gd name="T1" fmla="*/ 2147483646 h 428"/>
                <a:gd name="T2" fmla="*/ 2147483646 w 216"/>
                <a:gd name="T3" fmla="*/ 2147483646 h 428"/>
                <a:gd name="T4" fmla="*/ 2147483646 w 216"/>
                <a:gd name="T5" fmla="*/ 2147483646 h 428"/>
                <a:gd name="T6" fmla="*/ 2147483646 w 216"/>
                <a:gd name="T7" fmla="*/ 2147483646 h 428"/>
                <a:gd name="T8" fmla="*/ 2147483646 w 216"/>
                <a:gd name="T9" fmla="*/ 2147483646 h 428"/>
                <a:gd name="T10" fmla="*/ 2147483646 w 216"/>
                <a:gd name="T11" fmla="*/ 2147483646 h 428"/>
                <a:gd name="T12" fmla="*/ 2147483646 w 216"/>
                <a:gd name="T13" fmla="*/ 2147483646 h 428"/>
                <a:gd name="T14" fmla="*/ 2147483646 w 216"/>
                <a:gd name="T15" fmla="*/ 2147483646 h 428"/>
                <a:gd name="T16" fmla="*/ 2147483646 w 216"/>
                <a:gd name="T17" fmla="*/ 2147483646 h 4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" h="428">
                  <a:moveTo>
                    <a:pt x="18" y="428"/>
                  </a:moveTo>
                  <a:lnTo>
                    <a:pt x="18" y="428"/>
                  </a:lnTo>
                  <a:cubicBezTo>
                    <a:pt x="16" y="428"/>
                    <a:pt x="14" y="427"/>
                    <a:pt x="12" y="426"/>
                  </a:cubicBezTo>
                  <a:cubicBezTo>
                    <a:pt x="4" y="423"/>
                    <a:pt x="0" y="413"/>
                    <a:pt x="4" y="405"/>
                  </a:cubicBezTo>
                  <a:lnTo>
                    <a:pt x="183" y="12"/>
                  </a:lnTo>
                  <a:cubicBezTo>
                    <a:pt x="187" y="4"/>
                    <a:pt x="196" y="0"/>
                    <a:pt x="204" y="4"/>
                  </a:cubicBezTo>
                  <a:cubicBezTo>
                    <a:pt x="212" y="8"/>
                    <a:pt x="216" y="17"/>
                    <a:pt x="212" y="25"/>
                  </a:cubicBezTo>
                  <a:lnTo>
                    <a:pt x="33" y="418"/>
                  </a:lnTo>
                  <a:cubicBezTo>
                    <a:pt x="30" y="424"/>
                    <a:pt x="24" y="428"/>
                    <a:pt x="18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1" name="Freeform 186"/>
            <p:cNvSpPr>
              <a:spLocks/>
            </p:cNvSpPr>
            <p:nvPr/>
          </p:nvSpPr>
          <p:spPr bwMode="auto">
            <a:xfrm>
              <a:off x="1030288" y="2859088"/>
              <a:ext cx="49213" cy="50800"/>
            </a:xfrm>
            <a:custGeom>
              <a:avLst/>
              <a:gdLst>
                <a:gd name="T0" fmla="*/ 2147483646 w 107"/>
                <a:gd name="T1" fmla="*/ 2147483646 h 107"/>
                <a:gd name="T2" fmla="*/ 2147483646 w 107"/>
                <a:gd name="T3" fmla="*/ 2147483646 h 107"/>
                <a:gd name="T4" fmla="*/ 2147483646 w 107"/>
                <a:gd name="T5" fmla="*/ 2147483646 h 107"/>
                <a:gd name="T6" fmla="*/ 0 w 107"/>
                <a:gd name="T7" fmla="*/ 2147483646 h 107"/>
                <a:gd name="T8" fmla="*/ 2147483646 w 107"/>
                <a:gd name="T9" fmla="*/ 0 h 107"/>
                <a:gd name="T10" fmla="*/ 2147483646 w 107"/>
                <a:gd name="T11" fmla="*/ 2147483646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lnTo>
                    <a:pt x="107" y="53"/>
                  </a:lnTo>
                  <a:cubicBezTo>
                    <a:pt x="107" y="83"/>
                    <a:pt x="8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7" y="24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" name="Freeform 187"/>
            <p:cNvSpPr>
              <a:spLocks/>
            </p:cNvSpPr>
            <p:nvPr/>
          </p:nvSpPr>
          <p:spPr bwMode="auto">
            <a:xfrm>
              <a:off x="1025525" y="2987675"/>
              <a:ext cx="61913" cy="14288"/>
            </a:xfrm>
            <a:custGeom>
              <a:avLst/>
              <a:gdLst>
                <a:gd name="T0" fmla="*/ 2147483646 w 131"/>
                <a:gd name="T1" fmla="*/ 2147483646 h 32"/>
                <a:gd name="T2" fmla="*/ 2147483646 w 131"/>
                <a:gd name="T3" fmla="*/ 2147483646 h 32"/>
                <a:gd name="T4" fmla="*/ 2147483646 w 131"/>
                <a:gd name="T5" fmla="*/ 2147483646 h 32"/>
                <a:gd name="T6" fmla="*/ 0 w 131"/>
                <a:gd name="T7" fmla="*/ 2147483646 h 32"/>
                <a:gd name="T8" fmla="*/ 2147483646 w 131"/>
                <a:gd name="T9" fmla="*/ 0 h 32"/>
                <a:gd name="T10" fmla="*/ 2147483646 w 131"/>
                <a:gd name="T11" fmla="*/ 0 h 32"/>
                <a:gd name="T12" fmla="*/ 2147483646 w 131"/>
                <a:gd name="T13" fmla="*/ 2147483646 h 32"/>
                <a:gd name="T14" fmla="*/ 2147483646 w 131"/>
                <a:gd name="T15" fmla="*/ 2147483646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1" h="32">
                  <a:moveTo>
                    <a:pt x="115" y="32"/>
                  </a:moveTo>
                  <a:lnTo>
                    <a:pt x="115" y="32"/>
                  </a:lnTo>
                  <a:lnTo>
                    <a:pt x="16" y="32"/>
                  </a:ln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lnTo>
                    <a:pt x="115" y="0"/>
                  </a:lnTo>
                  <a:cubicBezTo>
                    <a:pt x="123" y="0"/>
                    <a:pt x="131" y="7"/>
                    <a:pt x="131" y="16"/>
                  </a:cubicBezTo>
                  <a:cubicBezTo>
                    <a:pt x="131" y="25"/>
                    <a:pt x="123" y="32"/>
                    <a:pt x="11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3" name="Freeform 188"/>
            <p:cNvSpPr>
              <a:spLocks/>
            </p:cNvSpPr>
            <p:nvPr/>
          </p:nvSpPr>
          <p:spPr bwMode="auto">
            <a:xfrm>
              <a:off x="958850" y="2843213"/>
              <a:ext cx="26988" cy="82550"/>
            </a:xfrm>
            <a:custGeom>
              <a:avLst/>
              <a:gdLst>
                <a:gd name="T0" fmla="*/ 2147483646 w 59"/>
                <a:gd name="T1" fmla="*/ 2147483646 h 174"/>
                <a:gd name="T2" fmla="*/ 2147483646 w 59"/>
                <a:gd name="T3" fmla="*/ 2147483646 h 174"/>
                <a:gd name="T4" fmla="*/ 2147483646 w 59"/>
                <a:gd name="T5" fmla="*/ 2147483646 h 174"/>
                <a:gd name="T6" fmla="*/ 0 w 59"/>
                <a:gd name="T7" fmla="*/ 2147483646 h 174"/>
                <a:gd name="T8" fmla="*/ 2147483646 w 59"/>
                <a:gd name="T9" fmla="*/ 2147483646 h 174"/>
                <a:gd name="T10" fmla="*/ 2147483646 w 59"/>
                <a:gd name="T11" fmla="*/ 2147483646 h 174"/>
                <a:gd name="T12" fmla="*/ 2147483646 w 59"/>
                <a:gd name="T13" fmla="*/ 2147483646 h 174"/>
                <a:gd name="T14" fmla="*/ 2147483646 w 59"/>
                <a:gd name="T15" fmla="*/ 2147483646 h 174"/>
                <a:gd name="T16" fmla="*/ 2147483646 w 59"/>
                <a:gd name="T17" fmla="*/ 2147483646 h 174"/>
                <a:gd name="T18" fmla="*/ 2147483646 w 59"/>
                <a:gd name="T19" fmla="*/ 2147483646 h 174"/>
                <a:gd name="T20" fmla="*/ 2147483646 w 59"/>
                <a:gd name="T21" fmla="*/ 2147483646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9" h="174">
                  <a:moveTo>
                    <a:pt x="41" y="174"/>
                  </a:moveTo>
                  <a:lnTo>
                    <a:pt x="41" y="174"/>
                  </a:lnTo>
                  <a:cubicBezTo>
                    <a:pt x="37" y="174"/>
                    <a:pt x="33" y="172"/>
                    <a:pt x="30" y="169"/>
                  </a:cubicBezTo>
                  <a:cubicBezTo>
                    <a:pt x="11" y="148"/>
                    <a:pt x="0" y="119"/>
                    <a:pt x="0" y="88"/>
                  </a:cubicBezTo>
                  <a:cubicBezTo>
                    <a:pt x="0" y="57"/>
                    <a:pt x="10" y="29"/>
                    <a:pt x="29" y="7"/>
                  </a:cubicBezTo>
                  <a:cubicBezTo>
                    <a:pt x="35" y="1"/>
                    <a:pt x="45" y="0"/>
                    <a:pt x="51" y="6"/>
                  </a:cubicBezTo>
                  <a:cubicBezTo>
                    <a:pt x="58" y="12"/>
                    <a:pt x="59" y="22"/>
                    <a:pt x="53" y="28"/>
                  </a:cubicBezTo>
                  <a:cubicBezTo>
                    <a:pt x="39" y="44"/>
                    <a:pt x="32" y="65"/>
                    <a:pt x="32" y="88"/>
                  </a:cubicBezTo>
                  <a:cubicBezTo>
                    <a:pt x="32" y="111"/>
                    <a:pt x="40" y="132"/>
                    <a:pt x="53" y="148"/>
                  </a:cubicBezTo>
                  <a:cubicBezTo>
                    <a:pt x="59" y="154"/>
                    <a:pt x="58" y="164"/>
                    <a:pt x="52" y="170"/>
                  </a:cubicBezTo>
                  <a:cubicBezTo>
                    <a:pt x="49" y="173"/>
                    <a:pt x="45" y="174"/>
                    <a:pt x="41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" name="Freeform 189"/>
            <p:cNvSpPr>
              <a:spLocks/>
            </p:cNvSpPr>
            <p:nvPr/>
          </p:nvSpPr>
          <p:spPr bwMode="auto">
            <a:xfrm>
              <a:off x="912813" y="2816225"/>
              <a:ext cx="39688" cy="136525"/>
            </a:xfrm>
            <a:custGeom>
              <a:avLst/>
              <a:gdLst>
                <a:gd name="T0" fmla="*/ 2147483646 w 87"/>
                <a:gd name="T1" fmla="*/ 2147483646 h 293"/>
                <a:gd name="T2" fmla="*/ 2147483646 w 87"/>
                <a:gd name="T3" fmla="*/ 2147483646 h 293"/>
                <a:gd name="T4" fmla="*/ 2147483646 w 87"/>
                <a:gd name="T5" fmla="*/ 2147483646 h 293"/>
                <a:gd name="T6" fmla="*/ 0 w 87"/>
                <a:gd name="T7" fmla="*/ 2147483646 h 293"/>
                <a:gd name="T8" fmla="*/ 2147483646 w 87"/>
                <a:gd name="T9" fmla="*/ 2147483646 h 293"/>
                <a:gd name="T10" fmla="*/ 2147483646 w 87"/>
                <a:gd name="T11" fmla="*/ 2147483646 h 293"/>
                <a:gd name="T12" fmla="*/ 2147483646 w 87"/>
                <a:gd name="T13" fmla="*/ 2147483646 h 293"/>
                <a:gd name="T14" fmla="*/ 2147483646 w 87"/>
                <a:gd name="T15" fmla="*/ 2147483646 h 293"/>
                <a:gd name="T16" fmla="*/ 2147483646 w 87"/>
                <a:gd name="T17" fmla="*/ 2147483646 h 293"/>
                <a:gd name="T18" fmla="*/ 2147483646 w 87"/>
                <a:gd name="T19" fmla="*/ 2147483646 h 293"/>
                <a:gd name="T20" fmla="*/ 2147483646 w 87"/>
                <a:gd name="T21" fmla="*/ 2147483646 h 2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7" h="293">
                  <a:moveTo>
                    <a:pt x="70" y="293"/>
                  </a:moveTo>
                  <a:lnTo>
                    <a:pt x="70" y="293"/>
                  </a:lnTo>
                  <a:cubicBezTo>
                    <a:pt x="66" y="293"/>
                    <a:pt x="62" y="292"/>
                    <a:pt x="58" y="289"/>
                  </a:cubicBezTo>
                  <a:cubicBezTo>
                    <a:pt x="22" y="252"/>
                    <a:pt x="0" y="201"/>
                    <a:pt x="0" y="148"/>
                  </a:cubicBezTo>
                  <a:cubicBezTo>
                    <a:pt x="0" y="94"/>
                    <a:pt x="21" y="43"/>
                    <a:pt x="58" y="7"/>
                  </a:cubicBezTo>
                  <a:cubicBezTo>
                    <a:pt x="64" y="0"/>
                    <a:pt x="74" y="1"/>
                    <a:pt x="80" y="7"/>
                  </a:cubicBezTo>
                  <a:cubicBezTo>
                    <a:pt x="86" y="13"/>
                    <a:pt x="86" y="23"/>
                    <a:pt x="80" y="29"/>
                  </a:cubicBezTo>
                  <a:cubicBezTo>
                    <a:pt x="49" y="60"/>
                    <a:pt x="32" y="103"/>
                    <a:pt x="32" y="148"/>
                  </a:cubicBezTo>
                  <a:cubicBezTo>
                    <a:pt x="32" y="193"/>
                    <a:pt x="50" y="236"/>
                    <a:pt x="81" y="266"/>
                  </a:cubicBezTo>
                  <a:cubicBezTo>
                    <a:pt x="87" y="272"/>
                    <a:pt x="87" y="282"/>
                    <a:pt x="81" y="288"/>
                  </a:cubicBezTo>
                  <a:cubicBezTo>
                    <a:pt x="78" y="291"/>
                    <a:pt x="74" y="293"/>
                    <a:pt x="70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" name="Freeform 190"/>
            <p:cNvSpPr>
              <a:spLocks/>
            </p:cNvSpPr>
            <p:nvPr/>
          </p:nvSpPr>
          <p:spPr bwMode="auto">
            <a:xfrm>
              <a:off x="1123950" y="2843213"/>
              <a:ext cx="26988" cy="82550"/>
            </a:xfrm>
            <a:custGeom>
              <a:avLst/>
              <a:gdLst>
                <a:gd name="T0" fmla="*/ 2147483646 w 59"/>
                <a:gd name="T1" fmla="*/ 2147483646 h 174"/>
                <a:gd name="T2" fmla="*/ 2147483646 w 59"/>
                <a:gd name="T3" fmla="*/ 2147483646 h 174"/>
                <a:gd name="T4" fmla="*/ 2147483646 w 59"/>
                <a:gd name="T5" fmla="*/ 2147483646 h 174"/>
                <a:gd name="T6" fmla="*/ 2147483646 w 59"/>
                <a:gd name="T7" fmla="*/ 2147483646 h 174"/>
                <a:gd name="T8" fmla="*/ 2147483646 w 59"/>
                <a:gd name="T9" fmla="*/ 2147483646 h 174"/>
                <a:gd name="T10" fmla="*/ 2147483646 w 59"/>
                <a:gd name="T11" fmla="*/ 2147483646 h 174"/>
                <a:gd name="T12" fmla="*/ 2147483646 w 59"/>
                <a:gd name="T13" fmla="*/ 2147483646 h 174"/>
                <a:gd name="T14" fmla="*/ 2147483646 w 59"/>
                <a:gd name="T15" fmla="*/ 2147483646 h 174"/>
                <a:gd name="T16" fmla="*/ 2147483646 w 59"/>
                <a:gd name="T17" fmla="*/ 2147483646 h 174"/>
                <a:gd name="T18" fmla="*/ 2147483646 w 59"/>
                <a:gd name="T19" fmla="*/ 2147483646 h 174"/>
                <a:gd name="T20" fmla="*/ 2147483646 w 59"/>
                <a:gd name="T21" fmla="*/ 2147483646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9" h="174">
                  <a:moveTo>
                    <a:pt x="17" y="174"/>
                  </a:moveTo>
                  <a:lnTo>
                    <a:pt x="17" y="174"/>
                  </a:lnTo>
                  <a:cubicBezTo>
                    <a:pt x="14" y="174"/>
                    <a:pt x="10" y="173"/>
                    <a:pt x="7" y="170"/>
                  </a:cubicBezTo>
                  <a:cubicBezTo>
                    <a:pt x="0" y="164"/>
                    <a:pt x="0" y="154"/>
                    <a:pt x="6" y="148"/>
                  </a:cubicBezTo>
                  <a:cubicBezTo>
                    <a:pt x="19" y="132"/>
                    <a:pt x="27" y="111"/>
                    <a:pt x="27" y="88"/>
                  </a:cubicBezTo>
                  <a:cubicBezTo>
                    <a:pt x="27" y="65"/>
                    <a:pt x="20" y="44"/>
                    <a:pt x="6" y="28"/>
                  </a:cubicBezTo>
                  <a:cubicBezTo>
                    <a:pt x="0" y="22"/>
                    <a:pt x="1" y="12"/>
                    <a:pt x="7" y="6"/>
                  </a:cubicBezTo>
                  <a:cubicBezTo>
                    <a:pt x="14" y="0"/>
                    <a:pt x="24" y="1"/>
                    <a:pt x="30" y="7"/>
                  </a:cubicBezTo>
                  <a:cubicBezTo>
                    <a:pt x="49" y="29"/>
                    <a:pt x="59" y="57"/>
                    <a:pt x="59" y="88"/>
                  </a:cubicBezTo>
                  <a:cubicBezTo>
                    <a:pt x="59" y="119"/>
                    <a:pt x="48" y="148"/>
                    <a:pt x="29" y="169"/>
                  </a:cubicBezTo>
                  <a:cubicBezTo>
                    <a:pt x="26" y="172"/>
                    <a:pt x="22" y="174"/>
                    <a:pt x="17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6" name="Freeform 191"/>
            <p:cNvSpPr>
              <a:spLocks/>
            </p:cNvSpPr>
            <p:nvPr/>
          </p:nvSpPr>
          <p:spPr bwMode="auto">
            <a:xfrm>
              <a:off x="1157288" y="2816225"/>
              <a:ext cx="41275" cy="136525"/>
            </a:xfrm>
            <a:custGeom>
              <a:avLst/>
              <a:gdLst>
                <a:gd name="T0" fmla="*/ 2147483646 w 87"/>
                <a:gd name="T1" fmla="*/ 2147483646 h 293"/>
                <a:gd name="T2" fmla="*/ 2147483646 w 87"/>
                <a:gd name="T3" fmla="*/ 2147483646 h 293"/>
                <a:gd name="T4" fmla="*/ 2147483646 w 87"/>
                <a:gd name="T5" fmla="*/ 2147483646 h 293"/>
                <a:gd name="T6" fmla="*/ 2147483646 w 87"/>
                <a:gd name="T7" fmla="*/ 2147483646 h 293"/>
                <a:gd name="T8" fmla="*/ 2147483646 w 87"/>
                <a:gd name="T9" fmla="*/ 2147483646 h 293"/>
                <a:gd name="T10" fmla="*/ 2147483646 w 87"/>
                <a:gd name="T11" fmla="*/ 2147483646 h 293"/>
                <a:gd name="T12" fmla="*/ 2147483646 w 87"/>
                <a:gd name="T13" fmla="*/ 2147483646 h 293"/>
                <a:gd name="T14" fmla="*/ 2147483646 w 87"/>
                <a:gd name="T15" fmla="*/ 2147483646 h 293"/>
                <a:gd name="T16" fmla="*/ 2147483646 w 87"/>
                <a:gd name="T17" fmla="*/ 2147483646 h 293"/>
                <a:gd name="T18" fmla="*/ 2147483646 w 87"/>
                <a:gd name="T19" fmla="*/ 2147483646 h 293"/>
                <a:gd name="T20" fmla="*/ 2147483646 w 87"/>
                <a:gd name="T21" fmla="*/ 2147483646 h 2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7" h="293">
                  <a:moveTo>
                    <a:pt x="17" y="293"/>
                  </a:moveTo>
                  <a:lnTo>
                    <a:pt x="17" y="293"/>
                  </a:lnTo>
                  <a:cubicBezTo>
                    <a:pt x="13" y="293"/>
                    <a:pt x="9" y="291"/>
                    <a:pt x="6" y="288"/>
                  </a:cubicBezTo>
                  <a:cubicBezTo>
                    <a:pt x="0" y="282"/>
                    <a:pt x="0" y="272"/>
                    <a:pt x="6" y="266"/>
                  </a:cubicBezTo>
                  <a:cubicBezTo>
                    <a:pt x="37" y="236"/>
                    <a:pt x="55" y="193"/>
                    <a:pt x="55" y="148"/>
                  </a:cubicBezTo>
                  <a:cubicBezTo>
                    <a:pt x="55" y="103"/>
                    <a:pt x="38" y="60"/>
                    <a:pt x="7" y="29"/>
                  </a:cubicBezTo>
                  <a:cubicBezTo>
                    <a:pt x="1" y="23"/>
                    <a:pt x="1" y="13"/>
                    <a:pt x="7" y="7"/>
                  </a:cubicBezTo>
                  <a:cubicBezTo>
                    <a:pt x="13" y="1"/>
                    <a:pt x="23" y="0"/>
                    <a:pt x="29" y="7"/>
                  </a:cubicBezTo>
                  <a:cubicBezTo>
                    <a:pt x="66" y="43"/>
                    <a:pt x="87" y="94"/>
                    <a:pt x="87" y="148"/>
                  </a:cubicBezTo>
                  <a:cubicBezTo>
                    <a:pt x="86" y="201"/>
                    <a:pt x="65" y="252"/>
                    <a:pt x="28" y="289"/>
                  </a:cubicBezTo>
                  <a:cubicBezTo>
                    <a:pt x="25" y="292"/>
                    <a:pt x="21" y="293"/>
                    <a:pt x="17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7" name="Freeform 44"/>
          <p:cNvSpPr>
            <a:spLocks noEditPoints="1"/>
          </p:cNvSpPr>
          <p:nvPr/>
        </p:nvSpPr>
        <p:spPr bwMode="auto">
          <a:xfrm rot="3258586">
            <a:off x="752651" y="5528115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rgbClr val="47A5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Freeform 267"/>
          <p:cNvSpPr>
            <a:spLocks noEditPoints="1"/>
          </p:cNvSpPr>
          <p:nvPr/>
        </p:nvSpPr>
        <p:spPr bwMode="auto">
          <a:xfrm rot="1458653">
            <a:off x="1002066" y="5450740"/>
            <a:ext cx="325585" cy="298302"/>
          </a:xfrm>
          <a:custGeom>
            <a:avLst/>
            <a:gdLst>
              <a:gd name="T0" fmla="*/ 95 w 189"/>
              <a:gd name="T1" fmla="*/ 0 h 183"/>
              <a:gd name="T2" fmla="*/ 0 w 189"/>
              <a:gd name="T3" fmla="*/ 71 h 183"/>
              <a:gd name="T4" fmla="*/ 95 w 189"/>
              <a:gd name="T5" fmla="*/ 143 h 183"/>
              <a:gd name="T6" fmla="*/ 139 w 189"/>
              <a:gd name="T7" fmla="*/ 135 h 183"/>
              <a:gd name="T8" fmla="*/ 130 w 189"/>
              <a:gd name="T9" fmla="*/ 183 h 183"/>
              <a:gd name="T10" fmla="*/ 181 w 189"/>
              <a:gd name="T11" fmla="*/ 101 h 183"/>
              <a:gd name="T12" fmla="*/ 182 w 189"/>
              <a:gd name="T13" fmla="*/ 99 h 183"/>
              <a:gd name="T14" fmla="*/ 182 w 189"/>
              <a:gd name="T15" fmla="*/ 98 h 183"/>
              <a:gd name="T16" fmla="*/ 189 w 189"/>
              <a:gd name="T17" fmla="*/ 71 h 183"/>
              <a:gd name="T18" fmla="*/ 95 w 189"/>
              <a:gd name="T19" fmla="*/ 0 h 183"/>
              <a:gd name="T20" fmla="*/ 42 w 189"/>
              <a:gd name="T21" fmla="*/ 85 h 183"/>
              <a:gd name="T22" fmla="*/ 29 w 189"/>
              <a:gd name="T23" fmla="*/ 71 h 183"/>
              <a:gd name="T24" fmla="*/ 42 w 189"/>
              <a:gd name="T25" fmla="*/ 58 h 183"/>
              <a:gd name="T26" fmla="*/ 55 w 189"/>
              <a:gd name="T27" fmla="*/ 71 h 183"/>
              <a:gd name="T28" fmla="*/ 42 w 189"/>
              <a:gd name="T29" fmla="*/ 85 h 183"/>
              <a:gd name="T30" fmla="*/ 95 w 189"/>
              <a:gd name="T31" fmla="*/ 85 h 183"/>
              <a:gd name="T32" fmla="*/ 81 w 189"/>
              <a:gd name="T33" fmla="*/ 71 h 183"/>
              <a:gd name="T34" fmla="*/ 95 w 189"/>
              <a:gd name="T35" fmla="*/ 58 h 183"/>
              <a:gd name="T36" fmla="*/ 108 w 189"/>
              <a:gd name="T37" fmla="*/ 71 h 183"/>
              <a:gd name="T38" fmla="*/ 95 w 189"/>
              <a:gd name="T39" fmla="*/ 85 h 183"/>
              <a:gd name="T40" fmla="*/ 148 w 189"/>
              <a:gd name="T41" fmla="*/ 85 h 183"/>
              <a:gd name="T42" fmla="*/ 134 w 189"/>
              <a:gd name="T43" fmla="*/ 71 h 183"/>
              <a:gd name="T44" fmla="*/ 148 w 189"/>
              <a:gd name="T45" fmla="*/ 58 h 183"/>
              <a:gd name="T46" fmla="*/ 161 w 189"/>
              <a:gd name="T47" fmla="*/ 71 h 183"/>
              <a:gd name="T48" fmla="*/ 148 w 189"/>
              <a:gd name="T49" fmla="*/ 8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9" h="183">
                <a:moveTo>
                  <a:pt x="95" y="0"/>
                </a:moveTo>
                <a:cubicBezTo>
                  <a:pt x="42" y="0"/>
                  <a:pt x="0" y="32"/>
                  <a:pt x="0" y="71"/>
                </a:cubicBezTo>
                <a:cubicBezTo>
                  <a:pt x="0" y="111"/>
                  <a:pt x="42" y="143"/>
                  <a:pt x="95" y="143"/>
                </a:cubicBezTo>
                <a:cubicBezTo>
                  <a:pt x="110" y="143"/>
                  <a:pt x="125" y="140"/>
                  <a:pt x="139" y="135"/>
                </a:cubicBezTo>
                <a:cubicBezTo>
                  <a:pt x="130" y="183"/>
                  <a:pt x="130" y="183"/>
                  <a:pt x="130" y="183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181" y="100"/>
                  <a:pt x="182" y="100"/>
                  <a:pt x="182" y="99"/>
                </a:cubicBezTo>
                <a:cubicBezTo>
                  <a:pt x="182" y="98"/>
                  <a:pt x="182" y="98"/>
                  <a:pt x="182" y="98"/>
                </a:cubicBezTo>
                <a:cubicBezTo>
                  <a:pt x="187" y="90"/>
                  <a:pt x="189" y="81"/>
                  <a:pt x="189" y="71"/>
                </a:cubicBezTo>
                <a:cubicBezTo>
                  <a:pt x="189" y="32"/>
                  <a:pt x="147" y="0"/>
                  <a:pt x="95" y="0"/>
                </a:cubicBezTo>
                <a:close/>
                <a:moveTo>
                  <a:pt x="42" y="85"/>
                </a:moveTo>
                <a:cubicBezTo>
                  <a:pt x="34" y="85"/>
                  <a:pt x="29" y="79"/>
                  <a:pt x="29" y="71"/>
                </a:cubicBezTo>
                <a:cubicBezTo>
                  <a:pt x="29" y="64"/>
                  <a:pt x="34" y="58"/>
                  <a:pt x="42" y="58"/>
                </a:cubicBezTo>
                <a:cubicBezTo>
                  <a:pt x="49" y="58"/>
                  <a:pt x="55" y="64"/>
                  <a:pt x="55" y="71"/>
                </a:cubicBezTo>
                <a:cubicBezTo>
                  <a:pt x="55" y="79"/>
                  <a:pt x="49" y="85"/>
                  <a:pt x="42" y="85"/>
                </a:cubicBezTo>
                <a:close/>
                <a:moveTo>
                  <a:pt x="95" y="85"/>
                </a:moveTo>
                <a:cubicBezTo>
                  <a:pt x="87" y="85"/>
                  <a:pt x="81" y="79"/>
                  <a:pt x="81" y="71"/>
                </a:cubicBezTo>
                <a:cubicBezTo>
                  <a:pt x="81" y="64"/>
                  <a:pt x="87" y="58"/>
                  <a:pt x="95" y="58"/>
                </a:cubicBezTo>
                <a:cubicBezTo>
                  <a:pt x="102" y="58"/>
                  <a:pt x="108" y="64"/>
                  <a:pt x="108" y="71"/>
                </a:cubicBezTo>
                <a:cubicBezTo>
                  <a:pt x="108" y="79"/>
                  <a:pt x="102" y="85"/>
                  <a:pt x="95" y="85"/>
                </a:cubicBezTo>
                <a:close/>
                <a:moveTo>
                  <a:pt x="148" y="85"/>
                </a:moveTo>
                <a:cubicBezTo>
                  <a:pt x="140" y="85"/>
                  <a:pt x="134" y="79"/>
                  <a:pt x="134" y="71"/>
                </a:cubicBezTo>
                <a:cubicBezTo>
                  <a:pt x="134" y="64"/>
                  <a:pt x="140" y="58"/>
                  <a:pt x="148" y="58"/>
                </a:cubicBezTo>
                <a:cubicBezTo>
                  <a:pt x="155" y="58"/>
                  <a:pt x="161" y="64"/>
                  <a:pt x="161" y="71"/>
                </a:cubicBezTo>
                <a:cubicBezTo>
                  <a:pt x="161" y="79"/>
                  <a:pt x="155" y="85"/>
                  <a:pt x="148" y="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4"/>
          <p:cNvSpPr>
            <a:spLocks noEditPoints="1"/>
          </p:cNvSpPr>
          <p:nvPr/>
        </p:nvSpPr>
        <p:spPr bwMode="auto">
          <a:xfrm rot="3258586">
            <a:off x="1611957" y="5528116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rgbClr val="47A5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Freeform 44"/>
          <p:cNvSpPr>
            <a:spLocks noEditPoints="1"/>
          </p:cNvSpPr>
          <p:nvPr/>
        </p:nvSpPr>
        <p:spPr bwMode="auto">
          <a:xfrm rot="3258586">
            <a:off x="1916174" y="5528115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rgbClr val="47A5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14577" y="4517478"/>
            <a:ext cx="117852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 smtClean="0"/>
              <a:t>Multicast MBS  </a:t>
            </a:r>
          </a:p>
          <a:p>
            <a:r>
              <a:rPr lang="en-US" altLang="zh-CN" sz="1050" b="1" dirty="0">
                <a:solidFill>
                  <a:srgbClr val="FF0000"/>
                </a:solidFill>
              </a:rPr>
              <a:t> </a:t>
            </a:r>
            <a:r>
              <a:rPr lang="en-US" altLang="zh-CN" sz="1050" b="1" dirty="0" smtClean="0">
                <a:solidFill>
                  <a:srgbClr val="00B050"/>
                </a:solidFill>
              </a:rPr>
              <a:t>- active</a:t>
            </a:r>
            <a:endParaRPr lang="en-US" sz="1050" dirty="0">
              <a:solidFill>
                <a:srgbClr val="00B050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995702" y="3892084"/>
            <a:ext cx="617838" cy="1639329"/>
          </a:xfrm>
          <a:custGeom>
            <a:avLst/>
            <a:gdLst>
              <a:gd name="connsiteX0" fmla="*/ 0 w 617838"/>
              <a:gd name="connsiteY0" fmla="*/ 1639329 h 1639329"/>
              <a:gd name="connsiteX1" fmla="*/ 494270 w 617838"/>
              <a:gd name="connsiteY1" fmla="*/ 724929 h 1639329"/>
              <a:gd name="connsiteX2" fmla="*/ 617838 w 617838"/>
              <a:gd name="connsiteY2" fmla="*/ 0 h 163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838" h="1639329">
                <a:moveTo>
                  <a:pt x="0" y="1639329"/>
                </a:moveTo>
                <a:cubicBezTo>
                  <a:pt x="195648" y="1318739"/>
                  <a:pt x="391297" y="998150"/>
                  <a:pt x="494270" y="724929"/>
                </a:cubicBezTo>
                <a:cubicBezTo>
                  <a:pt x="597243" y="451708"/>
                  <a:pt x="607540" y="225854"/>
                  <a:pt x="617838" y="0"/>
                </a:cubicBezTo>
              </a:path>
            </a:pathLst>
          </a:custGeom>
          <a:noFill/>
          <a:ln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02311" y="4657234"/>
            <a:ext cx="79060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 smtClean="0"/>
              <a:t>UL media</a:t>
            </a:r>
            <a:endParaRPr lang="en-US" sz="1050" dirty="0"/>
          </a:p>
        </p:txBody>
      </p:sp>
      <p:sp>
        <p:nvSpPr>
          <p:cNvPr id="6" name="Freeform 5"/>
          <p:cNvSpPr/>
          <p:nvPr/>
        </p:nvSpPr>
        <p:spPr>
          <a:xfrm>
            <a:off x="1741658" y="3908559"/>
            <a:ext cx="193157" cy="1433384"/>
          </a:xfrm>
          <a:custGeom>
            <a:avLst/>
            <a:gdLst>
              <a:gd name="connsiteX0" fmla="*/ 86065 w 193157"/>
              <a:gd name="connsiteY0" fmla="*/ 0 h 1433384"/>
              <a:gd name="connsiteX1" fmla="*/ 3687 w 193157"/>
              <a:gd name="connsiteY1" fmla="*/ 1054444 h 1433384"/>
              <a:gd name="connsiteX2" fmla="*/ 193157 w 193157"/>
              <a:gd name="connsiteY2" fmla="*/ 1433384 h 1433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157" h="1433384">
                <a:moveTo>
                  <a:pt x="86065" y="0"/>
                </a:moveTo>
                <a:cubicBezTo>
                  <a:pt x="35951" y="407773"/>
                  <a:pt x="-14162" y="815547"/>
                  <a:pt x="3687" y="1054444"/>
                </a:cubicBezTo>
                <a:cubicBezTo>
                  <a:pt x="21536" y="1293341"/>
                  <a:pt x="107346" y="1363362"/>
                  <a:pt x="193157" y="1433384"/>
                </a:cubicBezTo>
              </a:path>
            </a:pathLst>
          </a:custGeom>
          <a:noFill/>
          <a:ln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1399711" y="5408352"/>
            <a:ext cx="1284748" cy="529362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653077" y="5980135"/>
            <a:ext cx="189827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 smtClean="0">
                <a:solidFill>
                  <a:srgbClr val="47A5DD"/>
                </a:solidFill>
              </a:rPr>
              <a:t>Joined &amp; CM-CONNECTED</a:t>
            </a:r>
            <a:endParaRPr lang="en-US" sz="1050" dirty="0">
              <a:solidFill>
                <a:srgbClr val="47A5DD"/>
              </a:solidFill>
            </a:endParaRPr>
          </a:p>
        </p:txBody>
      </p:sp>
      <p:sp>
        <p:nvSpPr>
          <p:cNvPr id="45" name="矩形 6">
            <a:extLst>
              <a:ext uri="{FF2B5EF4-FFF2-40B4-BE49-F238E27FC236}">
                <a16:creationId xmlns="" xmlns:a16="http://schemas.microsoft.com/office/drawing/2014/main" id="{FB22147C-DD5D-444F-8E77-2DF4EB3FB5AB}"/>
              </a:ext>
            </a:extLst>
          </p:cNvPr>
          <p:cNvSpPr/>
          <p:nvPr/>
        </p:nvSpPr>
        <p:spPr>
          <a:xfrm>
            <a:off x="5243673" y="4178043"/>
            <a:ext cx="957264" cy="389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5GC</a:t>
            </a:r>
            <a:endParaRPr lang="zh-CN" altLang="en-US" dirty="0"/>
          </a:p>
        </p:txBody>
      </p:sp>
      <p:sp>
        <p:nvSpPr>
          <p:cNvPr id="46" name="矩形 13">
            <a:extLst>
              <a:ext uri="{FF2B5EF4-FFF2-40B4-BE49-F238E27FC236}">
                <a16:creationId xmlns="" xmlns:a16="http://schemas.microsoft.com/office/drawing/2014/main" id="{D12B39F5-A43C-4D7B-9DEE-9B496E71AC7E}"/>
              </a:ext>
            </a:extLst>
          </p:cNvPr>
          <p:cNvSpPr/>
          <p:nvPr/>
        </p:nvSpPr>
        <p:spPr>
          <a:xfrm>
            <a:off x="5243673" y="3502782"/>
            <a:ext cx="957264" cy="389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MCX AS </a:t>
            </a:r>
            <a:endParaRPr lang="zh-CN" altLang="en-US" dirty="0"/>
          </a:p>
        </p:txBody>
      </p:sp>
      <p:grpSp>
        <p:nvGrpSpPr>
          <p:cNvPr id="47" name="组合 27029"/>
          <p:cNvGrpSpPr>
            <a:grpSpLocks/>
          </p:cNvGrpSpPr>
          <p:nvPr/>
        </p:nvGrpSpPr>
        <p:grpSpPr bwMode="auto">
          <a:xfrm>
            <a:off x="5488280" y="4776579"/>
            <a:ext cx="352763" cy="413129"/>
            <a:chOff x="911225" y="2816225"/>
            <a:chExt cx="296863" cy="347663"/>
          </a:xfrm>
          <a:solidFill>
            <a:schemeClr val="tx1"/>
          </a:solidFill>
        </p:grpSpPr>
        <p:sp>
          <p:nvSpPr>
            <p:cNvPr id="48" name="Freeform 179"/>
            <p:cNvSpPr>
              <a:spLocks noEditPoints="1"/>
            </p:cNvSpPr>
            <p:nvPr/>
          </p:nvSpPr>
          <p:spPr bwMode="auto">
            <a:xfrm>
              <a:off x="911225" y="3051175"/>
              <a:ext cx="173038" cy="74613"/>
            </a:xfrm>
            <a:custGeom>
              <a:avLst/>
              <a:gdLst>
                <a:gd name="T0" fmla="*/ 2147483646 w 366"/>
                <a:gd name="T1" fmla="*/ 2147483646 h 157"/>
                <a:gd name="T2" fmla="*/ 2147483646 w 366"/>
                <a:gd name="T3" fmla="*/ 2147483646 h 157"/>
                <a:gd name="T4" fmla="*/ 2147483646 w 366"/>
                <a:gd name="T5" fmla="*/ 2147483646 h 157"/>
                <a:gd name="T6" fmla="*/ 2147483646 w 366"/>
                <a:gd name="T7" fmla="*/ 2147483646 h 157"/>
                <a:gd name="T8" fmla="*/ 2147483646 w 366"/>
                <a:gd name="T9" fmla="*/ 2147483646 h 157"/>
                <a:gd name="T10" fmla="*/ 2147483646 w 366"/>
                <a:gd name="T11" fmla="*/ 2147483646 h 157"/>
                <a:gd name="T12" fmla="*/ 2147483646 w 366"/>
                <a:gd name="T13" fmla="*/ 2147483646 h 157"/>
                <a:gd name="T14" fmla="*/ 2147483646 w 366"/>
                <a:gd name="T15" fmla="*/ 2147483646 h 157"/>
                <a:gd name="T16" fmla="*/ 2147483646 w 366"/>
                <a:gd name="T17" fmla="*/ 2147483646 h 157"/>
                <a:gd name="T18" fmla="*/ 2147483646 w 366"/>
                <a:gd name="T19" fmla="*/ 2147483646 h 157"/>
                <a:gd name="T20" fmla="*/ 2147483646 w 366"/>
                <a:gd name="T21" fmla="*/ 2147483646 h 157"/>
                <a:gd name="T22" fmla="*/ 0 w 366"/>
                <a:gd name="T23" fmla="*/ 2147483646 h 157"/>
                <a:gd name="T24" fmla="*/ 2147483646 w 366"/>
                <a:gd name="T25" fmla="*/ 0 h 157"/>
                <a:gd name="T26" fmla="*/ 2147483646 w 366"/>
                <a:gd name="T27" fmla="*/ 0 h 157"/>
                <a:gd name="T28" fmla="*/ 2147483646 w 366"/>
                <a:gd name="T29" fmla="*/ 2147483646 h 157"/>
                <a:gd name="T30" fmla="*/ 2147483646 w 366"/>
                <a:gd name="T31" fmla="*/ 2147483646 h 15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66" h="157">
                  <a:moveTo>
                    <a:pt x="91" y="125"/>
                  </a:moveTo>
                  <a:lnTo>
                    <a:pt x="91" y="125"/>
                  </a:lnTo>
                  <a:lnTo>
                    <a:pt x="253" y="125"/>
                  </a:lnTo>
                  <a:lnTo>
                    <a:pt x="315" y="78"/>
                  </a:lnTo>
                  <a:lnTo>
                    <a:pt x="260" y="32"/>
                  </a:lnTo>
                  <a:lnTo>
                    <a:pt x="128" y="31"/>
                  </a:lnTo>
                  <a:lnTo>
                    <a:pt x="50" y="81"/>
                  </a:lnTo>
                  <a:lnTo>
                    <a:pt x="91" y="125"/>
                  </a:lnTo>
                  <a:close/>
                  <a:moveTo>
                    <a:pt x="263" y="157"/>
                  </a:moveTo>
                  <a:lnTo>
                    <a:pt x="263" y="157"/>
                  </a:lnTo>
                  <a:lnTo>
                    <a:pt x="78" y="156"/>
                  </a:lnTo>
                  <a:lnTo>
                    <a:pt x="0" y="75"/>
                  </a:lnTo>
                  <a:lnTo>
                    <a:pt x="119" y="0"/>
                  </a:lnTo>
                  <a:lnTo>
                    <a:pt x="272" y="0"/>
                  </a:lnTo>
                  <a:lnTo>
                    <a:pt x="366" y="79"/>
                  </a:lnTo>
                  <a:lnTo>
                    <a:pt x="263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9" name="Freeform 180"/>
            <p:cNvSpPr>
              <a:spLocks noEditPoints="1"/>
            </p:cNvSpPr>
            <p:nvPr/>
          </p:nvSpPr>
          <p:spPr bwMode="auto">
            <a:xfrm>
              <a:off x="1025525" y="3022600"/>
              <a:ext cx="155575" cy="74613"/>
            </a:xfrm>
            <a:custGeom>
              <a:avLst/>
              <a:gdLst>
                <a:gd name="T0" fmla="*/ 2147483646 w 332"/>
                <a:gd name="T1" fmla="*/ 2147483646 h 158"/>
                <a:gd name="T2" fmla="*/ 2147483646 w 332"/>
                <a:gd name="T3" fmla="*/ 2147483646 h 158"/>
                <a:gd name="T4" fmla="*/ 2147483646 w 332"/>
                <a:gd name="T5" fmla="*/ 2147483646 h 158"/>
                <a:gd name="T6" fmla="*/ 2147483646 w 332"/>
                <a:gd name="T7" fmla="*/ 2147483646 h 158"/>
                <a:gd name="T8" fmla="*/ 2147483646 w 332"/>
                <a:gd name="T9" fmla="*/ 2147483646 h 158"/>
                <a:gd name="T10" fmla="*/ 2147483646 w 332"/>
                <a:gd name="T11" fmla="*/ 2147483646 h 158"/>
                <a:gd name="T12" fmla="*/ 2147483646 w 332"/>
                <a:gd name="T13" fmla="*/ 2147483646 h 158"/>
                <a:gd name="T14" fmla="*/ 2147483646 w 332"/>
                <a:gd name="T15" fmla="*/ 2147483646 h 158"/>
                <a:gd name="T16" fmla="*/ 2147483646 w 332"/>
                <a:gd name="T17" fmla="*/ 2147483646 h 158"/>
                <a:gd name="T18" fmla="*/ 2147483646 w 332"/>
                <a:gd name="T19" fmla="*/ 2147483646 h 158"/>
                <a:gd name="T20" fmla="*/ 2147483646 w 332"/>
                <a:gd name="T21" fmla="*/ 2147483646 h 158"/>
                <a:gd name="T22" fmla="*/ 0 w 332"/>
                <a:gd name="T23" fmla="*/ 2147483646 h 158"/>
                <a:gd name="T24" fmla="*/ 2147483646 w 332"/>
                <a:gd name="T25" fmla="*/ 0 h 158"/>
                <a:gd name="T26" fmla="*/ 2147483646 w 332"/>
                <a:gd name="T27" fmla="*/ 0 h 158"/>
                <a:gd name="T28" fmla="*/ 2147483646 w 332"/>
                <a:gd name="T29" fmla="*/ 2147483646 h 158"/>
                <a:gd name="T30" fmla="*/ 2147483646 w 332"/>
                <a:gd name="T31" fmla="*/ 2147483646 h 1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32" h="158">
                  <a:moveTo>
                    <a:pt x="105" y="126"/>
                  </a:moveTo>
                  <a:lnTo>
                    <a:pt x="105" y="126"/>
                  </a:lnTo>
                  <a:lnTo>
                    <a:pt x="249" y="126"/>
                  </a:lnTo>
                  <a:lnTo>
                    <a:pt x="286" y="82"/>
                  </a:lnTo>
                  <a:lnTo>
                    <a:pt x="213" y="32"/>
                  </a:lnTo>
                  <a:lnTo>
                    <a:pt x="97" y="32"/>
                  </a:lnTo>
                  <a:lnTo>
                    <a:pt x="48" y="78"/>
                  </a:lnTo>
                  <a:lnTo>
                    <a:pt x="105" y="126"/>
                  </a:lnTo>
                  <a:close/>
                  <a:moveTo>
                    <a:pt x="264" y="158"/>
                  </a:moveTo>
                  <a:lnTo>
                    <a:pt x="264" y="158"/>
                  </a:lnTo>
                  <a:lnTo>
                    <a:pt x="93" y="158"/>
                  </a:lnTo>
                  <a:lnTo>
                    <a:pt x="0" y="79"/>
                  </a:lnTo>
                  <a:lnTo>
                    <a:pt x="85" y="0"/>
                  </a:lnTo>
                  <a:lnTo>
                    <a:pt x="223" y="0"/>
                  </a:lnTo>
                  <a:lnTo>
                    <a:pt x="332" y="76"/>
                  </a:lnTo>
                  <a:lnTo>
                    <a:pt x="264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0" name="Freeform 181"/>
            <p:cNvSpPr>
              <a:spLocks/>
            </p:cNvSpPr>
            <p:nvPr/>
          </p:nvSpPr>
          <p:spPr bwMode="auto">
            <a:xfrm>
              <a:off x="1020763" y="3081338"/>
              <a:ext cx="187325" cy="74613"/>
            </a:xfrm>
            <a:custGeom>
              <a:avLst/>
              <a:gdLst>
                <a:gd name="T0" fmla="*/ 2147483646 w 400"/>
                <a:gd name="T1" fmla="*/ 2147483646 h 158"/>
                <a:gd name="T2" fmla="*/ 2147483646 w 400"/>
                <a:gd name="T3" fmla="*/ 2147483646 h 158"/>
                <a:gd name="T4" fmla="*/ 2147483646 w 400"/>
                <a:gd name="T5" fmla="*/ 2147483646 h 158"/>
                <a:gd name="T6" fmla="*/ 2147483646 w 400"/>
                <a:gd name="T7" fmla="*/ 2147483646 h 158"/>
                <a:gd name="T8" fmla="*/ 2147483646 w 400"/>
                <a:gd name="T9" fmla="*/ 2147483646 h 158"/>
                <a:gd name="T10" fmla="*/ 2147483646 w 400"/>
                <a:gd name="T11" fmla="*/ 2147483646 h 158"/>
                <a:gd name="T12" fmla="*/ 2147483646 w 400"/>
                <a:gd name="T13" fmla="*/ 2147483646 h 158"/>
                <a:gd name="T14" fmla="*/ 2147483646 w 400"/>
                <a:gd name="T15" fmla="*/ 2147483646 h 158"/>
                <a:gd name="T16" fmla="*/ 2147483646 w 400"/>
                <a:gd name="T17" fmla="*/ 2147483646 h 158"/>
                <a:gd name="T18" fmla="*/ 2147483646 w 400"/>
                <a:gd name="T19" fmla="*/ 2147483646 h 158"/>
                <a:gd name="T20" fmla="*/ 2147483646 w 400"/>
                <a:gd name="T21" fmla="*/ 2147483646 h 158"/>
                <a:gd name="T22" fmla="*/ 2147483646 w 400"/>
                <a:gd name="T23" fmla="*/ 2147483646 h 158"/>
                <a:gd name="T24" fmla="*/ 2147483646 w 400"/>
                <a:gd name="T25" fmla="*/ 2147483646 h 158"/>
                <a:gd name="T26" fmla="*/ 2147483646 w 400"/>
                <a:gd name="T27" fmla="*/ 2147483646 h 158"/>
                <a:gd name="T28" fmla="*/ 2147483646 w 400"/>
                <a:gd name="T29" fmla="*/ 2147483646 h 158"/>
                <a:gd name="T30" fmla="*/ 2147483646 w 400"/>
                <a:gd name="T31" fmla="*/ 2147483646 h 158"/>
                <a:gd name="T32" fmla="*/ 0 w 400"/>
                <a:gd name="T33" fmla="*/ 2147483646 h 158"/>
                <a:gd name="T34" fmla="*/ 2147483646 w 400"/>
                <a:gd name="T35" fmla="*/ 0 h 158"/>
                <a:gd name="T36" fmla="*/ 2147483646 w 400"/>
                <a:gd name="T37" fmla="*/ 0 h 158"/>
                <a:gd name="T38" fmla="*/ 2147483646 w 400"/>
                <a:gd name="T39" fmla="*/ 2147483646 h 158"/>
                <a:gd name="T40" fmla="*/ 2147483646 w 400"/>
                <a:gd name="T41" fmla="*/ 2147483646 h 1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00" h="158">
                  <a:moveTo>
                    <a:pt x="313" y="158"/>
                  </a:moveTo>
                  <a:lnTo>
                    <a:pt x="313" y="158"/>
                  </a:lnTo>
                  <a:lnTo>
                    <a:pt x="262" y="158"/>
                  </a:lnTo>
                  <a:cubicBezTo>
                    <a:pt x="253" y="158"/>
                    <a:pt x="246" y="150"/>
                    <a:pt x="246" y="142"/>
                  </a:cubicBezTo>
                  <a:cubicBezTo>
                    <a:pt x="246" y="133"/>
                    <a:pt x="253" y="126"/>
                    <a:pt x="262" y="126"/>
                  </a:cubicBezTo>
                  <a:lnTo>
                    <a:pt x="301" y="126"/>
                  </a:lnTo>
                  <a:lnTo>
                    <a:pt x="348" y="82"/>
                  </a:lnTo>
                  <a:lnTo>
                    <a:pt x="264" y="32"/>
                  </a:lnTo>
                  <a:lnTo>
                    <a:pt x="115" y="32"/>
                  </a:lnTo>
                  <a:lnTo>
                    <a:pt x="54" y="78"/>
                  </a:lnTo>
                  <a:lnTo>
                    <a:pt x="123" y="125"/>
                  </a:lnTo>
                  <a:lnTo>
                    <a:pt x="160" y="126"/>
                  </a:lnTo>
                  <a:cubicBezTo>
                    <a:pt x="169" y="126"/>
                    <a:pt x="176" y="133"/>
                    <a:pt x="176" y="142"/>
                  </a:cubicBezTo>
                  <a:cubicBezTo>
                    <a:pt x="176" y="151"/>
                    <a:pt x="169" y="157"/>
                    <a:pt x="160" y="157"/>
                  </a:cubicBezTo>
                  <a:lnTo>
                    <a:pt x="113" y="157"/>
                  </a:lnTo>
                  <a:lnTo>
                    <a:pt x="0" y="79"/>
                  </a:lnTo>
                  <a:lnTo>
                    <a:pt x="105" y="0"/>
                  </a:lnTo>
                  <a:lnTo>
                    <a:pt x="272" y="0"/>
                  </a:lnTo>
                  <a:lnTo>
                    <a:pt x="400" y="77"/>
                  </a:lnTo>
                  <a:lnTo>
                    <a:pt x="313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1" name="Freeform 182"/>
            <p:cNvSpPr>
              <a:spLocks/>
            </p:cNvSpPr>
            <p:nvPr/>
          </p:nvSpPr>
          <p:spPr bwMode="auto">
            <a:xfrm>
              <a:off x="1079500" y="3132138"/>
              <a:ext cx="31750" cy="31750"/>
            </a:xfrm>
            <a:custGeom>
              <a:avLst/>
              <a:gdLst>
                <a:gd name="T0" fmla="*/ 2147483646 w 66"/>
                <a:gd name="T1" fmla="*/ 2147483646 h 66"/>
                <a:gd name="T2" fmla="*/ 2147483646 w 66"/>
                <a:gd name="T3" fmla="*/ 2147483646 h 66"/>
                <a:gd name="T4" fmla="*/ 0 w 66"/>
                <a:gd name="T5" fmla="*/ 2147483646 h 66"/>
                <a:gd name="T6" fmla="*/ 2147483646 w 66"/>
                <a:gd name="T7" fmla="*/ 0 h 66"/>
                <a:gd name="T8" fmla="*/ 2147483646 w 66"/>
                <a:gd name="T9" fmla="*/ 2147483646 h 66"/>
                <a:gd name="T10" fmla="*/ 2147483646 w 66"/>
                <a:gd name="T11" fmla="*/ 2147483646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66">
                  <a:moveTo>
                    <a:pt x="33" y="66"/>
                  </a:moveTo>
                  <a:lnTo>
                    <a:pt x="33" y="66"/>
                  </a:ln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6" y="51"/>
                    <a:pt x="51" y="66"/>
                    <a:pt x="33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2" name="Freeform 183"/>
            <p:cNvSpPr>
              <a:spLocks/>
            </p:cNvSpPr>
            <p:nvPr/>
          </p:nvSpPr>
          <p:spPr bwMode="auto">
            <a:xfrm>
              <a:off x="1128713" y="3132138"/>
              <a:ext cx="30163" cy="31750"/>
            </a:xfrm>
            <a:custGeom>
              <a:avLst/>
              <a:gdLst>
                <a:gd name="T0" fmla="*/ 2147483646 w 66"/>
                <a:gd name="T1" fmla="*/ 2147483646 h 66"/>
                <a:gd name="T2" fmla="*/ 2147483646 w 66"/>
                <a:gd name="T3" fmla="*/ 2147483646 h 66"/>
                <a:gd name="T4" fmla="*/ 0 w 66"/>
                <a:gd name="T5" fmla="*/ 2147483646 h 66"/>
                <a:gd name="T6" fmla="*/ 2147483646 w 66"/>
                <a:gd name="T7" fmla="*/ 0 h 66"/>
                <a:gd name="T8" fmla="*/ 2147483646 w 66"/>
                <a:gd name="T9" fmla="*/ 2147483646 h 66"/>
                <a:gd name="T10" fmla="*/ 2147483646 w 66"/>
                <a:gd name="T11" fmla="*/ 2147483646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66">
                  <a:moveTo>
                    <a:pt x="33" y="66"/>
                  </a:moveTo>
                  <a:lnTo>
                    <a:pt x="33" y="66"/>
                  </a:lnTo>
                  <a:cubicBezTo>
                    <a:pt x="14" y="66"/>
                    <a:pt x="0" y="51"/>
                    <a:pt x="0" y="33"/>
                  </a:cubicBezTo>
                  <a:cubicBezTo>
                    <a:pt x="0" y="15"/>
                    <a:pt x="14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6" y="51"/>
                    <a:pt x="51" y="66"/>
                    <a:pt x="33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3" name="Freeform 184"/>
            <p:cNvSpPr>
              <a:spLocks/>
            </p:cNvSpPr>
            <p:nvPr/>
          </p:nvSpPr>
          <p:spPr bwMode="auto">
            <a:xfrm>
              <a:off x="1046163" y="2924175"/>
              <a:ext cx="106363" cy="201613"/>
            </a:xfrm>
            <a:custGeom>
              <a:avLst/>
              <a:gdLst>
                <a:gd name="T0" fmla="*/ 2147483646 w 227"/>
                <a:gd name="T1" fmla="*/ 2147483646 h 428"/>
                <a:gd name="T2" fmla="*/ 2147483646 w 227"/>
                <a:gd name="T3" fmla="*/ 2147483646 h 428"/>
                <a:gd name="T4" fmla="*/ 2147483646 w 227"/>
                <a:gd name="T5" fmla="*/ 2147483646 h 428"/>
                <a:gd name="T6" fmla="*/ 2147483646 w 227"/>
                <a:gd name="T7" fmla="*/ 2147483646 h 428"/>
                <a:gd name="T8" fmla="*/ 2147483646 w 227"/>
                <a:gd name="T9" fmla="*/ 2147483646 h 428"/>
                <a:gd name="T10" fmla="*/ 2147483646 w 227"/>
                <a:gd name="T11" fmla="*/ 2147483646 h 428"/>
                <a:gd name="T12" fmla="*/ 2147483646 w 227"/>
                <a:gd name="T13" fmla="*/ 2147483646 h 428"/>
                <a:gd name="T14" fmla="*/ 2147483646 w 227"/>
                <a:gd name="T15" fmla="*/ 2147483646 h 428"/>
                <a:gd name="T16" fmla="*/ 2147483646 w 227"/>
                <a:gd name="T17" fmla="*/ 2147483646 h 4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" h="428">
                  <a:moveTo>
                    <a:pt x="208" y="428"/>
                  </a:moveTo>
                  <a:lnTo>
                    <a:pt x="208" y="428"/>
                  </a:lnTo>
                  <a:cubicBezTo>
                    <a:pt x="203" y="428"/>
                    <a:pt x="197" y="424"/>
                    <a:pt x="194" y="419"/>
                  </a:cubicBezTo>
                  <a:lnTo>
                    <a:pt x="4" y="25"/>
                  </a:lnTo>
                  <a:cubicBezTo>
                    <a:pt x="0" y="17"/>
                    <a:pt x="4" y="8"/>
                    <a:pt x="12" y="4"/>
                  </a:cubicBezTo>
                  <a:cubicBezTo>
                    <a:pt x="19" y="0"/>
                    <a:pt x="29" y="4"/>
                    <a:pt x="33" y="11"/>
                  </a:cubicBezTo>
                  <a:lnTo>
                    <a:pt x="223" y="405"/>
                  </a:lnTo>
                  <a:cubicBezTo>
                    <a:pt x="227" y="413"/>
                    <a:pt x="223" y="422"/>
                    <a:pt x="215" y="426"/>
                  </a:cubicBezTo>
                  <a:cubicBezTo>
                    <a:pt x="213" y="427"/>
                    <a:pt x="211" y="428"/>
                    <a:pt x="208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4" name="Freeform 185"/>
            <p:cNvSpPr>
              <a:spLocks/>
            </p:cNvSpPr>
            <p:nvPr/>
          </p:nvSpPr>
          <p:spPr bwMode="auto">
            <a:xfrm>
              <a:off x="962025" y="2924175"/>
              <a:ext cx="101600" cy="201613"/>
            </a:xfrm>
            <a:custGeom>
              <a:avLst/>
              <a:gdLst>
                <a:gd name="T0" fmla="*/ 2147483646 w 216"/>
                <a:gd name="T1" fmla="*/ 2147483646 h 428"/>
                <a:gd name="T2" fmla="*/ 2147483646 w 216"/>
                <a:gd name="T3" fmla="*/ 2147483646 h 428"/>
                <a:gd name="T4" fmla="*/ 2147483646 w 216"/>
                <a:gd name="T5" fmla="*/ 2147483646 h 428"/>
                <a:gd name="T6" fmla="*/ 2147483646 w 216"/>
                <a:gd name="T7" fmla="*/ 2147483646 h 428"/>
                <a:gd name="T8" fmla="*/ 2147483646 w 216"/>
                <a:gd name="T9" fmla="*/ 2147483646 h 428"/>
                <a:gd name="T10" fmla="*/ 2147483646 w 216"/>
                <a:gd name="T11" fmla="*/ 2147483646 h 428"/>
                <a:gd name="T12" fmla="*/ 2147483646 w 216"/>
                <a:gd name="T13" fmla="*/ 2147483646 h 428"/>
                <a:gd name="T14" fmla="*/ 2147483646 w 216"/>
                <a:gd name="T15" fmla="*/ 2147483646 h 428"/>
                <a:gd name="T16" fmla="*/ 2147483646 w 216"/>
                <a:gd name="T17" fmla="*/ 2147483646 h 4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" h="428">
                  <a:moveTo>
                    <a:pt x="18" y="428"/>
                  </a:moveTo>
                  <a:lnTo>
                    <a:pt x="18" y="428"/>
                  </a:lnTo>
                  <a:cubicBezTo>
                    <a:pt x="16" y="428"/>
                    <a:pt x="14" y="427"/>
                    <a:pt x="12" y="426"/>
                  </a:cubicBezTo>
                  <a:cubicBezTo>
                    <a:pt x="4" y="423"/>
                    <a:pt x="0" y="413"/>
                    <a:pt x="4" y="405"/>
                  </a:cubicBezTo>
                  <a:lnTo>
                    <a:pt x="183" y="12"/>
                  </a:lnTo>
                  <a:cubicBezTo>
                    <a:pt x="187" y="4"/>
                    <a:pt x="196" y="0"/>
                    <a:pt x="204" y="4"/>
                  </a:cubicBezTo>
                  <a:cubicBezTo>
                    <a:pt x="212" y="8"/>
                    <a:pt x="216" y="17"/>
                    <a:pt x="212" y="25"/>
                  </a:cubicBezTo>
                  <a:lnTo>
                    <a:pt x="33" y="418"/>
                  </a:lnTo>
                  <a:cubicBezTo>
                    <a:pt x="30" y="424"/>
                    <a:pt x="24" y="428"/>
                    <a:pt x="18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5" name="Freeform 186"/>
            <p:cNvSpPr>
              <a:spLocks/>
            </p:cNvSpPr>
            <p:nvPr/>
          </p:nvSpPr>
          <p:spPr bwMode="auto">
            <a:xfrm>
              <a:off x="1030288" y="2859088"/>
              <a:ext cx="49213" cy="50800"/>
            </a:xfrm>
            <a:custGeom>
              <a:avLst/>
              <a:gdLst>
                <a:gd name="T0" fmla="*/ 2147483646 w 107"/>
                <a:gd name="T1" fmla="*/ 2147483646 h 107"/>
                <a:gd name="T2" fmla="*/ 2147483646 w 107"/>
                <a:gd name="T3" fmla="*/ 2147483646 h 107"/>
                <a:gd name="T4" fmla="*/ 2147483646 w 107"/>
                <a:gd name="T5" fmla="*/ 2147483646 h 107"/>
                <a:gd name="T6" fmla="*/ 0 w 107"/>
                <a:gd name="T7" fmla="*/ 2147483646 h 107"/>
                <a:gd name="T8" fmla="*/ 2147483646 w 107"/>
                <a:gd name="T9" fmla="*/ 0 h 107"/>
                <a:gd name="T10" fmla="*/ 2147483646 w 107"/>
                <a:gd name="T11" fmla="*/ 2147483646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lnTo>
                    <a:pt x="107" y="53"/>
                  </a:lnTo>
                  <a:cubicBezTo>
                    <a:pt x="107" y="83"/>
                    <a:pt x="8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7" y="24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6" name="Freeform 187"/>
            <p:cNvSpPr>
              <a:spLocks/>
            </p:cNvSpPr>
            <p:nvPr/>
          </p:nvSpPr>
          <p:spPr bwMode="auto">
            <a:xfrm>
              <a:off x="1025525" y="2987675"/>
              <a:ext cx="61913" cy="14288"/>
            </a:xfrm>
            <a:custGeom>
              <a:avLst/>
              <a:gdLst>
                <a:gd name="T0" fmla="*/ 2147483646 w 131"/>
                <a:gd name="T1" fmla="*/ 2147483646 h 32"/>
                <a:gd name="T2" fmla="*/ 2147483646 w 131"/>
                <a:gd name="T3" fmla="*/ 2147483646 h 32"/>
                <a:gd name="T4" fmla="*/ 2147483646 w 131"/>
                <a:gd name="T5" fmla="*/ 2147483646 h 32"/>
                <a:gd name="T6" fmla="*/ 0 w 131"/>
                <a:gd name="T7" fmla="*/ 2147483646 h 32"/>
                <a:gd name="T8" fmla="*/ 2147483646 w 131"/>
                <a:gd name="T9" fmla="*/ 0 h 32"/>
                <a:gd name="T10" fmla="*/ 2147483646 w 131"/>
                <a:gd name="T11" fmla="*/ 0 h 32"/>
                <a:gd name="T12" fmla="*/ 2147483646 w 131"/>
                <a:gd name="T13" fmla="*/ 2147483646 h 32"/>
                <a:gd name="T14" fmla="*/ 2147483646 w 131"/>
                <a:gd name="T15" fmla="*/ 2147483646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1" h="32">
                  <a:moveTo>
                    <a:pt x="115" y="32"/>
                  </a:moveTo>
                  <a:lnTo>
                    <a:pt x="115" y="32"/>
                  </a:lnTo>
                  <a:lnTo>
                    <a:pt x="16" y="32"/>
                  </a:ln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lnTo>
                    <a:pt x="115" y="0"/>
                  </a:lnTo>
                  <a:cubicBezTo>
                    <a:pt x="123" y="0"/>
                    <a:pt x="131" y="7"/>
                    <a:pt x="131" y="16"/>
                  </a:cubicBezTo>
                  <a:cubicBezTo>
                    <a:pt x="131" y="25"/>
                    <a:pt x="123" y="32"/>
                    <a:pt x="11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7" name="Freeform 188"/>
            <p:cNvSpPr>
              <a:spLocks/>
            </p:cNvSpPr>
            <p:nvPr/>
          </p:nvSpPr>
          <p:spPr bwMode="auto">
            <a:xfrm>
              <a:off x="958850" y="2843213"/>
              <a:ext cx="26988" cy="82550"/>
            </a:xfrm>
            <a:custGeom>
              <a:avLst/>
              <a:gdLst>
                <a:gd name="T0" fmla="*/ 2147483646 w 59"/>
                <a:gd name="T1" fmla="*/ 2147483646 h 174"/>
                <a:gd name="T2" fmla="*/ 2147483646 w 59"/>
                <a:gd name="T3" fmla="*/ 2147483646 h 174"/>
                <a:gd name="T4" fmla="*/ 2147483646 w 59"/>
                <a:gd name="T5" fmla="*/ 2147483646 h 174"/>
                <a:gd name="T6" fmla="*/ 0 w 59"/>
                <a:gd name="T7" fmla="*/ 2147483646 h 174"/>
                <a:gd name="T8" fmla="*/ 2147483646 w 59"/>
                <a:gd name="T9" fmla="*/ 2147483646 h 174"/>
                <a:gd name="T10" fmla="*/ 2147483646 w 59"/>
                <a:gd name="T11" fmla="*/ 2147483646 h 174"/>
                <a:gd name="T12" fmla="*/ 2147483646 w 59"/>
                <a:gd name="T13" fmla="*/ 2147483646 h 174"/>
                <a:gd name="T14" fmla="*/ 2147483646 w 59"/>
                <a:gd name="T15" fmla="*/ 2147483646 h 174"/>
                <a:gd name="T16" fmla="*/ 2147483646 w 59"/>
                <a:gd name="T17" fmla="*/ 2147483646 h 174"/>
                <a:gd name="T18" fmla="*/ 2147483646 w 59"/>
                <a:gd name="T19" fmla="*/ 2147483646 h 174"/>
                <a:gd name="T20" fmla="*/ 2147483646 w 59"/>
                <a:gd name="T21" fmla="*/ 2147483646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9" h="174">
                  <a:moveTo>
                    <a:pt x="41" y="174"/>
                  </a:moveTo>
                  <a:lnTo>
                    <a:pt x="41" y="174"/>
                  </a:lnTo>
                  <a:cubicBezTo>
                    <a:pt x="37" y="174"/>
                    <a:pt x="33" y="172"/>
                    <a:pt x="30" y="169"/>
                  </a:cubicBezTo>
                  <a:cubicBezTo>
                    <a:pt x="11" y="148"/>
                    <a:pt x="0" y="119"/>
                    <a:pt x="0" y="88"/>
                  </a:cubicBezTo>
                  <a:cubicBezTo>
                    <a:pt x="0" y="57"/>
                    <a:pt x="10" y="29"/>
                    <a:pt x="29" y="7"/>
                  </a:cubicBezTo>
                  <a:cubicBezTo>
                    <a:pt x="35" y="1"/>
                    <a:pt x="45" y="0"/>
                    <a:pt x="51" y="6"/>
                  </a:cubicBezTo>
                  <a:cubicBezTo>
                    <a:pt x="58" y="12"/>
                    <a:pt x="59" y="22"/>
                    <a:pt x="53" y="28"/>
                  </a:cubicBezTo>
                  <a:cubicBezTo>
                    <a:pt x="39" y="44"/>
                    <a:pt x="32" y="65"/>
                    <a:pt x="32" y="88"/>
                  </a:cubicBezTo>
                  <a:cubicBezTo>
                    <a:pt x="32" y="111"/>
                    <a:pt x="40" y="132"/>
                    <a:pt x="53" y="148"/>
                  </a:cubicBezTo>
                  <a:cubicBezTo>
                    <a:pt x="59" y="154"/>
                    <a:pt x="58" y="164"/>
                    <a:pt x="52" y="170"/>
                  </a:cubicBezTo>
                  <a:cubicBezTo>
                    <a:pt x="49" y="173"/>
                    <a:pt x="45" y="174"/>
                    <a:pt x="41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8" name="Freeform 189"/>
            <p:cNvSpPr>
              <a:spLocks/>
            </p:cNvSpPr>
            <p:nvPr/>
          </p:nvSpPr>
          <p:spPr bwMode="auto">
            <a:xfrm>
              <a:off x="912813" y="2816225"/>
              <a:ext cx="39688" cy="136525"/>
            </a:xfrm>
            <a:custGeom>
              <a:avLst/>
              <a:gdLst>
                <a:gd name="T0" fmla="*/ 2147483646 w 87"/>
                <a:gd name="T1" fmla="*/ 2147483646 h 293"/>
                <a:gd name="T2" fmla="*/ 2147483646 w 87"/>
                <a:gd name="T3" fmla="*/ 2147483646 h 293"/>
                <a:gd name="T4" fmla="*/ 2147483646 w 87"/>
                <a:gd name="T5" fmla="*/ 2147483646 h 293"/>
                <a:gd name="T6" fmla="*/ 0 w 87"/>
                <a:gd name="T7" fmla="*/ 2147483646 h 293"/>
                <a:gd name="T8" fmla="*/ 2147483646 w 87"/>
                <a:gd name="T9" fmla="*/ 2147483646 h 293"/>
                <a:gd name="T10" fmla="*/ 2147483646 w 87"/>
                <a:gd name="T11" fmla="*/ 2147483646 h 293"/>
                <a:gd name="T12" fmla="*/ 2147483646 w 87"/>
                <a:gd name="T13" fmla="*/ 2147483646 h 293"/>
                <a:gd name="T14" fmla="*/ 2147483646 w 87"/>
                <a:gd name="T15" fmla="*/ 2147483646 h 293"/>
                <a:gd name="T16" fmla="*/ 2147483646 w 87"/>
                <a:gd name="T17" fmla="*/ 2147483646 h 293"/>
                <a:gd name="T18" fmla="*/ 2147483646 w 87"/>
                <a:gd name="T19" fmla="*/ 2147483646 h 293"/>
                <a:gd name="T20" fmla="*/ 2147483646 w 87"/>
                <a:gd name="T21" fmla="*/ 2147483646 h 2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7" h="293">
                  <a:moveTo>
                    <a:pt x="70" y="293"/>
                  </a:moveTo>
                  <a:lnTo>
                    <a:pt x="70" y="293"/>
                  </a:lnTo>
                  <a:cubicBezTo>
                    <a:pt x="66" y="293"/>
                    <a:pt x="62" y="292"/>
                    <a:pt x="58" y="289"/>
                  </a:cubicBezTo>
                  <a:cubicBezTo>
                    <a:pt x="22" y="252"/>
                    <a:pt x="0" y="201"/>
                    <a:pt x="0" y="148"/>
                  </a:cubicBezTo>
                  <a:cubicBezTo>
                    <a:pt x="0" y="94"/>
                    <a:pt x="21" y="43"/>
                    <a:pt x="58" y="7"/>
                  </a:cubicBezTo>
                  <a:cubicBezTo>
                    <a:pt x="64" y="0"/>
                    <a:pt x="74" y="1"/>
                    <a:pt x="80" y="7"/>
                  </a:cubicBezTo>
                  <a:cubicBezTo>
                    <a:pt x="86" y="13"/>
                    <a:pt x="86" y="23"/>
                    <a:pt x="80" y="29"/>
                  </a:cubicBezTo>
                  <a:cubicBezTo>
                    <a:pt x="49" y="60"/>
                    <a:pt x="32" y="103"/>
                    <a:pt x="32" y="148"/>
                  </a:cubicBezTo>
                  <a:cubicBezTo>
                    <a:pt x="32" y="193"/>
                    <a:pt x="50" y="236"/>
                    <a:pt x="81" y="266"/>
                  </a:cubicBezTo>
                  <a:cubicBezTo>
                    <a:pt x="87" y="272"/>
                    <a:pt x="87" y="282"/>
                    <a:pt x="81" y="288"/>
                  </a:cubicBezTo>
                  <a:cubicBezTo>
                    <a:pt x="78" y="291"/>
                    <a:pt x="74" y="293"/>
                    <a:pt x="70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9" name="Freeform 190"/>
            <p:cNvSpPr>
              <a:spLocks/>
            </p:cNvSpPr>
            <p:nvPr/>
          </p:nvSpPr>
          <p:spPr bwMode="auto">
            <a:xfrm>
              <a:off x="1123950" y="2843213"/>
              <a:ext cx="26988" cy="82550"/>
            </a:xfrm>
            <a:custGeom>
              <a:avLst/>
              <a:gdLst>
                <a:gd name="T0" fmla="*/ 2147483646 w 59"/>
                <a:gd name="T1" fmla="*/ 2147483646 h 174"/>
                <a:gd name="T2" fmla="*/ 2147483646 w 59"/>
                <a:gd name="T3" fmla="*/ 2147483646 h 174"/>
                <a:gd name="T4" fmla="*/ 2147483646 w 59"/>
                <a:gd name="T5" fmla="*/ 2147483646 h 174"/>
                <a:gd name="T6" fmla="*/ 2147483646 w 59"/>
                <a:gd name="T7" fmla="*/ 2147483646 h 174"/>
                <a:gd name="T8" fmla="*/ 2147483646 w 59"/>
                <a:gd name="T9" fmla="*/ 2147483646 h 174"/>
                <a:gd name="T10" fmla="*/ 2147483646 w 59"/>
                <a:gd name="T11" fmla="*/ 2147483646 h 174"/>
                <a:gd name="T12" fmla="*/ 2147483646 w 59"/>
                <a:gd name="T13" fmla="*/ 2147483646 h 174"/>
                <a:gd name="T14" fmla="*/ 2147483646 w 59"/>
                <a:gd name="T15" fmla="*/ 2147483646 h 174"/>
                <a:gd name="T16" fmla="*/ 2147483646 w 59"/>
                <a:gd name="T17" fmla="*/ 2147483646 h 174"/>
                <a:gd name="T18" fmla="*/ 2147483646 w 59"/>
                <a:gd name="T19" fmla="*/ 2147483646 h 174"/>
                <a:gd name="T20" fmla="*/ 2147483646 w 59"/>
                <a:gd name="T21" fmla="*/ 2147483646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9" h="174">
                  <a:moveTo>
                    <a:pt x="17" y="174"/>
                  </a:moveTo>
                  <a:lnTo>
                    <a:pt x="17" y="174"/>
                  </a:lnTo>
                  <a:cubicBezTo>
                    <a:pt x="14" y="174"/>
                    <a:pt x="10" y="173"/>
                    <a:pt x="7" y="170"/>
                  </a:cubicBezTo>
                  <a:cubicBezTo>
                    <a:pt x="0" y="164"/>
                    <a:pt x="0" y="154"/>
                    <a:pt x="6" y="148"/>
                  </a:cubicBezTo>
                  <a:cubicBezTo>
                    <a:pt x="19" y="132"/>
                    <a:pt x="27" y="111"/>
                    <a:pt x="27" y="88"/>
                  </a:cubicBezTo>
                  <a:cubicBezTo>
                    <a:pt x="27" y="65"/>
                    <a:pt x="20" y="44"/>
                    <a:pt x="6" y="28"/>
                  </a:cubicBezTo>
                  <a:cubicBezTo>
                    <a:pt x="0" y="22"/>
                    <a:pt x="1" y="12"/>
                    <a:pt x="7" y="6"/>
                  </a:cubicBezTo>
                  <a:cubicBezTo>
                    <a:pt x="14" y="0"/>
                    <a:pt x="24" y="1"/>
                    <a:pt x="30" y="7"/>
                  </a:cubicBezTo>
                  <a:cubicBezTo>
                    <a:pt x="49" y="29"/>
                    <a:pt x="59" y="57"/>
                    <a:pt x="59" y="88"/>
                  </a:cubicBezTo>
                  <a:cubicBezTo>
                    <a:pt x="59" y="119"/>
                    <a:pt x="48" y="148"/>
                    <a:pt x="29" y="169"/>
                  </a:cubicBezTo>
                  <a:cubicBezTo>
                    <a:pt x="26" y="172"/>
                    <a:pt x="22" y="174"/>
                    <a:pt x="17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0" name="Freeform 191"/>
            <p:cNvSpPr>
              <a:spLocks/>
            </p:cNvSpPr>
            <p:nvPr/>
          </p:nvSpPr>
          <p:spPr bwMode="auto">
            <a:xfrm>
              <a:off x="1157288" y="2816225"/>
              <a:ext cx="41275" cy="136525"/>
            </a:xfrm>
            <a:custGeom>
              <a:avLst/>
              <a:gdLst>
                <a:gd name="T0" fmla="*/ 2147483646 w 87"/>
                <a:gd name="T1" fmla="*/ 2147483646 h 293"/>
                <a:gd name="T2" fmla="*/ 2147483646 w 87"/>
                <a:gd name="T3" fmla="*/ 2147483646 h 293"/>
                <a:gd name="T4" fmla="*/ 2147483646 w 87"/>
                <a:gd name="T5" fmla="*/ 2147483646 h 293"/>
                <a:gd name="T6" fmla="*/ 2147483646 w 87"/>
                <a:gd name="T7" fmla="*/ 2147483646 h 293"/>
                <a:gd name="T8" fmla="*/ 2147483646 w 87"/>
                <a:gd name="T9" fmla="*/ 2147483646 h 293"/>
                <a:gd name="T10" fmla="*/ 2147483646 w 87"/>
                <a:gd name="T11" fmla="*/ 2147483646 h 293"/>
                <a:gd name="T12" fmla="*/ 2147483646 w 87"/>
                <a:gd name="T13" fmla="*/ 2147483646 h 293"/>
                <a:gd name="T14" fmla="*/ 2147483646 w 87"/>
                <a:gd name="T15" fmla="*/ 2147483646 h 293"/>
                <a:gd name="T16" fmla="*/ 2147483646 w 87"/>
                <a:gd name="T17" fmla="*/ 2147483646 h 293"/>
                <a:gd name="T18" fmla="*/ 2147483646 w 87"/>
                <a:gd name="T19" fmla="*/ 2147483646 h 293"/>
                <a:gd name="T20" fmla="*/ 2147483646 w 87"/>
                <a:gd name="T21" fmla="*/ 2147483646 h 2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7" h="293">
                  <a:moveTo>
                    <a:pt x="17" y="293"/>
                  </a:moveTo>
                  <a:lnTo>
                    <a:pt x="17" y="293"/>
                  </a:lnTo>
                  <a:cubicBezTo>
                    <a:pt x="13" y="293"/>
                    <a:pt x="9" y="291"/>
                    <a:pt x="6" y="288"/>
                  </a:cubicBezTo>
                  <a:cubicBezTo>
                    <a:pt x="0" y="282"/>
                    <a:pt x="0" y="272"/>
                    <a:pt x="6" y="266"/>
                  </a:cubicBezTo>
                  <a:cubicBezTo>
                    <a:pt x="37" y="236"/>
                    <a:pt x="55" y="193"/>
                    <a:pt x="55" y="148"/>
                  </a:cubicBezTo>
                  <a:cubicBezTo>
                    <a:pt x="55" y="103"/>
                    <a:pt x="38" y="60"/>
                    <a:pt x="7" y="29"/>
                  </a:cubicBezTo>
                  <a:cubicBezTo>
                    <a:pt x="1" y="23"/>
                    <a:pt x="1" y="13"/>
                    <a:pt x="7" y="7"/>
                  </a:cubicBezTo>
                  <a:cubicBezTo>
                    <a:pt x="13" y="1"/>
                    <a:pt x="23" y="0"/>
                    <a:pt x="29" y="7"/>
                  </a:cubicBezTo>
                  <a:cubicBezTo>
                    <a:pt x="66" y="43"/>
                    <a:pt x="87" y="94"/>
                    <a:pt x="87" y="148"/>
                  </a:cubicBezTo>
                  <a:cubicBezTo>
                    <a:pt x="86" y="201"/>
                    <a:pt x="65" y="252"/>
                    <a:pt x="28" y="289"/>
                  </a:cubicBezTo>
                  <a:cubicBezTo>
                    <a:pt x="25" y="292"/>
                    <a:pt x="21" y="293"/>
                    <a:pt x="17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1" name="Freeform 44"/>
          <p:cNvSpPr>
            <a:spLocks noEditPoints="1"/>
          </p:cNvSpPr>
          <p:nvPr/>
        </p:nvSpPr>
        <p:spPr bwMode="auto">
          <a:xfrm rot="3258586">
            <a:off x="4695308" y="5512782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44"/>
          <p:cNvSpPr>
            <a:spLocks noEditPoints="1"/>
          </p:cNvSpPr>
          <p:nvPr/>
        </p:nvSpPr>
        <p:spPr bwMode="auto">
          <a:xfrm rot="3258586">
            <a:off x="5554614" y="5512783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44"/>
          <p:cNvSpPr>
            <a:spLocks noEditPoints="1"/>
          </p:cNvSpPr>
          <p:nvPr/>
        </p:nvSpPr>
        <p:spPr bwMode="auto">
          <a:xfrm rot="3258586">
            <a:off x="5957714" y="5512782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825951" y="4551824"/>
            <a:ext cx="114165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 smtClean="0"/>
              <a:t>Multicast MBS </a:t>
            </a:r>
          </a:p>
          <a:p>
            <a:r>
              <a:rPr lang="en-US" altLang="zh-CN" sz="1050" b="1" dirty="0" smtClean="0">
                <a:solidFill>
                  <a:srgbClr val="FF0000"/>
                </a:solidFill>
              </a:rPr>
              <a:t>-  inactive</a:t>
            </a:r>
            <a:endParaRPr lang="en-US" sz="1050" dirty="0">
              <a:solidFill>
                <a:srgbClr val="FF0000"/>
              </a:solidFill>
            </a:endParaRPr>
          </a:p>
        </p:txBody>
      </p:sp>
      <p:sp>
        <p:nvSpPr>
          <p:cNvPr id="66" name="Freeform 65"/>
          <p:cNvSpPr/>
          <p:nvPr/>
        </p:nvSpPr>
        <p:spPr>
          <a:xfrm>
            <a:off x="4938359" y="3876751"/>
            <a:ext cx="617838" cy="1639329"/>
          </a:xfrm>
          <a:custGeom>
            <a:avLst/>
            <a:gdLst>
              <a:gd name="connsiteX0" fmla="*/ 0 w 617838"/>
              <a:gd name="connsiteY0" fmla="*/ 1639329 h 1639329"/>
              <a:gd name="connsiteX1" fmla="*/ 494270 w 617838"/>
              <a:gd name="connsiteY1" fmla="*/ 724929 h 1639329"/>
              <a:gd name="connsiteX2" fmla="*/ 617838 w 617838"/>
              <a:gd name="connsiteY2" fmla="*/ 0 h 163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838" h="1639329">
                <a:moveTo>
                  <a:pt x="0" y="1639329"/>
                </a:moveTo>
                <a:cubicBezTo>
                  <a:pt x="195648" y="1318739"/>
                  <a:pt x="391297" y="998150"/>
                  <a:pt x="494270" y="724929"/>
                </a:cubicBezTo>
                <a:cubicBezTo>
                  <a:pt x="597243" y="451708"/>
                  <a:pt x="607540" y="225854"/>
                  <a:pt x="617838" y="0"/>
                </a:cubicBez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4444968" y="4641901"/>
            <a:ext cx="79060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 smtClean="0"/>
              <a:t>UL media</a:t>
            </a:r>
            <a:endParaRPr lang="en-US" sz="1050" dirty="0"/>
          </a:p>
        </p:txBody>
      </p:sp>
      <p:sp>
        <p:nvSpPr>
          <p:cNvPr id="68" name="Freeform 67"/>
          <p:cNvSpPr/>
          <p:nvPr/>
        </p:nvSpPr>
        <p:spPr>
          <a:xfrm>
            <a:off x="5684315" y="3893226"/>
            <a:ext cx="193157" cy="1433384"/>
          </a:xfrm>
          <a:custGeom>
            <a:avLst/>
            <a:gdLst>
              <a:gd name="connsiteX0" fmla="*/ 86065 w 193157"/>
              <a:gd name="connsiteY0" fmla="*/ 0 h 1433384"/>
              <a:gd name="connsiteX1" fmla="*/ 3687 w 193157"/>
              <a:gd name="connsiteY1" fmla="*/ 1054444 h 1433384"/>
              <a:gd name="connsiteX2" fmla="*/ 193157 w 193157"/>
              <a:gd name="connsiteY2" fmla="*/ 1433384 h 1433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157" h="1433384">
                <a:moveTo>
                  <a:pt x="86065" y="0"/>
                </a:moveTo>
                <a:cubicBezTo>
                  <a:pt x="35951" y="407773"/>
                  <a:pt x="-14162" y="815547"/>
                  <a:pt x="3687" y="1054444"/>
                </a:cubicBezTo>
                <a:cubicBezTo>
                  <a:pt x="21536" y="1293341"/>
                  <a:pt x="107346" y="1363362"/>
                  <a:pt x="193157" y="1433384"/>
                </a:cubicBez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342368" y="5393019"/>
            <a:ext cx="1284748" cy="529362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5041513" y="6004506"/>
            <a:ext cx="135005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 smtClean="0">
                <a:solidFill>
                  <a:srgbClr val="767171"/>
                </a:solidFill>
              </a:rPr>
              <a:t>Joined &amp; CM-IDLE</a:t>
            </a:r>
            <a:endParaRPr lang="en-US" sz="1050" dirty="0">
              <a:solidFill>
                <a:srgbClr val="767171"/>
              </a:solidFill>
            </a:endParaRPr>
          </a:p>
        </p:txBody>
      </p:sp>
      <p:sp>
        <p:nvSpPr>
          <p:cNvPr id="71" name="文本框 10">
            <a:extLst>
              <a:ext uri="{FF2B5EF4-FFF2-40B4-BE49-F238E27FC236}">
                <a16:creationId xmlns="" xmlns:a16="http://schemas.microsoft.com/office/drawing/2014/main" id="{BCF0DE66-D5CB-4AAB-A2E5-4ABEFB9BC095}"/>
              </a:ext>
            </a:extLst>
          </p:cNvPr>
          <p:cNvSpPr txBox="1"/>
          <p:nvPr/>
        </p:nvSpPr>
        <p:spPr>
          <a:xfrm>
            <a:off x="3981993" y="1290609"/>
            <a:ext cx="369055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200" b="1" dirty="0" smtClean="0"/>
              <a:t>Phase 2: No one talks in the group for a while.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multicast MBS becomes inactive, and some UEs enter IDLE mode due to no media transmission</a:t>
            </a:r>
          </a:p>
        </p:txBody>
      </p:sp>
      <p:sp>
        <p:nvSpPr>
          <p:cNvPr id="72" name="Right Arrow 71"/>
          <p:cNvSpPr/>
          <p:nvPr/>
        </p:nvSpPr>
        <p:spPr>
          <a:xfrm>
            <a:off x="3331418" y="4059950"/>
            <a:ext cx="634314" cy="358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矩形 6">
            <a:extLst>
              <a:ext uri="{FF2B5EF4-FFF2-40B4-BE49-F238E27FC236}">
                <a16:creationId xmlns="" xmlns:a16="http://schemas.microsoft.com/office/drawing/2014/main" id="{FB22147C-DD5D-444F-8E77-2DF4EB3FB5AB}"/>
              </a:ext>
            </a:extLst>
          </p:cNvPr>
          <p:cNvSpPr/>
          <p:nvPr/>
        </p:nvSpPr>
        <p:spPr>
          <a:xfrm>
            <a:off x="8905181" y="4161567"/>
            <a:ext cx="957264" cy="389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5GC</a:t>
            </a:r>
            <a:endParaRPr lang="zh-CN" altLang="en-US" dirty="0"/>
          </a:p>
        </p:txBody>
      </p:sp>
      <p:sp>
        <p:nvSpPr>
          <p:cNvPr id="74" name="矩形 13">
            <a:extLst>
              <a:ext uri="{FF2B5EF4-FFF2-40B4-BE49-F238E27FC236}">
                <a16:creationId xmlns="" xmlns:a16="http://schemas.microsoft.com/office/drawing/2014/main" id="{D12B39F5-A43C-4D7B-9DEE-9B496E71AC7E}"/>
              </a:ext>
            </a:extLst>
          </p:cNvPr>
          <p:cNvSpPr/>
          <p:nvPr/>
        </p:nvSpPr>
        <p:spPr>
          <a:xfrm>
            <a:off x="8905181" y="3486306"/>
            <a:ext cx="957264" cy="389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MCX AS </a:t>
            </a:r>
            <a:endParaRPr lang="zh-CN" altLang="en-US" dirty="0"/>
          </a:p>
        </p:txBody>
      </p:sp>
      <p:grpSp>
        <p:nvGrpSpPr>
          <p:cNvPr id="75" name="组合 27029"/>
          <p:cNvGrpSpPr>
            <a:grpSpLocks/>
          </p:cNvGrpSpPr>
          <p:nvPr/>
        </p:nvGrpSpPr>
        <p:grpSpPr bwMode="auto">
          <a:xfrm>
            <a:off x="9149788" y="4760103"/>
            <a:ext cx="352763" cy="413129"/>
            <a:chOff x="911225" y="2816225"/>
            <a:chExt cx="296863" cy="347663"/>
          </a:xfrm>
          <a:solidFill>
            <a:schemeClr val="tx1"/>
          </a:solidFill>
        </p:grpSpPr>
        <p:sp>
          <p:nvSpPr>
            <p:cNvPr id="76" name="Freeform 179"/>
            <p:cNvSpPr>
              <a:spLocks noEditPoints="1"/>
            </p:cNvSpPr>
            <p:nvPr/>
          </p:nvSpPr>
          <p:spPr bwMode="auto">
            <a:xfrm>
              <a:off x="911225" y="3051175"/>
              <a:ext cx="173038" cy="74613"/>
            </a:xfrm>
            <a:custGeom>
              <a:avLst/>
              <a:gdLst>
                <a:gd name="T0" fmla="*/ 2147483646 w 366"/>
                <a:gd name="T1" fmla="*/ 2147483646 h 157"/>
                <a:gd name="T2" fmla="*/ 2147483646 w 366"/>
                <a:gd name="T3" fmla="*/ 2147483646 h 157"/>
                <a:gd name="T4" fmla="*/ 2147483646 w 366"/>
                <a:gd name="T5" fmla="*/ 2147483646 h 157"/>
                <a:gd name="T6" fmla="*/ 2147483646 w 366"/>
                <a:gd name="T7" fmla="*/ 2147483646 h 157"/>
                <a:gd name="T8" fmla="*/ 2147483646 w 366"/>
                <a:gd name="T9" fmla="*/ 2147483646 h 157"/>
                <a:gd name="T10" fmla="*/ 2147483646 w 366"/>
                <a:gd name="T11" fmla="*/ 2147483646 h 157"/>
                <a:gd name="T12" fmla="*/ 2147483646 w 366"/>
                <a:gd name="T13" fmla="*/ 2147483646 h 157"/>
                <a:gd name="T14" fmla="*/ 2147483646 w 366"/>
                <a:gd name="T15" fmla="*/ 2147483646 h 157"/>
                <a:gd name="T16" fmla="*/ 2147483646 w 366"/>
                <a:gd name="T17" fmla="*/ 2147483646 h 157"/>
                <a:gd name="T18" fmla="*/ 2147483646 w 366"/>
                <a:gd name="T19" fmla="*/ 2147483646 h 157"/>
                <a:gd name="T20" fmla="*/ 2147483646 w 366"/>
                <a:gd name="T21" fmla="*/ 2147483646 h 157"/>
                <a:gd name="T22" fmla="*/ 0 w 366"/>
                <a:gd name="T23" fmla="*/ 2147483646 h 157"/>
                <a:gd name="T24" fmla="*/ 2147483646 w 366"/>
                <a:gd name="T25" fmla="*/ 0 h 157"/>
                <a:gd name="T26" fmla="*/ 2147483646 w 366"/>
                <a:gd name="T27" fmla="*/ 0 h 157"/>
                <a:gd name="T28" fmla="*/ 2147483646 w 366"/>
                <a:gd name="T29" fmla="*/ 2147483646 h 157"/>
                <a:gd name="T30" fmla="*/ 2147483646 w 366"/>
                <a:gd name="T31" fmla="*/ 2147483646 h 15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66" h="157">
                  <a:moveTo>
                    <a:pt x="91" y="125"/>
                  </a:moveTo>
                  <a:lnTo>
                    <a:pt x="91" y="125"/>
                  </a:lnTo>
                  <a:lnTo>
                    <a:pt x="253" y="125"/>
                  </a:lnTo>
                  <a:lnTo>
                    <a:pt x="315" y="78"/>
                  </a:lnTo>
                  <a:lnTo>
                    <a:pt x="260" y="32"/>
                  </a:lnTo>
                  <a:lnTo>
                    <a:pt x="128" y="31"/>
                  </a:lnTo>
                  <a:lnTo>
                    <a:pt x="50" y="81"/>
                  </a:lnTo>
                  <a:lnTo>
                    <a:pt x="91" y="125"/>
                  </a:lnTo>
                  <a:close/>
                  <a:moveTo>
                    <a:pt x="263" y="157"/>
                  </a:moveTo>
                  <a:lnTo>
                    <a:pt x="263" y="157"/>
                  </a:lnTo>
                  <a:lnTo>
                    <a:pt x="78" y="156"/>
                  </a:lnTo>
                  <a:lnTo>
                    <a:pt x="0" y="75"/>
                  </a:lnTo>
                  <a:lnTo>
                    <a:pt x="119" y="0"/>
                  </a:lnTo>
                  <a:lnTo>
                    <a:pt x="272" y="0"/>
                  </a:lnTo>
                  <a:lnTo>
                    <a:pt x="366" y="79"/>
                  </a:lnTo>
                  <a:lnTo>
                    <a:pt x="263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7" name="Freeform 180"/>
            <p:cNvSpPr>
              <a:spLocks noEditPoints="1"/>
            </p:cNvSpPr>
            <p:nvPr/>
          </p:nvSpPr>
          <p:spPr bwMode="auto">
            <a:xfrm>
              <a:off x="1025525" y="3022600"/>
              <a:ext cx="155575" cy="74613"/>
            </a:xfrm>
            <a:custGeom>
              <a:avLst/>
              <a:gdLst>
                <a:gd name="T0" fmla="*/ 2147483646 w 332"/>
                <a:gd name="T1" fmla="*/ 2147483646 h 158"/>
                <a:gd name="T2" fmla="*/ 2147483646 w 332"/>
                <a:gd name="T3" fmla="*/ 2147483646 h 158"/>
                <a:gd name="T4" fmla="*/ 2147483646 w 332"/>
                <a:gd name="T5" fmla="*/ 2147483646 h 158"/>
                <a:gd name="T6" fmla="*/ 2147483646 w 332"/>
                <a:gd name="T7" fmla="*/ 2147483646 h 158"/>
                <a:gd name="T8" fmla="*/ 2147483646 w 332"/>
                <a:gd name="T9" fmla="*/ 2147483646 h 158"/>
                <a:gd name="T10" fmla="*/ 2147483646 w 332"/>
                <a:gd name="T11" fmla="*/ 2147483646 h 158"/>
                <a:gd name="T12" fmla="*/ 2147483646 w 332"/>
                <a:gd name="T13" fmla="*/ 2147483646 h 158"/>
                <a:gd name="T14" fmla="*/ 2147483646 w 332"/>
                <a:gd name="T15" fmla="*/ 2147483646 h 158"/>
                <a:gd name="T16" fmla="*/ 2147483646 w 332"/>
                <a:gd name="T17" fmla="*/ 2147483646 h 158"/>
                <a:gd name="T18" fmla="*/ 2147483646 w 332"/>
                <a:gd name="T19" fmla="*/ 2147483646 h 158"/>
                <a:gd name="T20" fmla="*/ 2147483646 w 332"/>
                <a:gd name="T21" fmla="*/ 2147483646 h 158"/>
                <a:gd name="T22" fmla="*/ 0 w 332"/>
                <a:gd name="T23" fmla="*/ 2147483646 h 158"/>
                <a:gd name="T24" fmla="*/ 2147483646 w 332"/>
                <a:gd name="T25" fmla="*/ 0 h 158"/>
                <a:gd name="T26" fmla="*/ 2147483646 w 332"/>
                <a:gd name="T27" fmla="*/ 0 h 158"/>
                <a:gd name="T28" fmla="*/ 2147483646 w 332"/>
                <a:gd name="T29" fmla="*/ 2147483646 h 158"/>
                <a:gd name="T30" fmla="*/ 2147483646 w 332"/>
                <a:gd name="T31" fmla="*/ 2147483646 h 1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32" h="158">
                  <a:moveTo>
                    <a:pt x="105" y="126"/>
                  </a:moveTo>
                  <a:lnTo>
                    <a:pt x="105" y="126"/>
                  </a:lnTo>
                  <a:lnTo>
                    <a:pt x="249" y="126"/>
                  </a:lnTo>
                  <a:lnTo>
                    <a:pt x="286" y="82"/>
                  </a:lnTo>
                  <a:lnTo>
                    <a:pt x="213" y="32"/>
                  </a:lnTo>
                  <a:lnTo>
                    <a:pt x="97" y="32"/>
                  </a:lnTo>
                  <a:lnTo>
                    <a:pt x="48" y="78"/>
                  </a:lnTo>
                  <a:lnTo>
                    <a:pt x="105" y="126"/>
                  </a:lnTo>
                  <a:close/>
                  <a:moveTo>
                    <a:pt x="264" y="158"/>
                  </a:moveTo>
                  <a:lnTo>
                    <a:pt x="264" y="158"/>
                  </a:lnTo>
                  <a:lnTo>
                    <a:pt x="93" y="158"/>
                  </a:lnTo>
                  <a:lnTo>
                    <a:pt x="0" y="79"/>
                  </a:lnTo>
                  <a:lnTo>
                    <a:pt x="85" y="0"/>
                  </a:lnTo>
                  <a:lnTo>
                    <a:pt x="223" y="0"/>
                  </a:lnTo>
                  <a:lnTo>
                    <a:pt x="332" y="76"/>
                  </a:lnTo>
                  <a:lnTo>
                    <a:pt x="264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8" name="Freeform 181"/>
            <p:cNvSpPr>
              <a:spLocks/>
            </p:cNvSpPr>
            <p:nvPr/>
          </p:nvSpPr>
          <p:spPr bwMode="auto">
            <a:xfrm>
              <a:off x="1020763" y="3081338"/>
              <a:ext cx="187325" cy="74613"/>
            </a:xfrm>
            <a:custGeom>
              <a:avLst/>
              <a:gdLst>
                <a:gd name="T0" fmla="*/ 2147483646 w 400"/>
                <a:gd name="T1" fmla="*/ 2147483646 h 158"/>
                <a:gd name="T2" fmla="*/ 2147483646 w 400"/>
                <a:gd name="T3" fmla="*/ 2147483646 h 158"/>
                <a:gd name="T4" fmla="*/ 2147483646 w 400"/>
                <a:gd name="T5" fmla="*/ 2147483646 h 158"/>
                <a:gd name="T6" fmla="*/ 2147483646 w 400"/>
                <a:gd name="T7" fmla="*/ 2147483646 h 158"/>
                <a:gd name="T8" fmla="*/ 2147483646 w 400"/>
                <a:gd name="T9" fmla="*/ 2147483646 h 158"/>
                <a:gd name="T10" fmla="*/ 2147483646 w 400"/>
                <a:gd name="T11" fmla="*/ 2147483646 h 158"/>
                <a:gd name="T12" fmla="*/ 2147483646 w 400"/>
                <a:gd name="T13" fmla="*/ 2147483646 h 158"/>
                <a:gd name="T14" fmla="*/ 2147483646 w 400"/>
                <a:gd name="T15" fmla="*/ 2147483646 h 158"/>
                <a:gd name="T16" fmla="*/ 2147483646 w 400"/>
                <a:gd name="T17" fmla="*/ 2147483646 h 158"/>
                <a:gd name="T18" fmla="*/ 2147483646 w 400"/>
                <a:gd name="T19" fmla="*/ 2147483646 h 158"/>
                <a:gd name="T20" fmla="*/ 2147483646 w 400"/>
                <a:gd name="T21" fmla="*/ 2147483646 h 158"/>
                <a:gd name="T22" fmla="*/ 2147483646 w 400"/>
                <a:gd name="T23" fmla="*/ 2147483646 h 158"/>
                <a:gd name="T24" fmla="*/ 2147483646 w 400"/>
                <a:gd name="T25" fmla="*/ 2147483646 h 158"/>
                <a:gd name="T26" fmla="*/ 2147483646 w 400"/>
                <a:gd name="T27" fmla="*/ 2147483646 h 158"/>
                <a:gd name="T28" fmla="*/ 2147483646 w 400"/>
                <a:gd name="T29" fmla="*/ 2147483646 h 158"/>
                <a:gd name="T30" fmla="*/ 2147483646 w 400"/>
                <a:gd name="T31" fmla="*/ 2147483646 h 158"/>
                <a:gd name="T32" fmla="*/ 0 w 400"/>
                <a:gd name="T33" fmla="*/ 2147483646 h 158"/>
                <a:gd name="T34" fmla="*/ 2147483646 w 400"/>
                <a:gd name="T35" fmla="*/ 0 h 158"/>
                <a:gd name="T36" fmla="*/ 2147483646 w 400"/>
                <a:gd name="T37" fmla="*/ 0 h 158"/>
                <a:gd name="T38" fmla="*/ 2147483646 w 400"/>
                <a:gd name="T39" fmla="*/ 2147483646 h 158"/>
                <a:gd name="T40" fmla="*/ 2147483646 w 400"/>
                <a:gd name="T41" fmla="*/ 2147483646 h 1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00" h="158">
                  <a:moveTo>
                    <a:pt x="313" y="158"/>
                  </a:moveTo>
                  <a:lnTo>
                    <a:pt x="313" y="158"/>
                  </a:lnTo>
                  <a:lnTo>
                    <a:pt x="262" y="158"/>
                  </a:lnTo>
                  <a:cubicBezTo>
                    <a:pt x="253" y="158"/>
                    <a:pt x="246" y="150"/>
                    <a:pt x="246" y="142"/>
                  </a:cubicBezTo>
                  <a:cubicBezTo>
                    <a:pt x="246" y="133"/>
                    <a:pt x="253" y="126"/>
                    <a:pt x="262" y="126"/>
                  </a:cubicBezTo>
                  <a:lnTo>
                    <a:pt x="301" y="126"/>
                  </a:lnTo>
                  <a:lnTo>
                    <a:pt x="348" y="82"/>
                  </a:lnTo>
                  <a:lnTo>
                    <a:pt x="264" y="32"/>
                  </a:lnTo>
                  <a:lnTo>
                    <a:pt x="115" y="32"/>
                  </a:lnTo>
                  <a:lnTo>
                    <a:pt x="54" y="78"/>
                  </a:lnTo>
                  <a:lnTo>
                    <a:pt x="123" y="125"/>
                  </a:lnTo>
                  <a:lnTo>
                    <a:pt x="160" y="126"/>
                  </a:lnTo>
                  <a:cubicBezTo>
                    <a:pt x="169" y="126"/>
                    <a:pt x="176" y="133"/>
                    <a:pt x="176" y="142"/>
                  </a:cubicBezTo>
                  <a:cubicBezTo>
                    <a:pt x="176" y="151"/>
                    <a:pt x="169" y="157"/>
                    <a:pt x="160" y="157"/>
                  </a:cubicBezTo>
                  <a:lnTo>
                    <a:pt x="113" y="157"/>
                  </a:lnTo>
                  <a:lnTo>
                    <a:pt x="0" y="79"/>
                  </a:lnTo>
                  <a:lnTo>
                    <a:pt x="105" y="0"/>
                  </a:lnTo>
                  <a:lnTo>
                    <a:pt x="272" y="0"/>
                  </a:lnTo>
                  <a:lnTo>
                    <a:pt x="400" y="77"/>
                  </a:lnTo>
                  <a:lnTo>
                    <a:pt x="313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9" name="Freeform 182"/>
            <p:cNvSpPr>
              <a:spLocks/>
            </p:cNvSpPr>
            <p:nvPr/>
          </p:nvSpPr>
          <p:spPr bwMode="auto">
            <a:xfrm>
              <a:off x="1079500" y="3132138"/>
              <a:ext cx="31750" cy="31750"/>
            </a:xfrm>
            <a:custGeom>
              <a:avLst/>
              <a:gdLst>
                <a:gd name="T0" fmla="*/ 2147483646 w 66"/>
                <a:gd name="T1" fmla="*/ 2147483646 h 66"/>
                <a:gd name="T2" fmla="*/ 2147483646 w 66"/>
                <a:gd name="T3" fmla="*/ 2147483646 h 66"/>
                <a:gd name="T4" fmla="*/ 0 w 66"/>
                <a:gd name="T5" fmla="*/ 2147483646 h 66"/>
                <a:gd name="T6" fmla="*/ 2147483646 w 66"/>
                <a:gd name="T7" fmla="*/ 0 h 66"/>
                <a:gd name="T8" fmla="*/ 2147483646 w 66"/>
                <a:gd name="T9" fmla="*/ 2147483646 h 66"/>
                <a:gd name="T10" fmla="*/ 2147483646 w 66"/>
                <a:gd name="T11" fmla="*/ 2147483646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66">
                  <a:moveTo>
                    <a:pt x="33" y="66"/>
                  </a:moveTo>
                  <a:lnTo>
                    <a:pt x="33" y="66"/>
                  </a:ln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6" y="51"/>
                    <a:pt x="51" y="66"/>
                    <a:pt x="33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0" name="Freeform 183"/>
            <p:cNvSpPr>
              <a:spLocks/>
            </p:cNvSpPr>
            <p:nvPr/>
          </p:nvSpPr>
          <p:spPr bwMode="auto">
            <a:xfrm>
              <a:off x="1128713" y="3132138"/>
              <a:ext cx="30163" cy="31750"/>
            </a:xfrm>
            <a:custGeom>
              <a:avLst/>
              <a:gdLst>
                <a:gd name="T0" fmla="*/ 2147483646 w 66"/>
                <a:gd name="T1" fmla="*/ 2147483646 h 66"/>
                <a:gd name="T2" fmla="*/ 2147483646 w 66"/>
                <a:gd name="T3" fmla="*/ 2147483646 h 66"/>
                <a:gd name="T4" fmla="*/ 0 w 66"/>
                <a:gd name="T5" fmla="*/ 2147483646 h 66"/>
                <a:gd name="T6" fmla="*/ 2147483646 w 66"/>
                <a:gd name="T7" fmla="*/ 0 h 66"/>
                <a:gd name="T8" fmla="*/ 2147483646 w 66"/>
                <a:gd name="T9" fmla="*/ 2147483646 h 66"/>
                <a:gd name="T10" fmla="*/ 2147483646 w 66"/>
                <a:gd name="T11" fmla="*/ 2147483646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66">
                  <a:moveTo>
                    <a:pt x="33" y="66"/>
                  </a:moveTo>
                  <a:lnTo>
                    <a:pt x="33" y="66"/>
                  </a:lnTo>
                  <a:cubicBezTo>
                    <a:pt x="14" y="66"/>
                    <a:pt x="0" y="51"/>
                    <a:pt x="0" y="33"/>
                  </a:cubicBezTo>
                  <a:cubicBezTo>
                    <a:pt x="0" y="15"/>
                    <a:pt x="14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6" y="51"/>
                    <a:pt x="51" y="66"/>
                    <a:pt x="33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1" name="Freeform 184"/>
            <p:cNvSpPr>
              <a:spLocks/>
            </p:cNvSpPr>
            <p:nvPr/>
          </p:nvSpPr>
          <p:spPr bwMode="auto">
            <a:xfrm>
              <a:off x="1046163" y="2924175"/>
              <a:ext cx="106363" cy="201613"/>
            </a:xfrm>
            <a:custGeom>
              <a:avLst/>
              <a:gdLst>
                <a:gd name="T0" fmla="*/ 2147483646 w 227"/>
                <a:gd name="T1" fmla="*/ 2147483646 h 428"/>
                <a:gd name="T2" fmla="*/ 2147483646 w 227"/>
                <a:gd name="T3" fmla="*/ 2147483646 h 428"/>
                <a:gd name="T4" fmla="*/ 2147483646 w 227"/>
                <a:gd name="T5" fmla="*/ 2147483646 h 428"/>
                <a:gd name="T6" fmla="*/ 2147483646 w 227"/>
                <a:gd name="T7" fmla="*/ 2147483646 h 428"/>
                <a:gd name="T8" fmla="*/ 2147483646 w 227"/>
                <a:gd name="T9" fmla="*/ 2147483646 h 428"/>
                <a:gd name="T10" fmla="*/ 2147483646 w 227"/>
                <a:gd name="T11" fmla="*/ 2147483646 h 428"/>
                <a:gd name="T12" fmla="*/ 2147483646 w 227"/>
                <a:gd name="T13" fmla="*/ 2147483646 h 428"/>
                <a:gd name="T14" fmla="*/ 2147483646 w 227"/>
                <a:gd name="T15" fmla="*/ 2147483646 h 428"/>
                <a:gd name="T16" fmla="*/ 2147483646 w 227"/>
                <a:gd name="T17" fmla="*/ 2147483646 h 4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" h="428">
                  <a:moveTo>
                    <a:pt x="208" y="428"/>
                  </a:moveTo>
                  <a:lnTo>
                    <a:pt x="208" y="428"/>
                  </a:lnTo>
                  <a:cubicBezTo>
                    <a:pt x="203" y="428"/>
                    <a:pt x="197" y="424"/>
                    <a:pt x="194" y="419"/>
                  </a:cubicBezTo>
                  <a:lnTo>
                    <a:pt x="4" y="25"/>
                  </a:lnTo>
                  <a:cubicBezTo>
                    <a:pt x="0" y="17"/>
                    <a:pt x="4" y="8"/>
                    <a:pt x="12" y="4"/>
                  </a:cubicBezTo>
                  <a:cubicBezTo>
                    <a:pt x="19" y="0"/>
                    <a:pt x="29" y="4"/>
                    <a:pt x="33" y="11"/>
                  </a:cubicBezTo>
                  <a:lnTo>
                    <a:pt x="223" y="405"/>
                  </a:lnTo>
                  <a:cubicBezTo>
                    <a:pt x="227" y="413"/>
                    <a:pt x="223" y="422"/>
                    <a:pt x="215" y="426"/>
                  </a:cubicBezTo>
                  <a:cubicBezTo>
                    <a:pt x="213" y="427"/>
                    <a:pt x="211" y="428"/>
                    <a:pt x="208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2" name="Freeform 185"/>
            <p:cNvSpPr>
              <a:spLocks/>
            </p:cNvSpPr>
            <p:nvPr/>
          </p:nvSpPr>
          <p:spPr bwMode="auto">
            <a:xfrm>
              <a:off x="962025" y="2924175"/>
              <a:ext cx="101600" cy="201613"/>
            </a:xfrm>
            <a:custGeom>
              <a:avLst/>
              <a:gdLst>
                <a:gd name="T0" fmla="*/ 2147483646 w 216"/>
                <a:gd name="T1" fmla="*/ 2147483646 h 428"/>
                <a:gd name="T2" fmla="*/ 2147483646 w 216"/>
                <a:gd name="T3" fmla="*/ 2147483646 h 428"/>
                <a:gd name="T4" fmla="*/ 2147483646 w 216"/>
                <a:gd name="T5" fmla="*/ 2147483646 h 428"/>
                <a:gd name="T6" fmla="*/ 2147483646 w 216"/>
                <a:gd name="T7" fmla="*/ 2147483646 h 428"/>
                <a:gd name="T8" fmla="*/ 2147483646 w 216"/>
                <a:gd name="T9" fmla="*/ 2147483646 h 428"/>
                <a:gd name="T10" fmla="*/ 2147483646 w 216"/>
                <a:gd name="T11" fmla="*/ 2147483646 h 428"/>
                <a:gd name="T12" fmla="*/ 2147483646 w 216"/>
                <a:gd name="T13" fmla="*/ 2147483646 h 428"/>
                <a:gd name="T14" fmla="*/ 2147483646 w 216"/>
                <a:gd name="T15" fmla="*/ 2147483646 h 428"/>
                <a:gd name="T16" fmla="*/ 2147483646 w 216"/>
                <a:gd name="T17" fmla="*/ 2147483646 h 4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" h="428">
                  <a:moveTo>
                    <a:pt x="18" y="428"/>
                  </a:moveTo>
                  <a:lnTo>
                    <a:pt x="18" y="428"/>
                  </a:lnTo>
                  <a:cubicBezTo>
                    <a:pt x="16" y="428"/>
                    <a:pt x="14" y="427"/>
                    <a:pt x="12" y="426"/>
                  </a:cubicBezTo>
                  <a:cubicBezTo>
                    <a:pt x="4" y="423"/>
                    <a:pt x="0" y="413"/>
                    <a:pt x="4" y="405"/>
                  </a:cubicBezTo>
                  <a:lnTo>
                    <a:pt x="183" y="12"/>
                  </a:lnTo>
                  <a:cubicBezTo>
                    <a:pt x="187" y="4"/>
                    <a:pt x="196" y="0"/>
                    <a:pt x="204" y="4"/>
                  </a:cubicBezTo>
                  <a:cubicBezTo>
                    <a:pt x="212" y="8"/>
                    <a:pt x="216" y="17"/>
                    <a:pt x="212" y="25"/>
                  </a:cubicBezTo>
                  <a:lnTo>
                    <a:pt x="33" y="418"/>
                  </a:lnTo>
                  <a:cubicBezTo>
                    <a:pt x="30" y="424"/>
                    <a:pt x="24" y="428"/>
                    <a:pt x="18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3" name="Freeform 186"/>
            <p:cNvSpPr>
              <a:spLocks/>
            </p:cNvSpPr>
            <p:nvPr/>
          </p:nvSpPr>
          <p:spPr bwMode="auto">
            <a:xfrm>
              <a:off x="1030288" y="2859088"/>
              <a:ext cx="49213" cy="50800"/>
            </a:xfrm>
            <a:custGeom>
              <a:avLst/>
              <a:gdLst>
                <a:gd name="T0" fmla="*/ 2147483646 w 107"/>
                <a:gd name="T1" fmla="*/ 2147483646 h 107"/>
                <a:gd name="T2" fmla="*/ 2147483646 w 107"/>
                <a:gd name="T3" fmla="*/ 2147483646 h 107"/>
                <a:gd name="T4" fmla="*/ 2147483646 w 107"/>
                <a:gd name="T5" fmla="*/ 2147483646 h 107"/>
                <a:gd name="T6" fmla="*/ 0 w 107"/>
                <a:gd name="T7" fmla="*/ 2147483646 h 107"/>
                <a:gd name="T8" fmla="*/ 2147483646 w 107"/>
                <a:gd name="T9" fmla="*/ 0 h 107"/>
                <a:gd name="T10" fmla="*/ 2147483646 w 107"/>
                <a:gd name="T11" fmla="*/ 2147483646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lnTo>
                    <a:pt x="107" y="53"/>
                  </a:lnTo>
                  <a:cubicBezTo>
                    <a:pt x="107" y="83"/>
                    <a:pt x="8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7" y="24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4" name="Freeform 187"/>
            <p:cNvSpPr>
              <a:spLocks/>
            </p:cNvSpPr>
            <p:nvPr/>
          </p:nvSpPr>
          <p:spPr bwMode="auto">
            <a:xfrm>
              <a:off x="1025525" y="2987675"/>
              <a:ext cx="61913" cy="14288"/>
            </a:xfrm>
            <a:custGeom>
              <a:avLst/>
              <a:gdLst>
                <a:gd name="T0" fmla="*/ 2147483646 w 131"/>
                <a:gd name="T1" fmla="*/ 2147483646 h 32"/>
                <a:gd name="T2" fmla="*/ 2147483646 w 131"/>
                <a:gd name="T3" fmla="*/ 2147483646 h 32"/>
                <a:gd name="T4" fmla="*/ 2147483646 w 131"/>
                <a:gd name="T5" fmla="*/ 2147483646 h 32"/>
                <a:gd name="T6" fmla="*/ 0 w 131"/>
                <a:gd name="T7" fmla="*/ 2147483646 h 32"/>
                <a:gd name="T8" fmla="*/ 2147483646 w 131"/>
                <a:gd name="T9" fmla="*/ 0 h 32"/>
                <a:gd name="T10" fmla="*/ 2147483646 w 131"/>
                <a:gd name="T11" fmla="*/ 0 h 32"/>
                <a:gd name="T12" fmla="*/ 2147483646 w 131"/>
                <a:gd name="T13" fmla="*/ 2147483646 h 32"/>
                <a:gd name="T14" fmla="*/ 2147483646 w 131"/>
                <a:gd name="T15" fmla="*/ 2147483646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1" h="32">
                  <a:moveTo>
                    <a:pt x="115" y="32"/>
                  </a:moveTo>
                  <a:lnTo>
                    <a:pt x="115" y="32"/>
                  </a:lnTo>
                  <a:lnTo>
                    <a:pt x="16" y="32"/>
                  </a:ln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lnTo>
                    <a:pt x="115" y="0"/>
                  </a:lnTo>
                  <a:cubicBezTo>
                    <a:pt x="123" y="0"/>
                    <a:pt x="131" y="7"/>
                    <a:pt x="131" y="16"/>
                  </a:cubicBezTo>
                  <a:cubicBezTo>
                    <a:pt x="131" y="25"/>
                    <a:pt x="123" y="32"/>
                    <a:pt x="11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5" name="Freeform 188"/>
            <p:cNvSpPr>
              <a:spLocks/>
            </p:cNvSpPr>
            <p:nvPr/>
          </p:nvSpPr>
          <p:spPr bwMode="auto">
            <a:xfrm>
              <a:off x="958850" y="2843213"/>
              <a:ext cx="26988" cy="82550"/>
            </a:xfrm>
            <a:custGeom>
              <a:avLst/>
              <a:gdLst>
                <a:gd name="T0" fmla="*/ 2147483646 w 59"/>
                <a:gd name="T1" fmla="*/ 2147483646 h 174"/>
                <a:gd name="T2" fmla="*/ 2147483646 w 59"/>
                <a:gd name="T3" fmla="*/ 2147483646 h 174"/>
                <a:gd name="T4" fmla="*/ 2147483646 w 59"/>
                <a:gd name="T5" fmla="*/ 2147483646 h 174"/>
                <a:gd name="T6" fmla="*/ 0 w 59"/>
                <a:gd name="T7" fmla="*/ 2147483646 h 174"/>
                <a:gd name="T8" fmla="*/ 2147483646 w 59"/>
                <a:gd name="T9" fmla="*/ 2147483646 h 174"/>
                <a:gd name="T10" fmla="*/ 2147483646 w 59"/>
                <a:gd name="T11" fmla="*/ 2147483646 h 174"/>
                <a:gd name="T12" fmla="*/ 2147483646 w 59"/>
                <a:gd name="T13" fmla="*/ 2147483646 h 174"/>
                <a:gd name="T14" fmla="*/ 2147483646 w 59"/>
                <a:gd name="T15" fmla="*/ 2147483646 h 174"/>
                <a:gd name="T16" fmla="*/ 2147483646 w 59"/>
                <a:gd name="T17" fmla="*/ 2147483646 h 174"/>
                <a:gd name="T18" fmla="*/ 2147483646 w 59"/>
                <a:gd name="T19" fmla="*/ 2147483646 h 174"/>
                <a:gd name="T20" fmla="*/ 2147483646 w 59"/>
                <a:gd name="T21" fmla="*/ 2147483646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9" h="174">
                  <a:moveTo>
                    <a:pt x="41" y="174"/>
                  </a:moveTo>
                  <a:lnTo>
                    <a:pt x="41" y="174"/>
                  </a:lnTo>
                  <a:cubicBezTo>
                    <a:pt x="37" y="174"/>
                    <a:pt x="33" y="172"/>
                    <a:pt x="30" y="169"/>
                  </a:cubicBezTo>
                  <a:cubicBezTo>
                    <a:pt x="11" y="148"/>
                    <a:pt x="0" y="119"/>
                    <a:pt x="0" y="88"/>
                  </a:cubicBezTo>
                  <a:cubicBezTo>
                    <a:pt x="0" y="57"/>
                    <a:pt x="10" y="29"/>
                    <a:pt x="29" y="7"/>
                  </a:cubicBezTo>
                  <a:cubicBezTo>
                    <a:pt x="35" y="1"/>
                    <a:pt x="45" y="0"/>
                    <a:pt x="51" y="6"/>
                  </a:cubicBezTo>
                  <a:cubicBezTo>
                    <a:pt x="58" y="12"/>
                    <a:pt x="59" y="22"/>
                    <a:pt x="53" y="28"/>
                  </a:cubicBezTo>
                  <a:cubicBezTo>
                    <a:pt x="39" y="44"/>
                    <a:pt x="32" y="65"/>
                    <a:pt x="32" y="88"/>
                  </a:cubicBezTo>
                  <a:cubicBezTo>
                    <a:pt x="32" y="111"/>
                    <a:pt x="40" y="132"/>
                    <a:pt x="53" y="148"/>
                  </a:cubicBezTo>
                  <a:cubicBezTo>
                    <a:pt x="59" y="154"/>
                    <a:pt x="58" y="164"/>
                    <a:pt x="52" y="170"/>
                  </a:cubicBezTo>
                  <a:cubicBezTo>
                    <a:pt x="49" y="173"/>
                    <a:pt x="45" y="174"/>
                    <a:pt x="41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6" name="Freeform 189"/>
            <p:cNvSpPr>
              <a:spLocks/>
            </p:cNvSpPr>
            <p:nvPr/>
          </p:nvSpPr>
          <p:spPr bwMode="auto">
            <a:xfrm>
              <a:off x="912813" y="2816225"/>
              <a:ext cx="39688" cy="136525"/>
            </a:xfrm>
            <a:custGeom>
              <a:avLst/>
              <a:gdLst>
                <a:gd name="T0" fmla="*/ 2147483646 w 87"/>
                <a:gd name="T1" fmla="*/ 2147483646 h 293"/>
                <a:gd name="T2" fmla="*/ 2147483646 w 87"/>
                <a:gd name="T3" fmla="*/ 2147483646 h 293"/>
                <a:gd name="T4" fmla="*/ 2147483646 w 87"/>
                <a:gd name="T5" fmla="*/ 2147483646 h 293"/>
                <a:gd name="T6" fmla="*/ 0 w 87"/>
                <a:gd name="T7" fmla="*/ 2147483646 h 293"/>
                <a:gd name="T8" fmla="*/ 2147483646 w 87"/>
                <a:gd name="T9" fmla="*/ 2147483646 h 293"/>
                <a:gd name="T10" fmla="*/ 2147483646 w 87"/>
                <a:gd name="T11" fmla="*/ 2147483646 h 293"/>
                <a:gd name="T12" fmla="*/ 2147483646 w 87"/>
                <a:gd name="T13" fmla="*/ 2147483646 h 293"/>
                <a:gd name="T14" fmla="*/ 2147483646 w 87"/>
                <a:gd name="T15" fmla="*/ 2147483646 h 293"/>
                <a:gd name="T16" fmla="*/ 2147483646 w 87"/>
                <a:gd name="T17" fmla="*/ 2147483646 h 293"/>
                <a:gd name="T18" fmla="*/ 2147483646 w 87"/>
                <a:gd name="T19" fmla="*/ 2147483646 h 293"/>
                <a:gd name="T20" fmla="*/ 2147483646 w 87"/>
                <a:gd name="T21" fmla="*/ 2147483646 h 2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7" h="293">
                  <a:moveTo>
                    <a:pt x="70" y="293"/>
                  </a:moveTo>
                  <a:lnTo>
                    <a:pt x="70" y="293"/>
                  </a:lnTo>
                  <a:cubicBezTo>
                    <a:pt x="66" y="293"/>
                    <a:pt x="62" y="292"/>
                    <a:pt x="58" y="289"/>
                  </a:cubicBezTo>
                  <a:cubicBezTo>
                    <a:pt x="22" y="252"/>
                    <a:pt x="0" y="201"/>
                    <a:pt x="0" y="148"/>
                  </a:cubicBezTo>
                  <a:cubicBezTo>
                    <a:pt x="0" y="94"/>
                    <a:pt x="21" y="43"/>
                    <a:pt x="58" y="7"/>
                  </a:cubicBezTo>
                  <a:cubicBezTo>
                    <a:pt x="64" y="0"/>
                    <a:pt x="74" y="1"/>
                    <a:pt x="80" y="7"/>
                  </a:cubicBezTo>
                  <a:cubicBezTo>
                    <a:pt x="86" y="13"/>
                    <a:pt x="86" y="23"/>
                    <a:pt x="80" y="29"/>
                  </a:cubicBezTo>
                  <a:cubicBezTo>
                    <a:pt x="49" y="60"/>
                    <a:pt x="32" y="103"/>
                    <a:pt x="32" y="148"/>
                  </a:cubicBezTo>
                  <a:cubicBezTo>
                    <a:pt x="32" y="193"/>
                    <a:pt x="50" y="236"/>
                    <a:pt x="81" y="266"/>
                  </a:cubicBezTo>
                  <a:cubicBezTo>
                    <a:pt x="87" y="272"/>
                    <a:pt x="87" y="282"/>
                    <a:pt x="81" y="288"/>
                  </a:cubicBezTo>
                  <a:cubicBezTo>
                    <a:pt x="78" y="291"/>
                    <a:pt x="74" y="293"/>
                    <a:pt x="70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7" name="Freeform 190"/>
            <p:cNvSpPr>
              <a:spLocks/>
            </p:cNvSpPr>
            <p:nvPr/>
          </p:nvSpPr>
          <p:spPr bwMode="auto">
            <a:xfrm>
              <a:off x="1123950" y="2843213"/>
              <a:ext cx="26988" cy="82550"/>
            </a:xfrm>
            <a:custGeom>
              <a:avLst/>
              <a:gdLst>
                <a:gd name="T0" fmla="*/ 2147483646 w 59"/>
                <a:gd name="T1" fmla="*/ 2147483646 h 174"/>
                <a:gd name="T2" fmla="*/ 2147483646 w 59"/>
                <a:gd name="T3" fmla="*/ 2147483646 h 174"/>
                <a:gd name="T4" fmla="*/ 2147483646 w 59"/>
                <a:gd name="T5" fmla="*/ 2147483646 h 174"/>
                <a:gd name="T6" fmla="*/ 2147483646 w 59"/>
                <a:gd name="T7" fmla="*/ 2147483646 h 174"/>
                <a:gd name="T8" fmla="*/ 2147483646 w 59"/>
                <a:gd name="T9" fmla="*/ 2147483646 h 174"/>
                <a:gd name="T10" fmla="*/ 2147483646 w 59"/>
                <a:gd name="T11" fmla="*/ 2147483646 h 174"/>
                <a:gd name="T12" fmla="*/ 2147483646 w 59"/>
                <a:gd name="T13" fmla="*/ 2147483646 h 174"/>
                <a:gd name="T14" fmla="*/ 2147483646 w 59"/>
                <a:gd name="T15" fmla="*/ 2147483646 h 174"/>
                <a:gd name="T16" fmla="*/ 2147483646 w 59"/>
                <a:gd name="T17" fmla="*/ 2147483646 h 174"/>
                <a:gd name="T18" fmla="*/ 2147483646 w 59"/>
                <a:gd name="T19" fmla="*/ 2147483646 h 174"/>
                <a:gd name="T20" fmla="*/ 2147483646 w 59"/>
                <a:gd name="T21" fmla="*/ 2147483646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9" h="174">
                  <a:moveTo>
                    <a:pt x="17" y="174"/>
                  </a:moveTo>
                  <a:lnTo>
                    <a:pt x="17" y="174"/>
                  </a:lnTo>
                  <a:cubicBezTo>
                    <a:pt x="14" y="174"/>
                    <a:pt x="10" y="173"/>
                    <a:pt x="7" y="170"/>
                  </a:cubicBezTo>
                  <a:cubicBezTo>
                    <a:pt x="0" y="164"/>
                    <a:pt x="0" y="154"/>
                    <a:pt x="6" y="148"/>
                  </a:cubicBezTo>
                  <a:cubicBezTo>
                    <a:pt x="19" y="132"/>
                    <a:pt x="27" y="111"/>
                    <a:pt x="27" y="88"/>
                  </a:cubicBezTo>
                  <a:cubicBezTo>
                    <a:pt x="27" y="65"/>
                    <a:pt x="20" y="44"/>
                    <a:pt x="6" y="28"/>
                  </a:cubicBezTo>
                  <a:cubicBezTo>
                    <a:pt x="0" y="22"/>
                    <a:pt x="1" y="12"/>
                    <a:pt x="7" y="6"/>
                  </a:cubicBezTo>
                  <a:cubicBezTo>
                    <a:pt x="14" y="0"/>
                    <a:pt x="24" y="1"/>
                    <a:pt x="30" y="7"/>
                  </a:cubicBezTo>
                  <a:cubicBezTo>
                    <a:pt x="49" y="29"/>
                    <a:pt x="59" y="57"/>
                    <a:pt x="59" y="88"/>
                  </a:cubicBezTo>
                  <a:cubicBezTo>
                    <a:pt x="59" y="119"/>
                    <a:pt x="48" y="148"/>
                    <a:pt x="29" y="169"/>
                  </a:cubicBezTo>
                  <a:cubicBezTo>
                    <a:pt x="26" y="172"/>
                    <a:pt x="22" y="174"/>
                    <a:pt x="17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8" name="Freeform 191"/>
            <p:cNvSpPr>
              <a:spLocks/>
            </p:cNvSpPr>
            <p:nvPr/>
          </p:nvSpPr>
          <p:spPr bwMode="auto">
            <a:xfrm>
              <a:off x="1157288" y="2816225"/>
              <a:ext cx="41275" cy="136525"/>
            </a:xfrm>
            <a:custGeom>
              <a:avLst/>
              <a:gdLst>
                <a:gd name="T0" fmla="*/ 2147483646 w 87"/>
                <a:gd name="T1" fmla="*/ 2147483646 h 293"/>
                <a:gd name="T2" fmla="*/ 2147483646 w 87"/>
                <a:gd name="T3" fmla="*/ 2147483646 h 293"/>
                <a:gd name="T4" fmla="*/ 2147483646 w 87"/>
                <a:gd name="T5" fmla="*/ 2147483646 h 293"/>
                <a:gd name="T6" fmla="*/ 2147483646 w 87"/>
                <a:gd name="T7" fmla="*/ 2147483646 h 293"/>
                <a:gd name="T8" fmla="*/ 2147483646 w 87"/>
                <a:gd name="T9" fmla="*/ 2147483646 h 293"/>
                <a:gd name="T10" fmla="*/ 2147483646 w 87"/>
                <a:gd name="T11" fmla="*/ 2147483646 h 293"/>
                <a:gd name="T12" fmla="*/ 2147483646 w 87"/>
                <a:gd name="T13" fmla="*/ 2147483646 h 293"/>
                <a:gd name="T14" fmla="*/ 2147483646 w 87"/>
                <a:gd name="T15" fmla="*/ 2147483646 h 293"/>
                <a:gd name="T16" fmla="*/ 2147483646 w 87"/>
                <a:gd name="T17" fmla="*/ 2147483646 h 293"/>
                <a:gd name="T18" fmla="*/ 2147483646 w 87"/>
                <a:gd name="T19" fmla="*/ 2147483646 h 293"/>
                <a:gd name="T20" fmla="*/ 2147483646 w 87"/>
                <a:gd name="T21" fmla="*/ 2147483646 h 2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7" h="293">
                  <a:moveTo>
                    <a:pt x="17" y="293"/>
                  </a:moveTo>
                  <a:lnTo>
                    <a:pt x="17" y="293"/>
                  </a:lnTo>
                  <a:cubicBezTo>
                    <a:pt x="13" y="293"/>
                    <a:pt x="9" y="291"/>
                    <a:pt x="6" y="288"/>
                  </a:cubicBezTo>
                  <a:cubicBezTo>
                    <a:pt x="0" y="282"/>
                    <a:pt x="0" y="272"/>
                    <a:pt x="6" y="266"/>
                  </a:cubicBezTo>
                  <a:cubicBezTo>
                    <a:pt x="37" y="236"/>
                    <a:pt x="55" y="193"/>
                    <a:pt x="55" y="148"/>
                  </a:cubicBezTo>
                  <a:cubicBezTo>
                    <a:pt x="55" y="103"/>
                    <a:pt x="38" y="60"/>
                    <a:pt x="7" y="29"/>
                  </a:cubicBezTo>
                  <a:cubicBezTo>
                    <a:pt x="1" y="23"/>
                    <a:pt x="1" y="13"/>
                    <a:pt x="7" y="7"/>
                  </a:cubicBezTo>
                  <a:cubicBezTo>
                    <a:pt x="13" y="1"/>
                    <a:pt x="23" y="0"/>
                    <a:pt x="29" y="7"/>
                  </a:cubicBezTo>
                  <a:cubicBezTo>
                    <a:pt x="66" y="43"/>
                    <a:pt x="87" y="94"/>
                    <a:pt x="87" y="148"/>
                  </a:cubicBezTo>
                  <a:cubicBezTo>
                    <a:pt x="86" y="201"/>
                    <a:pt x="65" y="252"/>
                    <a:pt x="28" y="289"/>
                  </a:cubicBezTo>
                  <a:cubicBezTo>
                    <a:pt x="25" y="292"/>
                    <a:pt x="21" y="293"/>
                    <a:pt x="17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3951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sz="2139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89" name="Freeform 44"/>
          <p:cNvSpPr>
            <a:spLocks noEditPoints="1"/>
          </p:cNvSpPr>
          <p:nvPr/>
        </p:nvSpPr>
        <p:spPr bwMode="auto">
          <a:xfrm rot="3258586">
            <a:off x="8356816" y="5496306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rgbClr val="47A5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44"/>
          <p:cNvSpPr>
            <a:spLocks noEditPoints="1"/>
          </p:cNvSpPr>
          <p:nvPr/>
        </p:nvSpPr>
        <p:spPr bwMode="auto">
          <a:xfrm rot="3258586">
            <a:off x="9216122" y="5496307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rgbClr val="47A5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44"/>
          <p:cNvSpPr>
            <a:spLocks noEditPoints="1"/>
          </p:cNvSpPr>
          <p:nvPr/>
        </p:nvSpPr>
        <p:spPr bwMode="auto">
          <a:xfrm rot="3258586">
            <a:off x="9505149" y="5505684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9487459" y="4535348"/>
            <a:ext cx="114165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 smtClean="0"/>
              <a:t>Multicast MBS </a:t>
            </a:r>
          </a:p>
          <a:p>
            <a:r>
              <a:rPr lang="en-US" altLang="zh-CN" sz="1050" b="1" dirty="0" smtClean="0">
                <a:solidFill>
                  <a:srgbClr val="00B050"/>
                </a:solidFill>
              </a:rPr>
              <a:t>-  active</a:t>
            </a:r>
            <a:endParaRPr lang="en-US" sz="1050" dirty="0">
              <a:solidFill>
                <a:srgbClr val="00B050"/>
              </a:solidFill>
            </a:endParaRPr>
          </a:p>
        </p:txBody>
      </p:sp>
      <p:sp>
        <p:nvSpPr>
          <p:cNvPr id="93" name="Freeform 92"/>
          <p:cNvSpPr/>
          <p:nvPr/>
        </p:nvSpPr>
        <p:spPr>
          <a:xfrm>
            <a:off x="8599867" y="3860275"/>
            <a:ext cx="617838" cy="1639329"/>
          </a:xfrm>
          <a:custGeom>
            <a:avLst/>
            <a:gdLst>
              <a:gd name="connsiteX0" fmla="*/ 0 w 617838"/>
              <a:gd name="connsiteY0" fmla="*/ 1639329 h 1639329"/>
              <a:gd name="connsiteX1" fmla="*/ 494270 w 617838"/>
              <a:gd name="connsiteY1" fmla="*/ 724929 h 1639329"/>
              <a:gd name="connsiteX2" fmla="*/ 617838 w 617838"/>
              <a:gd name="connsiteY2" fmla="*/ 0 h 163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838" h="1639329">
                <a:moveTo>
                  <a:pt x="0" y="1639329"/>
                </a:moveTo>
                <a:cubicBezTo>
                  <a:pt x="195648" y="1318739"/>
                  <a:pt x="391297" y="998150"/>
                  <a:pt x="494270" y="724929"/>
                </a:cubicBezTo>
                <a:cubicBezTo>
                  <a:pt x="597243" y="451708"/>
                  <a:pt x="607540" y="225854"/>
                  <a:pt x="617838" y="0"/>
                </a:cubicBezTo>
              </a:path>
            </a:pathLst>
          </a:custGeom>
          <a:noFill/>
          <a:ln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8106476" y="4625425"/>
            <a:ext cx="79060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 smtClean="0"/>
              <a:t>UL media</a:t>
            </a:r>
            <a:endParaRPr lang="en-US" sz="1050" dirty="0"/>
          </a:p>
        </p:txBody>
      </p:sp>
      <p:sp>
        <p:nvSpPr>
          <p:cNvPr id="95" name="Freeform 94"/>
          <p:cNvSpPr/>
          <p:nvPr/>
        </p:nvSpPr>
        <p:spPr>
          <a:xfrm>
            <a:off x="9345823" y="3876750"/>
            <a:ext cx="193157" cy="1433384"/>
          </a:xfrm>
          <a:custGeom>
            <a:avLst/>
            <a:gdLst>
              <a:gd name="connsiteX0" fmla="*/ 86065 w 193157"/>
              <a:gd name="connsiteY0" fmla="*/ 0 h 1433384"/>
              <a:gd name="connsiteX1" fmla="*/ 3687 w 193157"/>
              <a:gd name="connsiteY1" fmla="*/ 1054444 h 1433384"/>
              <a:gd name="connsiteX2" fmla="*/ 193157 w 193157"/>
              <a:gd name="connsiteY2" fmla="*/ 1433384 h 1433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157" h="1433384">
                <a:moveTo>
                  <a:pt x="86065" y="0"/>
                </a:moveTo>
                <a:cubicBezTo>
                  <a:pt x="35951" y="407773"/>
                  <a:pt x="-14162" y="815547"/>
                  <a:pt x="3687" y="1054444"/>
                </a:cubicBezTo>
                <a:cubicBezTo>
                  <a:pt x="21536" y="1293341"/>
                  <a:pt x="107346" y="1363362"/>
                  <a:pt x="193157" y="1433384"/>
                </a:cubicBezTo>
              </a:path>
            </a:pathLst>
          </a:custGeom>
          <a:noFill/>
          <a:ln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9003876" y="5376543"/>
            <a:ext cx="1284748" cy="529362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文本框 10">
            <a:extLst>
              <a:ext uri="{FF2B5EF4-FFF2-40B4-BE49-F238E27FC236}">
                <a16:creationId xmlns="" xmlns:a16="http://schemas.microsoft.com/office/drawing/2014/main" id="{BCF0DE66-D5CB-4AAB-A2E5-4ABEFB9BC095}"/>
              </a:ext>
            </a:extLst>
          </p:cNvPr>
          <p:cNvSpPr txBox="1"/>
          <p:nvPr/>
        </p:nvSpPr>
        <p:spPr>
          <a:xfrm>
            <a:off x="7804739" y="1266448"/>
            <a:ext cx="411541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200" b="1" dirty="0" smtClean="0"/>
              <a:t>Phase 3: User A talks again.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The multicast MBS becomes </a:t>
            </a:r>
            <a:r>
              <a:rPr lang="en-US" altLang="zh-CN" sz="1200" dirty="0" smtClean="0"/>
              <a:t>active due to new media packet is coming.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idled UE is being page. The </a:t>
            </a:r>
            <a:r>
              <a:rPr lang="en-US" altLang="zh-CN" sz="1200" dirty="0" smtClean="0"/>
              <a:t>UEs will become </a:t>
            </a:r>
            <a:r>
              <a:rPr lang="en-US" altLang="zh-CN" sz="1200" dirty="0"/>
              <a:t>connected again.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But,</a:t>
            </a:r>
            <a:r>
              <a:rPr lang="en-US" altLang="zh-CN" sz="1200" dirty="0">
                <a:solidFill>
                  <a:srgbClr val="FF0000"/>
                </a:solidFill>
              </a:rPr>
              <a:t> these UE may not become connected at the same time. The late connected UE may lost the media packet </a:t>
            </a:r>
            <a:r>
              <a:rPr lang="en-US" altLang="zh-CN" sz="1200" dirty="0"/>
              <a:t>, as the packet already being transmitted once the 1st UE become connected which triggers the shared delivery restore and </a:t>
            </a:r>
            <a:r>
              <a:rPr lang="en-US" altLang="zh-CN" sz="1200" dirty="0" smtClean="0"/>
              <a:t>start transmit data </a:t>
            </a:r>
            <a:r>
              <a:rPr lang="en-US" altLang="zh-CN" sz="1200" dirty="0"/>
              <a:t>again.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altLang="zh-CN" sz="1200" b="1" dirty="0" smtClean="0"/>
          </a:p>
        </p:txBody>
      </p:sp>
      <p:sp>
        <p:nvSpPr>
          <p:cNvPr id="99" name="Freeform 44"/>
          <p:cNvSpPr>
            <a:spLocks noEditPoints="1"/>
          </p:cNvSpPr>
          <p:nvPr/>
        </p:nvSpPr>
        <p:spPr bwMode="auto">
          <a:xfrm rot="3258586">
            <a:off x="2172451" y="5528116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rgbClr val="47A5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44"/>
          <p:cNvSpPr>
            <a:spLocks noEditPoints="1"/>
          </p:cNvSpPr>
          <p:nvPr/>
        </p:nvSpPr>
        <p:spPr bwMode="auto">
          <a:xfrm rot="3258586">
            <a:off x="6222272" y="5496877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44"/>
          <p:cNvSpPr>
            <a:spLocks noEditPoints="1"/>
          </p:cNvSpPr>
          <p:nvPr/>
        </p:nvSpPr>
        <p:spPr bwMode="auto">
          <a:xfrm rot="3258586">
            <a:off x="9769706" y="5509930"/>
            <a:ext cx="349019" cy="338341"/>
          </a:xfrm>
          <a:custGeom>
            <a:avLst/>
            <a:gdLst>
              <a:gd name="T0" fmla="*/ 57 w 199"/>
              <a:gd name="T1" fmla="*/ 3 h 184"/>
              <a:gd name="T2" fmla="*/ 26 w 199"/>
              <a:gd name="T3" fmla="*/ 38 h 184"/>
              <a:gd name="T4" fmla="*/ 1 w 199"/>
              <a:gd name="T5" fmla="*/ 78 h 184"/>
              <a:gd name="T6" fmla="*/ 2 w 199"/>
              <a:gd name="T7" fmla="*/ 84 h 184"/>
              <a:gd name="T8" fmla="*/ 49 w 199"/>
              <a:gd name="T9" fmla="*/ 119 h 184"/>
              <a:gd name="T10" fmla="*/ 72 w 199"/>
              <a:gd name="T11" fmla="*/ 136 h 184"/>
              <a:gd name="T12" fmla="*/ 135 w 199"/>
              <a:gd name="T13" fmla="*/ 183 h 184"/>
              <a:gd name="T14" fmla="*/ 141 w 199"/>
              <a:gd name="T15" fmla="*/ 182 h 184"/>
              <a:gd name="T16" fmla="*/ 173 w 199"/>
              <a:gd name="T17" fmla="*/ 147 h 184"/>
              <a:gd name="T18" fmla="*/ 197 w 199"/>
              <a:gd name="T19" fmla="*/ 107 h 184"/>
              <a:gd name="T20" fmla="*/ 196 w 199"/>
              <a:gd name="T21" fmla="*/ 100 h 184"/>
              <a:gd name="T22" fmla="*/ 63 w 199"/>
              <a:gd name="T23" fmla="*/ 2 h 184"/>
              <a:gd name="T24" fmla="*/ 57 w 199"/>
              <a:gd name="T25" fmla="*/ 3 h 184"/>
              <a:gd name="T26" fmla="*/ 23 w 199"/>
              <a:gd name="T27" fmla="*/ 54 h 184"/>
              <a:gd name="T28" fmla="*/ 41 w 199"/>
              <a:gd name="T29" fmla="*/ 31 h 184"/>
              <a:gd name="T30" fmla="*/ 43 w 199"/>
              <a:gd name="T31" fmla="*/ 32 h 184"/>
              <a:gd name="T32" fmla="*/ 25 w 199"/>
              <a:gd name="T33" fmla="*/ 55 h 184"/>
              <a:gd name="T34" fmla="*/ 23 w 199"/>
              <a:gd name="T35" fmla="*/ 54 h 184"/>
              <a:gd name="T36" fmla="*/ 16 w 199"/>
              <a:gd name="T37" fmla="*/ 82 h 184"/>
              <a:gd name="T38" fmla="*/ 15 w 199"/>
              <a:gd name="T39" fmla="*/ 76 h 184"/>
              <a:gd name="T40" fmla="*/ 60 w 199"/>
              <a:gd name="T41" fmla="*/ 16 h 184"/>
              <a:gd name="T42" fmla="*/ 65 w 199"/>
              <a:gd name="T43" fmla="*/ 15 h 184"/>
              <a:gd name="T44" fmla="*/ 166 w 199"/>
              <a:gd name="T45" fmla="*/ 90 h 184"/>
              <a:gd name="T46" fmla="*/ 167 w 199"/>
              <a:gd name="T47" fmla="*/ 95 h 184"/>
              <a:gd name="T48" fmla="*/ 122 w 199"/>
              <a:gd name="T49" fmla="*/ 156 h 184"/>
              <a:gd name="T50" fmla="*/ 117 w 199"/>
              <a:gd name="T51" fmla="*/ 157 h 184"/>
              <a:gd name="T52" fmla="*/ 16 w 199"/>
              <a:gd name="T53" fmla="*/ 82 h 184"/>
              <a:gd name="T54" fmla="*/ 148 w 199"/>
              <a:gd name="T55" fmla="*/ 143 h 184"/>
              <a:gd name="T56" fmla="*/ 131 w 199"/>
              <a:gd name="T57" fmla="*/ 165 h 184"/>
              <a:gd name="T58" fmla="*/ 129 w 199"/>
              <a:gd name="T59" fmla="*/ 165 h 184"/>
              <a:gd name="T60" fmla="*/ 128 w 199"/>
              <a:gd name="T61" fmla="*/ 162 h 184"/>
              <a:gd name="T62" fmla="*/ 144 w 199"/>
              <a:gd name="T63" fmla="*/ 141 h 184"/>
              <a:gd name="T64" fmla="*/ 147 w 199"/>
              <a:gd name="T65" fmla="*/ 140 h 184"/>
              <a:gd name="T66" fmla="*/ 148 w 199"/>
              <a:gd name="T67" fmla="*/ 143 h 184"/>
              <a:gd name="T68" fmla="*/ 161 w 199"/>
              <a:gd name="T69" fmla="*/ 137 h 184"/>
              <a:gd name="T70" fmla="*/ 150 w 199"/>
              <a:gd name="T71" fmla="*/ 139 h 184"/>
              <a:gd name="T72" fmla="*/ 148 w 199"/>
              <a:gd name="T73" fmla="*/ 127 h 184"/>
              <a:gd name="T74" fmla="*/ 159 w 199"/>
              <a:gd name="T75" fmla="*/ 126 h 184"/>
              <a:gd name="T76" fmla="*/ 161 w 199"/>
              <a:gd name="T77" fmla="*/ 137 h 184"/>
              <a:gd name="T78" fmla="*/ 179 w 199"/>
              <a:gd name="T79" fmla="*/ 101 h 184"/>
              <a:gd name="T80" fmla="*/ 163 w 199"/>
              <a:gd name="T81" fmla="*/ 123 h 184"/>
              <a:gd name="T82" fmla="*/ 160 w 199"/>
              <a:gd name="T83" fmla="*/ 123 h 184"/>
              <a:gd name="T84" fmla="*/ 159 w 199"/>
              <a:gd name="T85" fmla="*/ 121 h 184"/>
              <a:gd name="T86" fmla="*/ 175 w 199"/>
              <a:gd name="T87" fmla="*/ 99 h 184"/>
              <a:gd name="T88" fmla="*/ 178 w 199"/>
              <a:gd name="T89" fmla="*/ 99 h 184"/>
              <a:gd name="T90" fmla="*/ 179 w 199"/>
              <a:gd name="T91" fmla="*/ 10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4">
                <a:moveTo>
                  <a:pt x="57" y="3"/>
                </a:moveTo>
                <a:cubicBezTo>
                  <a:pt x="57" y="3"/>
                  <a:pt x="39" y="21"/>
                  <a:pt x="26" y="38"/>
                </a:cubicBezTo>
                <a:cubicBezTo>
                  <a:pt x="14" y="55"/>
                  <a:pt x="2" y="76"/>
                  <a:pt x="1" y="78"/>
                </a:cubicBezTo>
                <a:cubicBezTo>
                  <a:pt x="0" y="80"/>
                  <a:pt x="0" y="82"/>
                  <a:pt x="2" y="84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37" y="184"/>
                  <a:pt x="140" y="184"/>
                  <a:pt x="141" y="182"/>
                </a:cubicBezTo>
                <a:cubicBezTo>
                  <a:pt x="141" y="182"/>
                  <a:pt x="160" y="165"/>
                  <a:pt x="173" y="147"/>
                </a:cubicBezTo>
                <a:cubicBezTo>
                  <a:pt x="186" y="130"/>
                  <a:pt x="197" y="107"/>
                  <a:pt x="197" y="107"/>
                </a:cubicBezTo>
                <a:cubicBezTo>
                  <a:pt x="199" y="105"/>
                  <a:pt x="198" y="102"/>
                  <a:pt x="196" y="100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0"/>
                  <a:pt x="58" y="1"/>
                  <a:pt x="57" y="3"/>
                </a:cubicBezTo>
                <a:close/>
                <a:moveTo>
                  <a:pt x="23" y="54"/>
                </a:moveTo>
                <a:cubicBezTo>
                  <a:pt x="41" y="31"/>
                  <a:pt x="41" y="31"/>
                  <a:pt x="41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25" y="55"/>
                  <a:pt x="25" y="55"/>
                  <a:pt x="25" y="55"/>
                </a:cubicBezTo>
                <a:lnTo>
                  <a:pt x="23" y="54"/>
                </a:lnTo>
                <a:close/>
                <a:moveTo>
                  <a:pt x="16" y="82"/>
                </a:moveTo>
                <a:cubicBezTo>
                  <a:pt x="14" y="80"/>
                  <a:pt x="14" y="78"/>
                  <a:pt x="15" y="76"/>
                </a:cubicBezTo>
                <a:cubicBezTo>
                  <a:pt x="60" y="16"/>
                  <a:pt x="60" y="16"/>
                  <a:pt x="60" y="16"/>
                </a:cubicBezTo>
                <a:cubicBezTo>
                  <a:pt x="61" y="14"/>
                  <a:pt x="64" y="14"/>
                  <a:pt x="65" y="15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8" y="91"/>
                  <a:pt x="169" y="94"/>
                  <a:pt x="167" y="95"/>
                </a:cubicBezTo>
                <a:cubicBezTo>
                  <a:pt x="122" y="156"/>
                  <a:pt x="122" y="156"/>
                  <a:pt x="122" y="156"/>
                </a:cubicBezTo>
                <a:cubicBezTo>
                  <a:pt x="121" y="158"/>
                  <a:pt x="119" y="158"/>
                  <a:pt x="117" y="157"/>
                </a:cubicBezTo>
                <a:lnTo>
                  <a:pt x="16" y="82"/>
                </a:lnTo>
                <a:close/>
                <a:moveTo>
                  <a:pt x="148" y="143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166"/>
                  <a:pt x="130" y="166"/>
                  <a:pt x="129" y="165"/>
                </a:cubicBezTo>
                <a:cubicBezTo>
                  <a:pt x="128" y="165"/>
                  <a:pt x="128" y="163"/>
                  <a:pt x="128" y="162"/>
                </a:cubicBezTo>
                <a:cubicBezTo>
                  <a:pt x="144" y="141"/>
                  <a:pt x="144" y="141"/>
                  <a:pt x="144" y="141"/>
                </a:cubicBezTo>
                <a:cubicBezTo>
                  <a:pt x="145" y="140"/>
                  <a:pt x="146" y="140"/>
                  <a:pt x="147" y="140"/>
                </a:cubicBezTo>
                <a:cubicBezTo>
                  <a:pt x="148" y="141"/>
                  <a:pt x="148" y="142"/>
                  <a:pt x="148" y="143"/>
                </a:cubicBezTo>
                <a:close/>
                <a:moveTo>
                  <a:pt x="161" y="137"/>
                </a:moveTo>
                <a:cubicBezTo>
                  <a:pt x="158" y="141"/>
                  <a:pt x="153" y="141"/>
                  <a:pt x="150" y="139"/>
                </a:cubicBezTo>
                <a:cubicBezTo>
                  <a:pt x="146" y="136"/>
                  <a:pt x="145" y="131"/>
                  <a:pt x="148" y="127"/>
                </a:cubicBezTo>
                <a:cubicBezTo>
                  <a:pt x="151" y="124"/>
                  <a:pt x="156" y="123"/>
                  <a:pt x="159" y="126"/>
                </a:cubicBezTo>
                <a:cubicBezTo>
                  <a:pt x="163" y="128"/>
                  <a:pt x="164" y="133"/>
                  <a:pt x="161" y="137"/>
                </a:cubicBezTo>
                <a:close/>
                <a:moveTo>
                  <a:pt x="179" y="101"/>
                </a:moveTo>
                <a:cubicBezTo>
                  <a:pt x="163" y="123"/>
                  <a:pt x="163" y="123"/>
                  <a:pt x="163" y="123"/>
                </a:cubicBezTo>
                <a:cubicBezTo>
                  <a:pt x="162" y="124"/>
                  <a:pt x="161" y="124"/>
                  <a:pt x="160" y="123"/>
                </a:cubicBezTo>
                <a:cubicBezTo>
                  <a:pt x="159" y="123"/>
                  <a:pt x="159" y="121"/>
                  <a:pt x="159" y="121"/>
                </a:cubicBezTo>
                <a:cubicBezTo>
                  <a:pt x="175" y="99"/>
                  <a:pt x="175" y="99"/>
                  <a:pt x="175" y="99"/>
                </a:cubicBezTo>
                <a:cubicBezTo>
                  <a:pt x="176" y="98"/>
                  <a:pt x="177" y="98"/>
                  <a:pt x="178" y="99"/>
                </a:cubicBezTo>
                <a:cubicBezTo>
                  <a:pt x="179" y="99"/>
                  <a:pt x="179" y="100"/>
                  <a:pt x="179" y="1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Right Arrow 101"/>
          <p:cNvSpPr/>
          <p:nvPr/>
        </p:nvSpPr>
        <p:spPr>
          <a:xfrm>
            <a:off x="7290551" y="3956919"/>
            <a:ext cx="634314" cy="358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267"/>
          <p:cNvSpPr>
            <a:spLocks noEditPoints="1"/>
          </p:cNvSpPr>
          <p:nvPr/>
        </p:nvSpPr>
        <p:spPr bwMode="auto">
          <a:xfrm rot="1458653">
            <a:off x="8323370" y="5096991"/>
            <a:ext cx="325585" cy="298302"/>
          </a:xfrm>
          <a:custGeom>
            <a:avLst/>
            <a:gdLst>
              <a:gd name="T0" fmla="*/ 95 w 189"/>
              <a:gd name="T1" fmla="*/ 0 h 183"/>
              <a:gd name="T2" fmla="*/ 0 w 189"/>
              <a:gd name="T3" fmla="*/ 71 h 183"/>
              <a:gd name="T4" fmla="*/ 95 w 189"/>
              <a:gd name="T5" fmla="*/ 143 h 183"/>
              <a:gd name="T6" fmla="*/ 139 w 189"/>
              <a:gd name="T7" fmla="*/ 135 h 183"/>
              <a:gd name="T8" fmla="*/ 130 w 189"/>
              <a:gd name="T9" fmla="*/ 183 h 183"/>
              <a:gd name="T10" fmla="*/ 181 w 189"/>
              <a:gd name="T11" fmla="*/ 101 h 183"/>
              <a:gd name="T12" fmla="*/ 182 w 189"/>
              <a:gd name="T13" fmla="*/ 99 h 183"/>
              <a:gd name="T14" fmla="*/ 182 w 189"/>
              <a:gd name="T15" fmla="*/ 98 h 183"/>
              <a:gd name="T16" fmla="*/ 189 w 189"/>
              <a:gd name="T17" fmla="*/ 71 h 183"/>
              <a:gd name="T18" fmla="*/ 95 w 189"/>
              <a:gd name="T19" fmla="*/ 0 h 183"/>
              <a:gd name="T20" fmla="*/ 42 w 189"/>
              <a:gd name="T21" fmla="*/ 85 h 183"/>
              <a:gd name="T22" fmla="*/ 29 w 189"/>
              <a:gd name="T23" fmla="*/ 71 h 183"/>
              <a:gd name="T24" fmla="*/ 42 w 189"/>
              <a:gd name="T25" fmla="*/ 58 h 183"/>
              <a:gd name="T26" fmla="*/ 55 w 189"/>
              <a:gd name="T27" fmla="*/ 71 h 183"/>
              <a:gd name="T28" fmla="*/ 42 w 189"/>
              <a:gd name="T29" fmla="*/ 85 h 183"/>
              <a:gd name="T30" fmla="*/ 95 w 189"/>
              <a:gd name="T31" fmla="*/ 85 h 183"/>
              <a:gd name="T32" fmla="*/ 81 w 189"/>
              <a:gd name="T33" fmla="*/ 71 h 183"/>
              <a:gd name="T34" fmla="*/ 95 w 189"/>
              <a:gd name="T35" fmla="*/ 58 h 183"/>
              <a:gd name="T36" fmla="*/ 108 w 189"/>
              <a:gd name="T37" fmla="*/ 71 h 183"/>
              <a:gd name="T38" fmla="*/ 95 w 189"/>
              <a:gd name="T39" fmla="*/ 85 h 183"/>
              <a:gd name="T40" fmla="*/ 148 w 189"/>
              <a:gd name="T41" fmla="*/ 85 h 183"/>
              <a:gd name="T42" fmla="*/ 134 w 189"/>
              <a:gd name="T43" fmla="*/ 71 h 183"/>
              <a:gd name="T44" fmla="*/ 148 w 189"/>
              <a:gd name="T45" fmla="*/ 58 h 183"/>
              <a:gd name="T46" fmla="*/ 161 w 189"/>
              <a:gd name="T47" fmla="*/ 71 h 183"/>
              <a:gd name="T48" fmla="*/ 148 w 189"/>
              <a:gd name="T49" fmla="*/ 8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9" h="183">
                <a:moveTo>
                  <a:pt x="95" y="0"/>
                </a:moveTo>
                <a:cubicBezTo>
                  <a:pt x="42" y="0"/>
                  <a:pt x="0" y="32"/>
                  <a:pt x="0" y="71"/>
                </a:cubicBezTo>
                <a:cubicBezTo>
                  <a:pt x="0" y="111"/>
                  <a:pt x="42" y="143"/>
                  <a:pt x="95" y="143"/>
                </a:cubicBezTo>
                <a:cubicBezTo>
                  <a:pt x="110" y="143"/>
                  <a:pt x="125" y="140"/>
                  <a:pt x="139" y="135"/>
                </a:cubicBezTo>
                <a:cubicBezTo>
                  <a:pt x="130" y="183"/>
                  <a:pt x="130" y="183"/>
                  <a:pt x="130" y="183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181" y="100"/>
                  <a:pt x="182" y="100"/>
                  <a:pt x="182" y="99"/>
                </a:cubicBezTo>
                <a:cubicBezTo>
                  <a:pt x="182" y="98"/>
                  <a:pt x="182" y="98"/>
                  <a:pt x="182" y="98"/>
                </a:cubicBezTo>
                <a:cubicBezTo>
                  <a:pt x="187" y="90"/>
                  <a:pt x="189" y="81"/>
                  <a:pt x="189" y="71"/>
                </a:cubicBezTo>
                <a:cubicBezTo>
                  <a:pt x="189" y="32"/>
                  <a:pt x="147" y="0"/>
                  <a:pt x="95" y="0"/>
                </a:cubicBezTo>
                <a:close/>
                <a:moveTo>
                  <a:pt x="42" y="85"/>
                </a:moveTo>
                <a:cubicBezTo>
                  <a:pt x="34" y="85"/>
                  <a:pt x="29" y="79"/>
                  <a:pt x="29" y="71"/>
                </a:cubicBezTo>
                <a:cubicBezTo>
                  <a:pt x="29" y="64"/>
                  <a:pt x="34" y="58"/>
                  <a:pt x="42" y="58"/>
                </a:cubicBezTo>
                <a:cubicBezTo>
                  <a:pt x="49" y="58"/>
                  <a:pt x="55" y="64"/>
                  <a:pt x="55" y="71"/>
                </a:cubicBezTo>
                <a:cubicBezTo>
                  <a:pt x="55" y="79"/>
                  <a:pt x="49" y="85"/>
                  <a:pt x="42" y="85"/>
                </a:cubicBezTo>
                <a:close/>
                <a:moveTo>
                  <a:pt x="95" y="85"/>
                </a:moveTo>
                <a:cubicBezTo>
                  <a:pt x="87" y="85"/>
                  <a:pt x="81" y="79"/>
                  <a:pt x="81" y="71"/>
                </a:cubicBezTo>
                <a:cubicBezTo>
                  <a:pt x="81" y="64"/>
                  <a:pt x="87" y="58"/>
                  <a:pt x="95" y="58"/>
                </a:cubicBezTo>
                <a:cubicBezTo>
                  <a:pt x="102" y="58"/>
                  <a:pt x="108" y="64"/>
                  <a:pt x="108" y="71"/>
                </a:cubicBezTo>
                <a:cubicBezTo>
                  <a:pt x="108" y="79"/>
                  <a:pt x="102" y="85"/>
                  <a:pt x="95" y="85"/>
                </a:cubicBezTo>
                <a:close/>
                <a:moveTo>
                  <a:pt x="148" y="85"/>
                </a:moveTo>
                <a:cubicBezTo>
                  <a:pt x="140" y="85"/>
                  <a:pt x="134" y="79"/>
                  <a:pt x="134" y="71"/>
                </a:cubicBezTo>
                <a:cubicBezTo>
                  <a:pt x="134" y="64"/>
                  <a:pt x="140" y="58"/>
                  <a:pt x="148" y="58"/>
                </a:cubicBezTo>
                <a:cubicBezTo>
                  <a:pt x="155" y="58"/>
                  <a:pt x="161" y="64"/>
                  <a:pt x="161" y="71"/>
                </a:cubicBezTo>
                <a:cubicBezTo>
                  <a:pt x="161" y="79"/>
                  <a:pt x="155" y="85"/>
                  <a:pt x="148" y="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Explosion 1 105"/>
          <p:cNvSpPr/>
          <p:nvPr/>
        </p:nvSpPr>
        <p:spPr>
          <a:xfrm>
            <a:off x="9646250" y="5370172"/>
            <a:ext cx="206335" cy="213244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Explosion 1 106"/>
          <p:cNvSpPr/>
          <p:nvPr/>
        </p:nvSpPr>
        <p:spPr>
          <a:xfrm>
            <a:off x="9892901" y="5392982"/>
            <a:ext cx="206335" cy="213244"/>
          </a:xfrm>
          <a:prstGeom prst="irregularSeal1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ounded Rectangular Callout 107"/>
          <p:cNvSpPr/>
          <p:nvPr/>
        </p:nvSpPr>
        <p:spPr>
          <a:xfrm>
            <a:off x="10183423" y="5039296"/>
            <a:ext cx="1128156" cy="323624"/>
          </a:xfrm>
          <a:prstGeom prst="wedgeRoundRectCallout">
            <a:avLst>
              <a:gd name="adj1" fmla="val -57440"/>
              <a:gd name="adj2" fmla="val 89345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267"/>
          <p:cNvSpPr>
            <a:spLocks noEditPoints="1"/>
          </p:cNvSpPr>
          <p:nvPr/>
        </p:nvSpPr>
        <p:spPr bwMode="auto">
          <a:xfrm rot="18678689">
            <a:off x="9021974" y="5461094"/>
            <a:ext cx="325585" cy="298302"/>
          </a:xfrm>
          <a:custGeom>
            <a:avLst/>
            <a:gdLst>
              <a:gd name="T0" fmla="*/ 95 w 189"/>
              <a:gd name="T1" fmla="*/ 0 h 183"/>
              <a:gd name="T2" fmla="*/ 0 w 189"/>
              <a:gd name="T3" fmla="*/ 71 h 183"/>
              <a:gd name="T4" fmla="*/ 95 w 189"/>
              <a:gd name="T5" fmla="*/ 143 h 183"/>
              <a:gd name="T6" fmla="*/ 139 w 189"/>
              <a:gd name="T7" fmla="*/ 135 h 183"/>
              <a:gd name="T8" fmla="*/ 130 w 189"/>
              <a:gd name="T9" fmla="*/ 183 h 183"/>
              <a:gd name="T10" fmla="*/ 181 w 189"/>
              <a:gd name="T11" fmla="*/ 101 h 183"/>
              <a:gd name="T12" fmla="*/ 182 w 189"/>
              <a:gd name="T13" fmla="*/ 99 h 183"/>
              <a:gd name="T14" fmla="*/ 182 w 189"/>
              <a:gd name="T15" fmla="*/ 98 h 183"/>
              <a:gd name="T16" fmla="*/ 189 w 189"/>
              <a:gd name="T17" fmla="*/ 71 h 183"/>
              <a:gd name="T18" fmla="*/ 95 w 189"/>
              <a:gd name="T19" fmla="*/ 0 h 183"/>
              <a:gd name="T20" fmla="*/ 42 w 189"/>
              <a:gd name="T21" fmla="*/ 85 h 183"/>
              <a:gd name="T22" fmla="*/ 29 w 189"/>
              <a:gd name="T23" fmla="*/ 71 h 183"/>
              <a:gd name="T24" fmla="*/ 42 w 189"/>
              <a:gd name="T25" fmla="*/ 58 h 183"/>
              <a:gd name="T26" fmla="*/ 55 w 189"/>
              <a:gd name="T27" fmla="*/ 71 h 183"/>
              <a:gd name="T28" fmla="*/ 42 w 189"/>
              <a:gd name="T29" fmla="*/ 85 h 183"/>
              <a:gd name="T30" fmla="*/ 95 w 189"/>
              <a:gd name="T31" fmla="*/ 85 h 183"/>
              <a:gd name="T32" fmla="*/ 81 w 189"/>
              <a:gd name="T33" fmla="*/ 71 h 183"/>
              <a:gd name="T34" fmla="*/ 95 w 189"/>
              <a:gd name="T35" fmla="*/ 58 h 183"/>
              <a:gd name="T36" fmla="*/ 108 w 189"/>
              <a:gd name="T37" fmla="*/ 71 h 183"/>
              <a:gd name="T38" fmla="*/ 95 w 189"/>
              <a:gd name="T39" fmla="*/ 85 h 183"/>
              <a:gd name="T40" fmla="*/ 148 w 189"/>
              <a:gd name="T41" fmla="*/ 85 h 183"/>
              <a:gd name="T42" fmla="*/ 134 w 189"/>
              <a:gd name="T43" fmla="*/ 71 h 183"/>
              <a:gd name="T44" fmla="*/ 148 w 189"/>
              <a:gd name="T45" fmla="*/ 58 h 183"/>
              <a:gd name="T46" fmla="*/ 161 w 189"/>
              <a:gd name="T47" fmla="*/ 71 h 183"/>
              <a:gd name="T48" fmla="*/ 148 w 189"/>
              <a:gd name="T49" fmla="*/ 8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9" h="183">
                <a:moveTo>
                  <a:pt x="95" y="0"/>
                </a:moveTo>
                <a:cubicBezTo>
                  <a:pt x="42" y="0"/>
                  <a:pt x="0" y="32"/>
                  <a:pt x="0" y="71"/>
                </a:cubicBezTo>
                <a:cubicBezTo>
                  <a:pt x="0" y="111"/>
                  <a:pt x="42" y="143"/>
                  <a:pt x="95" y="143"/>
                </a:cubicBezTo>
                <a:cubicBezTo>
                  <a:pt x="110" y="143"/>
                  <a:pt x="125" y="140"/>
                  <a:pt x="139" y="135"/>
                </a:cubicBezTo>
                <a:cubicBezTo>
                  <a:pt x="130" y="183"/>
                  <a:pt x="130" y="183"/>
                  <a:pt x="130" y="183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181" y="100"/>
                  <a:pt x="182" y="100"/>
                  <a:pt x="182" y="99"/>
                </a:cubicBezTo>
                <a:cubicBezTo>
                  <a:pt x="182" y="98"/>
                  <a:pt x="182" y="98"/>
                  <a:pt x="182" y="98"/>
                </a:cubicBezTo>
                <a:cubicBezTo>
                  <a:pt x="187" y="90"/>
                  <a:pt x="189" y="81"/>
                  <a:pt x="189" y="71"/>
                </a:cubicBezTo>
                <a:cubicBezTo>
                  <a:pt x="189" y="32"/>
                  <a:pt x="147" y="0"/>
                  <a:pt x="95" y="0"/>
                </a:cubicBezTo>
                <a:close/>
                <a:moveTo>
                  <a:pt x="42" y="85"/>
                </a:moveTo>
                <a:cubicBezTo>
                  <a:pt x="34" y="85"/>
                  <a:pt x="29" y="79"/>
                  <a:pt x="29" y="71"/>
                </a:cubicBezTo>
                <a:cubicBezTo>
                  <a:pt x="29" y="64"/>
                  <a:pt x="34" y="58"/>
                  <a:pt x="42" y="58"/>
                </a:cubicBezTo>
                <a:cubicBezTo>
                  <a:pt x="49" y="58"/>
                  <a:pt x="55" y="64"/>
                  <a:pt x="55" y="71"/>
                </a:cubicBezTo>
                <a:cubicBezTo>
                  <a:pt x="55" y="79"/>
                  <a:pt x="49" y="85"/>
                  <a:pt x="42" y="85"/>
                </a:cubicBezTo>
                <a:close/>
                <a:moveTo>
                  <a:pt x="95" y="85"/>
                </a:moveTo>
                <a:cubicBezTo>
                  <a:pt x="87" y="85"/>
                  <a:pt x="81" y="79"/>
                  <a:pt x="81" y="71"/>
                </a:cubicBezTo>
                <a:cubicBezTo>
                  <a:pt x="81" y="64"/>
                  <a:pt x="87" y="58"/>
                  <a:pt x="95" y="58"/>
                </a:cubicBezTo>
                <a:cubicBezTo>
                  <a:pt x="102" y="58"/>
                  <a:pt x="108" y="64"/>
                  <a:pt x="108" y="71"/>
                </a:cubicBezTo>
                <a:cubicBezTo>
                  <a:pt x="108" y="79"/>
                  <a:pt x="102" y="85"/>
                  <a:pt x="95" y="85"/>
                </a:cubicBezTo>
                <a:close/>
                <a:moveTo>
                  <a:pt x="148" y="85"/>
                </a:moveTo>
                <a:cubicBezTo>
                  <a:pt x="140" y="85"/>
                  <a:pt x="134" y="79"/>
                  <a:pt x="134" y="71"/>
                </a:cubicBezTo>
                <a:cubicBezTo>
                  <a:pt x="134" y="64"/>
                  <a:pt x="140" y="58"/>
                  <a:pt x="148" y="58"/>
                </a:cubicBezTo>
                <a:cubicBezTo>
                  <a:pt x="155" y="58"/>
                  <a:pt x="161" y="64"/>
                  <a:pt x="161" y="71"/>
                </a:cubicBezTo>
                <a:cubicBezTo>
                  <a:pt x="161" y="79"/>
                  <a:pt x="155" y="85"/>
                  <a:pt x="148" y="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Rectangle 109"/>
          <p:cNvSpPr/>
          <p:nvPr/>
        </p:nvSpPr>
        <p:spPr>
          <a:xfrm>
            <a:off x="10139463" y="5072679"/>
            <a:ext cx="12170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 smtClean="0"/>
              <a:t>Packet is lost !!!</a:t>
            </a:r>
            <a:endParaRPr lang="en-US" sz="1050" dirty="0">
              <a:solidFill>
                <a:srgbClr val="00B05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087396" y="6336466"/>
            <a:ext cx="9096028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All is caused due to the </a:t>
            </a:r>
            <a:r>
              <a:rPr lang="en-US" altLang="zh-CN" sz="1600" dirty="0" smtClean="0"/>
              <a:t>MC service </a:t>
            </a:r>
            <a:r>
              <a:rPr lang="en-US" sz="1600" dirty="0" smtClean="0"/>
              <a:t>server is NOT aware of the multicast session status changes.</a:t>
            </a:r>
            <a:endParaRPr lang="en-US" sz="1600" dirty="0"/>
          </a:p>
        </p:txBody>
      </p:sp>
      <p:sp>
        <p:nvSpPr>
          <p:cNvPr id="103" name="Rectangle 102"/>
          <p:cNvSpPr/>
          <p:nvPr/>
        </p:nvSpPr>
        <p:spPr>
          <a:xfrm>
            <a:off x="7701530" y="5912276"/>
            <a:ext cx="189827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 smtClean="0">
                <a:solidFill>
                  <a:srgbClr val="47A5DD"/>
                </a:solidFill>
              </a:rPr>
              <a:t>Joined &amp; CM-CONNECTED</a:t>
            </a:r>
            <a:endParaRPr lang="en-US" sz="1050" dirty="0">
              <a:solidFill>
                <a:srgbClr val="47A5DD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9470481" y="5912276"/>
            <a:ext cx="135005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 smtClean="0">
                <a:solidFill>
                  <a:srgbClr val="767171"/>
                </a:solidFill>
              </a:rPr>
              <a:t>Joined &amp; CM-IDLE</a:t>
            </a:r>
            <a:endParaRPr lang="en-US" sz="105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0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6" y="46369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Which happened if packet loss occurs?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文本框 10">
            <a:extLst>
              <a:ext uri="{FF2B5EF4-FFF2-40B4-BE49-F238E27FC236}">
                <a16:creationId xmlns="" xmlns:a16="http://schemas.microsoft.com/office/drawing/2014/main" id="{BCF0DE66-D5CB-4AAB-A2E5-4ABEFB9BC095}"/>
              </a:ext>
            </a:extLst>
          </p:cNvPr>
          <p:cNvSpPr txBox="1"/>
          <p:nvPr/>
        </p:nvSpPr>
        <p:spPr>
          <a:xfrm>
            <a:off x="510746" y="1284901"/>
            <a:ext cx="9770075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dirty="0" smtClean="0"/>
              <a:t>When packet loss happens during the speech packet transmission, the late users may miss the important information from the talker.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dirty="0" smtClean="0"/>
              <a:t>When the packet loss happens during the application level signaling, </a:t>
            </a:r>
            <a:r>
              <a:rPr lang="en-US" altLang="zh-CN" sz="1600" dirty="0" err="1" smtClean="0"/>
              <a:t>e.g</a:t>
            </a:r>
            <a:r>
              <a:rPr lang="en-US" altLang="zh-CN" sz="1600" dirty="0" smtClean="0"/>
              <a:t>, in pre-established MBS case, the late connected users will miss e.g., the call request/</a:t>
            </a:r>
            <a:r>
              <a:rPr lang="en-US" altLang="zh-CN" sz="1600" dirty="0" err="1" smtClean="0"/>
              <a:t>GroupMapToSession</a:t>
            </a:r>
            <a:r>
              <a:rPr lang="en-US" altLang="zh-CN" sz="1600" dirty="0" smtClean="0"/>
              <a:t>, and unable to join the call or receive the following media via MBS. This is not acceptable.</a:t>
            </a:r>
          </a:p>
        </p:txBody>
      </p:sp>
    </p:spTree>
    <p:extLst>
      <p:ext uri="{BB962C8B-B14F-4D97-AF65-F5344CB8AC3E}">
        <p14:creationId xmlns:p14="http://schemas.microsoft.com/office/powerpoint/2010/main" val="238023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6" y="46369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Potential solutions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543600"/>
              </p:ext>
            </p:extLst>
          </p:nvPr>
        </p:nvGraphicFramePr>
        <p:xfrm>
          <a:off x="311366" y="1623455"/>
          <a:ext cx="11369888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185"/>
                <a:gridCol w="2928563"/>
                <a:gridCol w="68911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Brief</a:t>
                      </a:r>
                      <a:r>
                        <a:rPr lang="en-US" baseline="0" dirty="0" smtClean="0"/>
                        <a:t> d</a:t>
                      </a:r>
                      <a:r>
                        <a:rPr lang="en-US" dirty="0" smtClean="0"/>
                        <a:t>escription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issue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 – within</a:t>
                      </a:r>
                      <a:r>
                        <a:rPr lang="en-US" baseline="0" dirty="0" smtClean="0"/>
                        <a:t> SA6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Repeat the</a:t>
                      </a:r>
                      <a:r>
                        <a:rPr lang="en-US" baseline="0" dirty="0" smtClean="0"/>
                        <a:t> application level signaling several times over the multicast MBS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Burden to the server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and UE</a:t>
                      </a:r>
                      <a:r>
                        <a:rPr lang="en-US" baseline="0" dirty="0" smtClean="0"/>
                        <a:t> to handle the extra packet/</a:t>
                      </a:r>
                      <a:r>
                        <a:rPr lang="en-US" altLang="zh-CN" baseline="0" dirty="0" smtClean="0"/>
                        <a:t>message;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baseline="0" dirty="0" smtClean="0">
                          <a:solidFill>
                            <a:srgbClr val="FF0000"/>
                          </a:solidFill>
                        </a:rPr>
                        <a:t>Cost extra network </a:t>
                      </a:r>
                      <a:r>
                        <a:rPr lang="en-US" altLang="zh-CN" baseline="0" dirty="0" smtClean="0"/>
                        <a:t>transmission </a:t>
                      </a:r>
                      <a:r>
                        <a:rPr lang="en-US" altLang="zh-CN" baseline="0" dirty="0" smtClean="0">
                          <a:solidFill>
                            <a:srgbClr val="FF0000"/>
                          </a:solidFill>
                        </a:rPr>
                        <a:t>resources</a:t>
                      </a:r>
                      <a:r>
                        <a:rPr lang="en-US" altLang="zh-CN" baseline="0" dirty="0" smtClean="0"/>
                        <a:t>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B</a:t>
                      </a:r>
                      <a:r>
                        <a:rPr lang="en-US" dirty="0" smtClean="0"/>
                        <a:t> – SA6 and</a:t>
                      </a:r>
                      <a:r>
                        <a:rPr lang="en-US" baseline="0" dirty="0" smtClean="0"/>
                        <a:t> SA2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Activate</a:t>
                      </a:r>
                      <a:r>
                        <a:rPr lang="en-US" baseline="0" dirty="0" smtClean="0"/>
                        <a:t> the multicast when the multicast MBS is in inactive status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Request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SA2 to provide </a:t>
                      </a:r>
                      <a:r>
                        <a:rPr lang="en-US" baseline="0" dirty="0" smtClean="0"/>
                        <a:t>the multicast MBS inactive status to SA6 MCX server, 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similar as cl.</a:t>
                      </a: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7.3.5 for broadcast session status in</a:t>
                      </a:r>
                      <a:r>
                        <a:rPr lang="en-GB" sz="18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TS 23.247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baseline="0" dirty="0" smtClean="0"/>
                        <a:t>Compared with Option A, this one has the </a:t>
                      </a:r>
                      <a:r>
                        <a:rPr lang="en-US" altLang="zh-CN" baseline="0" dirty="0" smtClean="0">
                          <a:solidFill>
                            <a:srgbClr val="FF0000"/>
                          </a:solidFill>
                        </a:rPr>
                        <a:t>lowest cost </a:t>
                      </a:r>
                      <a:r>
                        <a:rPr lang="en-US" altLang="zh-CN" baseline="0" dirty="0" smtClean="0"/>
                        <a:t>of network resource, and processing resource at the server and UE.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138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6" y="46369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Proposals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文本框 10">
            <a:extLst>
              <a:ext uri="{FF2B5EF4-FFF2-40B4-BE49-F238E27FC236}">
                <a16:creationId xmlns="" xmlns:a16="http://schemas.microsoft.com/office/drawing/2014/main" id="{BCF0DE66-D5CB-4AAB-A2E5-4ABEFB9BC095}"/>
              </a:ext>
            </a:extLst>
          </p:cNvPr>
          <p:cNvSpPr txBox="1"/>
          <p:nvPr/>
        </p:nvSpPr>
        <p:spPr>
          <a:xfrm>
            <a:off x="82378" y="1284901"/>
            <a:ext cx="614542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dirty="0" smtClean="0"/>
              <a:t>For Rel-18, SA6 prefer to adopt option C, the reasons are as follows:</a:t>
            </a:r>
          </a:p>
          <a:p>
            <a:pPr marL="742950" lvl="1" indent="-285750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US" altLang="zh-CN" sz="1600" dirty="0" smtClean="0"/>
              <a:t>Option C only requires minor enhancement/changes to SA2</a:t>
            </a:r>
            <a:r>
              <a:rPr lang="en-GB" sz="1600" dirty="0" smtClean="0"/>
              <a:t>. </a:t>
            </a:r>
          </a:p>
          <a:p>
            <a:pPr marL="742950" lvl="1" indent="-285750"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GB" sz="1600" dirty="0" smtClean="0"/>
              <a:t>in SA6, Option C </a:t>
            </a:r>
            <a:r>
              <a:rPr lang="en-US" sz="1600" dirty="0" smtClean="0"/>
              <a:t>only optionally need one more step - MBS activation step before sending the media if the session is inactive now. (</a:t>
            </a:r>
            <a:r>
              <a:rPr lang="en-US" sz="1400" i="1" dirty="0">
                <a:solidFill>
                  <a:schemeClr val="dk1"/>
                </a:solidFill>
              </a:rPr>
              <a:t>Cl. 7.3.3.4.2 in 23.289, only cover the case that the MCX initially create the multicast MBS session and set inactive state</a:t>
            </a:r>
            <a:r>
              <a:rPr lang="en-US" sz="1400" i="1" dirty="0" smtClean="0">
                <a:solidFill>
                  <a:schemeClr val="dk1"/>
                </a:solidFill>
              </a:rPr>
              <a:t>.</a:t>
            </a:r>
            <a:r>
              <a:rPr lang="en-US" sz="1600" dirty="0" smtClean="0">
                <a:solidFill>
                  <a:schemeClr val="dk1"/>
                </a:solidFill>
              </a:rPr>
              <a:t>)</a:t>
            </a:r>
            <a:endParaRPr lang="en-US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altLang="zh-CN" sz="1600" dirty="0" smtClean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1600" dirty="0" smtClean="0"/>
              <a:t>It is proposed to agree the related CR, and send LS to SA2 for the multicast MBS session status exposure.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28993"/>
              </p:ext>
            </p:extLst>
          </p:nvPr>
        </p:nvGraphicFramePr>
        <p:xfrm>
          <a:off x="7018201" y="1411540"/>
          <a:ext cx="4505325" cy="4577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r:id="rId5" imgW="4655785" imgH="5257563" progId="Visio.Drawing.15">
                  <p:embed/>
                </p:oleObj>
              </mc:Choice>
              <mc:Fallback>
                <p:oleObj r:id="rId5" imgW="4655785" imgH="525756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8201" y="1411540"/>
                        <a:ext cx="4505325" cy="45779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7183394" y="5945457"/>
            <a:ext cx="484333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Figure 7.3.3.5.2-1: MC service group media transmission over MBS sessions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8699384" y="3987977"/>
            <a:ext cx="1812098" cy="48792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699384" y="3947169"/>
            <a:ext cx="1939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Optionally, if the MBS session is inactive, MC service server activates the multicast MBS session as described in TS 23.247</a:t>
            </a:r>
            <a:endParaRPr lang="en-US" sz="800" dirty="0"/>
          </a:p>
        </p:txBody>
      </p:sp>
      <p:sp>
        <p:nvSpPr>
          <p:cNvPr id="2" name="Rounded Rectangular Callout 1"/>
          <p:cNvSpPr/>
          <p:nvPr/>
        </p:nvSpPr>
        <p:spPr>
          <a:xfrm>
            <a:off x="10511482" y="3522545"/>
            <a:ext cx="724929" cy="424623"/>
          </a:xfrm>
          <a:prstGeom prst="wedgeRoundRectCallout">
            <a:avLst>
              <a:gd name="adj1" fmla="val -50980"/>
              <a:gd name="adj2" fmla="val 72710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FF0000"/>
                </a:solidFill>
              </a:rPr>
              <a:t>New step</a:t>
            </a:r>
            <a:endParaRPr lang="en-US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72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84925" y="3302908"/>
            <a:ext cx="10736446" cy="497567"/>
          </a:xfrm>
        </p:spPr>
        <p:txBody>
          <a:bodyPr/>
          <a:lstStyle/>
          <a:p>
            <a:pPr algn="ctr"/>
            <a:r>
              <a:rPr lang="en-US" altLang="zh-CN" dirty="0" smtClean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15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679a257e-872f-4c98-9e8a-0a9c104f72cd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280d8efa-eff2-4910-88d2-79ca146720c4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22534</TotalTime>
  <Words>584</Words>
  <Application>Microsoft Office PowerPoint</Application>
  <PresentationFormat>Widescreen</PresentationFormat>
  <Paragraphs>64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Microsoft YaHei</vt:lpstr>
      <vt:lpstr>宋体</vt:lpstr>
      <vt:lpstr>.AppleSystemUIFont</vt:lpstr>
      <vt:lpstr>Arial</vt:lpstr>
      <vt:lpstr>Arial </vt:lpstr>
      <vt:lpstr>Calibri</vt:lpstr>
      <vt:lpstr>Calibri Light</vt:lpstr>
      <vt:lpstr>Symbol</vt:lpstr>
      <vt:lpstr>Times New Roman</vt:lpstr>
      <vt:lpstr>Wingdings</vt:lpstr>
      <vt:lpstr>Office Theme</vt:lpstr>
      <vt:lpstr>Microsoft Visio Drawing</vt:lpstr>
      <vt:lpstr>Discussion on potential packet loss during multicast MBS delivery and solutions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993</cp:revision>
  <dcterms:created xsi:type="dcterms:W3CDTF">2010-02-05T13:52:04Z</dcterms:created>
  <dcterms:modified xsi:type="dcterms:W3CDTF">2023-02-20T15:58:11Z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(3)HKckxmaGcO6OuQ0/L8QQMYqphKfK4gYp+6rxQMChr0wgPYWYZ5MkEdCWPza0MgwdkPUVfRtb
LKNIiW9PVpV1FsNaLCWadUbdRyL/WoNWK/yjWTdYG7TiIVUPEMlbuAGA4zt2Ao23JJfAqM2r
hdXN2PSmWHffuVmq6kucR0owAzezh12kM9MmWTq5TbdtPyBgBGgvNUUQ1grFZPXaLj6pOJUl
8JzS6SxiyIpFv7RpMm</vt:lpwstr>
  </property>
  <property fmtid="{D5CDD505-2E9C-101B-9397-08002B2CF9AE}" pid="4" name="_2015_ms_pID_7253431">
    <vt:lpwstr>A/519OU7fzh1Yrih4E7s0715oFJEpG/SIgUWqV2niK2lrKxEa2Qyjy
3rB3lTCMwrSdEvaJv50Llgm8b1YLvbKJwf2eGeiSVYR5q52x4jabdDrNbYoNsdnLB/d0JlJY
zCQyKPReeMAi8BRB3I3i1yVzPZf7NWpzoQ3rxTJB0Esfsqc8Ytlb/xYOOjSfmzOsUHSvkQjz
k0b89KAsOKsplxA1XGvE/p+uhvkQCjrlKVrk</vt:lpwstr>
  </property>
  <property fmtid="{D5CDD505-2E9C-101B-9397-08002B2CF9AE}" pid="5" name="_2015_ms_pID_7253432">
    <vt:lpwstr>+w==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1676876692</vt:lpwstr>
  </property>
</Properties>
</file>