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0"/>
  </p:notesMasterIdLst>
  <p:handoutMasterIdLst>
    <p:handoutMasterId r:id="rId11"/>
  </p:handoutMasterIdLst>
  <p:sldIdLst>
    <p:sldId id="341" r:id="rId5"/>
    <p:sldId id="369" r:id="rId6"/>
    <p:sldId id="376" r:id="rId7"/>
    <p:sldId id="377" r:id="rId8"/>
    <p:sldId id="365" r:id="rId9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iranth" initials="NA" lastIdx="1" clrIdx="0">
    <p:extLst>
      <p:ext uri="{19B8F6BF-5375-455C-9EA6-DF929625EA0E}">
        <p15:presenceInfo xmlns:p15="http://schemas.microsoft.com/office/powerpoint/2012/main" userId="Niranth" providerId="None"/>
      </p:ext>
    </p:extLst>
  </p:cmAuthor>
  <p:cmAuthor id="2" name="Huawei-Rev1" initials="Rev1" lastIdx="1" clrIdx="1">
    <p:extLst>
      <p:ext uri="{19B8F6BF-5375-455C-9EA6-DF929625EA0E}">
        <p15:presenceInfo xmlns:p15="http://schemas.microsoft.com/office/powerpoint/2012/main" userId="Huawei-Rev1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1D254"/>
    <a:srgbClr val="FFFFFF"/>
    <a:srgbClr val="FF6600"/>
    <a:srgbClr val="1A4669"/>
    <a:srgbClr val="C6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505E3EF-67EA-436B-97B2-0124C06EBD24}" styleName="中度样式 4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E8034E78-7F5D-4C2E-B375-FC64B27BC917}" styleName="深色样式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03447BB-5D67-496B-8E87-E561075AD55C}" styleName="深色样式 1 - 强调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9D7B26C5-4107-4FEC-AEDC-1716B250A1EF}" styleName="浅色样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C083E6E3-FA7D-4D7B-A595-EF9225AFEA82}" styleName="浅色样式 1 - 强调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07" autoAdjust="0"/>
    <p:restoredTop sz="78378" autoAdjust="0"/>
  </p:normalViewPr>
  <p:slideViewPr>
    <p:cSldViewPr snapToGrid="0">
      <p:cViewPr varScale="1">
        <p:scale>
          <a:sx n="66" d="100"/>
          <a:sy n="66" d="100"/>
        </p:scale>
        <p:origin x="1133" y="5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4008" y="90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xmlns="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xmlns="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xmlns="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xmlns="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xmlns="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xmlns="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xmlns="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xmlns="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xmlns="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xmlns="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9693832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758137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606818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540486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xmlns="" id="{64B83800-E7C7-4895-93B6-543CB32FC1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8890" y="456134"/>
            <a:ext cx="10736446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ts val="0"/>
              </a:spcBef>
              <a:buNone/>
              <a:defRPr sz="31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5738" y="1512876"/>
            <a:ext cx="10729365" cy="4690459"/>
          </a:xfrm>
          <a:prstGeom prst="rect">
            <a:avLst/>
          </a:prstGeom>
        </p:spPr>
        <p:txBody>
          <a:bodyPr lIns="0" tIns="0" rIns="0" bIns="0"/>
          <a:lstStyle>
            <a:lvl1pPr marL="17931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 sz="17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328894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605" algn="ctr"/>
              </a:tabLst>
              <a:defRPr sz="1599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marL="109813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605" algn="ctr"/>
              </a:tabLst>
              <a:defRPr sz="1298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4pPr>
            <a:lvl5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8894" marR="0" lvl="1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81925315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xmlns="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xmlns="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xmlns="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xmlns="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xmlns="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xmlns="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xmlns="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xmlns="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49" y="73025"/>
            <a:ext cx="4123459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"/>
                <a:ea typeface="+mn-ea"/>
                <a:cs typeface="Arial" panose="020B0604020202020204" pitchFamily="34" charset="0"/>
              </a:rPr>
              <a:t>3GPP TSG-SA WG6 SA6#53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"/>
                <a:ea typeface="+mn-ea"/>
                <a:cs typeface="Arial" panose="020B0604020202020204" pitchFamily="34" charset="0"/>
              </a:rPr>
              <a:t>Athens, Greece 27th February – 3rd March 2023</a:t>
            </a:r>
            <a:endParaRPr kumimoji="0" lang="sv-SE" alt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8611340" y="150920"/>
            <a:ext cx="171339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S6-230724</a:t>
            </a:r>
            <a:endParaRPr lang="en-US" sz="1050" b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  <p:sldLayoutId id="2147485164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zhangjian369@huawei.com" TargetMode="External"/><Relationship Id="rId2" Type="http://schemas.openxmlformats.org/officeDocument/2006/relationships/hyperlink" Target="mailto:namogh@huawei.com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xmlns="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1162" y="1736726"/>
            <a:ext cx="8005763" cy="2852737"/>
          </a:xfrm>
        </p:spPr>
        <p:txBody>
          <a:bodyPr/>
          <a:lstStyle/>
          <a:p>
            <a:pPr eaLnBrk="1" hangingPunct="1"/>
            <a:r>
              <a:rPr lang="en-GB" altLang="en-US" dirty="0"/>
              <a:t>Discussion about QoS guarantee by switching SEALDD server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xmlns="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zh-CN" dirty="0">
                <a:latin typeface="Arial" panose="020B0604020202020204" pitchFamily="34" charset="0"/>
              </a:rPr>
              <a:t>Niranth (</a:t>
            </a:r>
            <a:r>
              <a:rPr lang="en-GB" altLang="zh-CN" dirty="0">
                <a:latin typeface="Arial" panose="020B0604020202020204" pitchFamily="34" charset="0"/>
                <a:hlinkClick r:id="rId2"/>
              </a:rPr>
              <a:t>namogh@huawei.com</a:t>
            </a:r>
            <a:r>
              <a:rPr lang="en-GB" altLang="zh-CN" dirty="0">
                <a:latin typeface="Arial" panose="020B0604020202020204" pitchFamily="34" charset="0"/>
              </a:rPr>
              <a:t>)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>
                <a:latin typeface="Arial" panose="020B0604020202020204" pitchFamily="34" charset="0"/>
              </a:rPr>
              <a:t>Jian Zhang (</a:t>
            </a:r>
            <a:r>
              <a:rPr lang="en-GB" altLang="en-US" dirty="0">
                <a:latin typeface="Arial" panose="020B0604020202020204" pitchFamily="34" charset="0"/>
                <a:hlinkClick r:id="rId3"/>
              </a:rPr>
              <a:t>zhangjian369@huawei.com</a:t>
            </a:r>
            <a:r>
              <a:rPr lang="en-GB" altLang="en-US" dirty="0">
                <a:latin typeface="Arial" panose="020B0604020202020204" pitchFamily="34" charset="0"/>
              </a:rPr>
              <a:t>)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Huawei, Hisilicon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163031" y="969283"/>
            <a:ext cx="10736446" cy="993400"/>
          </a:xfrm>
        </p:spPr>
        <p:txBody>
          <a:bodyPr/>
          <a:lstStyle/>
          <a:p>
            <a:r>
              <a:rPr lang="en-US" altLang="zh-CN" dirty="0"/>
              <a:t>Background </a:t>
            </a:r>
            <a:endParaRPr lang="zh-CN" altLang="en-US" dirty="0"/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3332702F-6859-42DE-BC6E-17AF60728CF1}"/>
              </a:ext>
            </a:extLst>
          </p:cNvPr>
          <p:cNvSpPr/>
          <p:nvPr/>
        </p:nvSpPr>
        <p:spPr>
          <a:xfrm>
            <a:off x="381000" y="2033885"/>
            <a:ext cx="10736446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</a:pPr>
            <a:r>
              <a:rPr lang="en-GB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zh-CN" sz="1600" dirty="0"/>
              <a:t>In KI#3</a:t>
            </a:r>
            <a:r>
              <a:rPr lang="en-US" altLang="zh-CN" sz="1600" dirty="0"/>
              <a:t> about supporting for data transmission quality measurement and guarantee, the following issue is described:</a:t>
            </a:r>
          </a:p>
          <a:p>
            <a:pPr marL="180340">
              <a:spcAft>
                <a:spcPts val="900"/>
              </a:spcAft>
            </a:pPr>
            <a:endParaRPr lang="en-GB" altLang="zh-CN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2" name="文本框 101">
            <a:extLst>
              <a:ext uri="{FF2B5EF4-FFF2-40B4-BE49-F238E27FC236}">
                <a16:creationId xmlns:a16="http://schemas.microsoft.com/office/drawing/2014/main" xmlns="" id="{A2B91A74-B268-48E9-BB28-55E576BDD68A}"/>
              </a:ext>
            </a:extLst>
          </p:cNvPr>
          <p:cNvSpPr txBox="1"/>
          <p:nvPr/>
        </p:nvSpPr>
        <p:spPr>
          <a:xfrm>
            <a:off x="301143" y="3743486"/>
            <a:ext cx="10816303" cy="31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dirty="0"/>
              <a:t>The HW contribution proposes that transmission quality can be guaranteed by switching SEALDD server:</a:t>
            </a:r>
          </a:p>
        </p:txBody>
      </p:sp>
      <p:sp>
        <p:nvSpPr>
          <p:cNvPr id="1025" name="文本框 1024">
            <a:extLst>
              <a:ext uri="{FF2B5EF4-FFF2-40B4-BE49-F238E27FC236}">
                <a16:creationId xmlns:a16="http://schemas.microsoft.com/office/drawing/2014/main" xmlns="" id="{BD0D7221-A2B4-4031-9665-975DC5851AB8}"/>
              </a:ext>
            </a:extLst>
          </p:cNvPr>
          <p:cNvSpPr txBox="1"/>
          <p:nvPr/>
        </p:nvSpPr>
        <p:spPr>
          <a:xfrm>
            <a:off x="650929" y="2867561"/>
            <a:ext cx="97849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altLang="zh-CN" sz="1400" dirty="0"/>
              <a:t>How to support data transmission in SEALDD enabler layer with guaranteed quality?</a:t>
            </a:r>
            <a:endParaRPr lang="zh-CN" altLang="zh-CN" sz="1400" dirty="0"/>
          </a:p>
        </p:txBody>
      </p:sp>
      <p:sp>
        <p:nvSpPr>
          <p:cNvPr id="159" name="文本框 158">
            <a:extLst>
              <a:ext uri="{FF2B5EF4-FFF2-40B4-BE49-F238E27FC236}">
                <a16:creationId xmlns:a16="http://schemas.microsoft.com/office/drawing/2014/main" xmlns="" id="{4D524244-8E9F-44B8-9407-BDEF7E6A353D}"/>
              </a:ext>
            </a:extLst>
          </p:cNvPr>
          <p:cNvSpPr txBox="1"/>
          <p:nvPr/>
        </p:nvSpPr>
        <p:spPr>
          <a:xfrm>
            <a:off x="650930" y="4320469"/>
            <a:ext cx="99503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rgbClr val="FF0000"/>
                </a:solidFill>
              </a:rPr>
              <a:t>Before switching SEALDD server: </a:t>
            </a:r>
            <a:r>
              <a:rPr lang="en-US" altLang="zh-CN" sz="1400" dirty="0"/>
              <a:t>UE#1/SEALDD client#1 &lt;--&gt; RAN#1 &lt;--&gt; ULCL &lt;--&gt; UPF#1 &lt;--&gt; SEALDD server #1 &lt;--&gt; VAL server (</a:t>
            </a:r>
            <a:r>
              <a:rPr lang="en-US" altLang="zh-CN" sz="1400" dirty="0">
                <a:highlight>
                  <a:srgbClr val="FFFF00"/>
                </a:highlight>
              </a:rPr>
              <a:t>the transmission quality cannot be satisfied</a:t>
            </a:r>
            <a:r>
              <a:rPr lang="en-US" altLang="zh-CN" sz="1400" dirty="0"/>
              <a:t>)</a:t>
            </a:r>
            <a:endParaRPr lang="zh-CN" altLang="zh-CN" sz="1400" dirty="0"/>
          </a:p>
        </p:txBody>
      </p:sp>
      <p:sp>
        <p:nvSpPr>
          <p:cNvPr id="160" name="文本框 159">
            <a:extLst>
              <a:ext uri="{FF2B5EF4-FFF2-40B4-BE49-F238E27FC236}">
                <a16:creationId xmlns:a16="http://schemas.microsoft.com/office/drawing/2014/main" xmlns="" id="{87454907-4223-4814-918D-6C5C5821155E}"/>
              </a:ext>
            </a:extLst>
          </p:cNvPr>
          <p:cNvSpPr txBox="1"/>
          <p:nvPr/>
        </p:nvSpPr>
        <p:spPr>
          <a:xfrm>
            <a:off x="650929" y="5132161"/>
            <a:ext cx="97849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rgbClr val="FF0000"/>
                </a:solidFill>
              </a:rPr>
              <a:t>After switching SEALDD server: </a:t>
            </a:r>
            <a:r>
              <a:rPr lang="en-US" altLang="zh-CN" sz="1400" dirty="0"/>
              <a:t>UE#1/SEALDD client#1 &lt;--&gt; RAN#1 &lt;--&gt; &lt;--&gt; ULCL &lt;--&gt; UPF#1 or UPF#2 &lt;--&gt; SEALDD server #2 &lt;--&gt; VAL server (</a:t>
            </a:r>
            <a:r>
              <a:rPr lang="en-US" altLang="zh-CN" sz="1400" dirty="0">
                <a:highlight>
                  <a:srgbClr val="FFFF00"/>
                </a:highlight>
              </a:rPr>
              <a:t>the transmission quality can be satisfied, by changing N9 and/or N6 interface</a:t>
            </a:r>
            <a:r>
              <a:rPr lang="en-US" altLang="zh-CN" sz="1400" dirty="0"/>
              <a:t>)</a:t>
            </a:r>
            <a:endParaRPr lang="zh-CN" altLang="zh-CN" sz="1400" dirty="0"/>
          </a:p>
        </p:txBody>
      </p:sp>
    </p:spTree>
    <p:extLst>
      <p:ext uri="{BB962C8B-B14F-4D97-AF65-F5344CB8AC3E}">
        <p14:creationId xmlns:p14="http://schemas.microsoft.com/office/powerpoint/2010/main" val="28487349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163031" y="969283"/>
            <a:ext cx="10736446" cy="993400"/>
          </a:xfrm>
        </p:spPr>
        <p:txBody>
          <a:bodyPr/>
          <a:lstStyle/>
          <a:p>
            <a:r>
              <a:rPr lang="en-US" altLang="zh-CN" dirty="0"/>
              <a:t>QoS guarantee by switching SEALDD server</a:t>
            </a:r>
            <a:endParaRPr lang="zh-CN" altLang="en-US" dirty="0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BFD51A64-5437-47A8-A497-480A9A6F4193}"/>
              </a:ext>
            </a:extLst>
          </p:cNvPr>
          <p:cNvSpPr/>
          <p:nvPr/>
        </p:nvSpPr>
        <p:spPr>
          <a:xfrm>
            <a:off x="1660458" y="4102094"/>
            <a:ext cx="828674" cy="2952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F0E8EB8E-3824-4508-A2BD-4CB9E96018C8}"/>
              </a:ext>
            </a:extLst>
          </p:cNvPr>
          <p:cNvSpPr txBox="1"/>
          <p:nvPr/>
        </p:nvSpPr>
        <p:spPr>
          <a:xfrm>
            <a:off x="1736657" y="4135044"/>
            <a:ext cx="7143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RAN#1</a:t>
            </a:r>
            <a:endParaRPr lang="zh-CN" altLang="en-US" sz="1200" dirty="0"/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xmlns="" id="{D4F6EBD5-31AB-40EF-9829-49D063DDA575}"/>
              </a:ext>
            </a:extLst>
          </p:cNvPr>
          <p:cNvSpPr/>
          <p:nvPr/>
        </p:nvSpPr>
        <p:spPr>
          <a:xfrm>
            <a:off x="5998370" y="3059999"/>
            <a:ext cx="828674" cy="2952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xmlns="" id="{1F53C0CB-B0E8-470F-B8B2-A425665BBA0E}"/>
              </a:ext>
            </a:extLst>
          </p:cNvPr>
          <p:cNvSpPr txBox="1"/>
          <p:nvPr/>
        </p:nvSpPr>
        <p:spPr>
          <a:xfrm>
            <a:off x="6074569" y="3092949"/>
            <a:ext cx="7143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 UPF#1</a:t>
            </a:r>
            <a:endParaRPr lang="zh-CN" altLang="en-US" sz="1200" dirty="0"/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xmlns="" id="{4C2B3020-8735-44A8-BAD7-0FC2BC59BE46}"/>
              </a:ext>
            </a:extLst>
          </p:cNvPr>
          <p:cNvSpPr/>
          <p:nvPr/>
        </p:nvSpPr>
        <p:spPr>
          <a:xfrm>
            <a:off x="4310064" y="4869863"/>
            <a:ext cx="828674" cy="2952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xmlns="" id="{7E0957D1-6834-45C2-A3AE-DE5557973B5B}"/>
              </a:ext>
            </a:extLst>
          </p:cNvPr>
          <p:cNvSpPr txBox="1"/>
          <p:nvPr/>
        </p:nvSpPr>
        <p:spPr>
          <a:xfrm>
            <a:off x="4386263" y="4902813"/>
            <a:ext cx="7143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 UPF#2</a:t>
            </a:r>
            <a:endParaRPr lang="zh-CN" altLang="en-US" sz="1200" dirty="0"/>
          </a:p>
        </p:txBody>
      </p:sp>
      <p:cxnSp>
        <p:nvCxnSpPr>
          <p:cNvPr id="57" name="直接箭头连接符 56">
            <a:extLst>
              <a:ext uri="{FF2B5EF4-FFF2-40B4-BE49-F238E27FC236}">
                <a16:creationId xmlns:a16="http://schemas.microsoft.com/office/drawing/2014/main" xmlns="" id="{255C60FF-5EC8-44B5-9CA8-6F7F098C73BD}"/>
              </a:ext>
            </a:extLst>
          </p:cNvPr>
          <p:cNvCxnSpPr>
            <a:cxnSpLocks/>
            <a:stCxn id="61" idx="4"/>
          </p:cNvCxnSpPr>
          <p:nvPr/>
        </p:nvCxnSpPr>
        <p:spPr>
          <a:xfrm flipV="1">
            <a:off x="4432360" y="3876675"/>
            <a:ext cx="549215" cy="353786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箭头连接符 62">
            <a:extLst>
              <a:ext uri="{FF2B5EF4-FFF2-40B4-BE49-F238E27FC236}">
                <a16:creationId xmlns:a16="http://schemas.microsoft.com/office/drawing/2014/main" xmlns="" id="{CCBDE212-0AF9-47E5-ABC8-D66B78A2C01F}"/>
              </a:ext>
            </a:extLst>
          </p:cNvPr>
          <p:cNvCxnSpPr>
            <a:cxnSpLocks/>
            <a:endCxn id="55" idx="1"/>
          </p:cNvCxnSpPr>
          <p:nvPr/>
        </p:nvCxnSpPr>
        <p:spPr>
          <a:xfrm>
            <a:off x="4152900" y="4457700"/>
            <a:ext cx="157164" cy="559801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矩形 63">
            <a:extLst>
              <a:ext uri="{FF2B5EF4-FFF2-40B4-BE49-F238E27FC236}">
                <a16:creationId xmlns:a16="http://schemas.microsoft.com/office/drawing/2014/main" xmlns="" id="{4488B616-C61A-400B-A257-5F4893D07E93}"/>
              </a:ext>
            </a:extLst>
          </p:cNvPr>
          <p:cNvSpPr/>
          <p:nvPr/>
        </p:nvSpPr>
        <p:spPr>
          <a:xfrm>
            <a:off x="9114648" y="2440499"/>
            <a:ext cx="828674" cy="37150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xmlns="" id="{0AD50312-39CB-4A2E-BC56-C11585D6331E}"/>
              </a:ext>
            </a:extLst>
          </p:cNvPr>
          <p:cNvSpPr txBox="1"/>
          <p:nvPr/>
        </p:nvSpPr>
        <p:spPr>
          <a:xfrm>
            <a:off x="9228947" y="2440499"/>
            <a:ext cx="7143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/>
              <a:t>SEALDD </a:t>
            </a:r>
          </a:p>
          <a:p>
            <a:r>
              <a:rPr lang="en-US" altLang="zh-CN" sz="1000" dirty="0"/>
              <a:t>Server#1</a:t>
            </a:r>
            <a:endParaRPr lang="zh-CN" altLang="en-US" sz="1000" dirty="0"/>
          </a:p>
        </p:txBody>
      </p:sp>
      <p:sp>
        <p:nvSpPr>
          <p:cNvPr id="67" name="矩形 66">
            <a:extLst>
              <a:ext uri="{FF2B5EF4-FFF2-40B4-BE49-F238E27FC236}">
                <a16:creationId xmlns:a16="http://schemas.microsoft.com/office/drawing/2014/main" xmlns="" id="{E512A26B-A87D-49BF-B601-04729D360517}"/>
              </a:ext>
            </a:extLst>
          </p:cNvPr>
          <p:cNvSpPr/>
          <p:nvPr/>
        </p:nvSpPr>
        <p:spPr>
          <a:xfrm>
            <a:off x="7993858" y="3392972"/>
            <a:ext cx="828674" cy="37150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xmlns="" id="{F2684E76-64EF-486A-AB10-D3CFF3FE5E3B}"/>
              </a:ext>
            </a:extLst>
          </p:cNvPr>
          <p:cNvSpPr txBox="1"/>
          <p:nvPr/>
        </p:nvSpPr>
        <p:spPr>
          <a:xfrm>
            <a:off x="8108157" y="3392972"/>
            <a:ext cx="7143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/>
              <a:t>SEALDD </a:t>
            </a:r>
          </a:p>
          <a:p>
            <a:r>
              <a:rPr lang="en-US" altLang="zh-CN" sz="1000" dirty="0"/>
              <a:t>Server#2</a:t>
            </a:r>
            <a:endParaRPr lang="zh-CN" altLang="en-US" sz="1000" dirty="0"/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xmlns="" id="{01F8B732-3E53-4F39-94A7-8C7AE83C77A9}"/>
              </a:ext>
            </a:extLst>
          </p:cNvPr>
          <p:cNvSpPr/>
          <p:nvPr/>
        </p:nvSpPr>
        <p:spPr>
          <a:xfrm>
            <a:off x="5591171" y="4829330"/>
            <a:ext cx="828674" cy="37150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xmlns="" id="{98770B3A-51EF-415A-9676-95FD4B82A7EE}"/>
              </a:ext>
            </a:extLst>
          </p:cNvPr>
          <p:cNvSpPr txBox="1"/>
          <p:nvPr/>
        </p:nvSpPr>
        <p:spPr>
          <a:xfrm>
            <a:off x="5705470" y="4829330"/>
            <a:ext cx="7143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/>
              <a:t>SEALDD </a:t>
            </a:r>
          </a:p>
          <a:p>
            <a:r>
              <a:rPr lang="en-US" altLang="zh-CN" sz="1000" dirty="0"/>
              <a:t>Server#3</a:t>
            </a:r>
            <a:endParaRPr lang="zh-CN" altLang="en-US" sz="1000" dirty="0"/>
          </a:p>
        </p:txBody>
      </p:sp>
      <p:cxnSp>
        <p:nvCxnSpPr>
          <p:cNvPr id="74" name="直接箭头连接符 73">
            <a:extLst>
              <a:ext uri="{FF2B5EF4-FFF2-40B4-BE49-F238E27FC236}">
                <a16:creationId xmlns:a16="http://schemas.microsoft.com/office/drawing/2014/main" xmlns="" id="{4BA542FA-4086-45ED-B4E3-3D31DCA4A762}"/>
              </a:ext>
            </a:extLst>
          </p:cNvPr>
          <p:cNvCxnSpPr>
            <a:cxnSpLocks/>
            <a:endCxn id="64" idx="1"/>
          </p:cNvCxnSpPr>
          <p:nvPr/>
        </p:nvCxnSpPr>
        <p:spPr>
          <a:xfrm flipV="1">
            <a:off x="8505825" y="2626252"/>
            <a:ext cx="608823" cy="202673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箭头连接符 77">
            <a:extLst>
              <a:ext uri="{FF2B5EF4-FFF2-40B4-BE49-F238E27FC236}">
                <a16:creationId xmlns:a16="http://schemas.microsoft.com/office/drawing/2014/main" xmlns="" id="{C68A14D4-63A3-4D23-85E6-27E9E7516906}"/>
              </a:ext>
            </a:extLst>
          </p:cNvPr>
          <p:cNvCxnSpPr>
            <a:cxnSpLocks/>
            <a:endCxn id="67" idx="1"/>
          </p:cNvCxnSpPr>
          <p:nvPr/>
        </p:nvCxnSpPr>
        <p:spPr>
          <a:xfrm>
            <a:off x="7466104" y="3352862"/>
            <a:ext cx="527754" cy="225863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箭头连接符 80">
            <a:extLst>
              <a:ext uri="{FF2B5EF4-FFF2-40B4-BE49-F238E27FC236}">
                <a16:creationId xmlns:a16="http://schemas.microsoft.com/office/drawing/2014/main" xmlns="" id="{9CE79A32-70CB-4E46-9859-E704F5CF5AEF}"/>
              </a:ext>
            </a:extLst>
          </p:cNvPr>
          <p:cNvCxnSpPr>
            <a:cxnSpLocks/>
          </p:cNvCxnSpPr>
          <p:nvPr/>
        </p:nvCxnSpPr>
        <p:spPr>
          <a:xfrm flipV="1">
            <a:off x="5124450" y="5043839"/>
            <a:ext cx="466717" cy="7551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矩形 81">
            <a:extLst>
              <a:ext uri="{FF2B5EF4-FFF2-40B4-BE49-F238E27FC236}">
                <a16:creationId xmlns:a16="http://schemas.microsoft.com/office/drawing/2014/main" xmlns="" id="{9F39C628-1153-4A59-A187-BF495A8EB6D7}"/>
              </a:ext>
            </a:extLst>
          </p:cNvPr>
          <p:cNvSpPr/>
          <p:nvPr/>
        </p:nvSpPr>
        <p:spPr>
          <a:xfrm>
            <a:off x="10414812" y="2451981"/>
            <a:ext cx="714376" cy="37150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xmlns="" id="{6538B2E6-273D-4ECC-A8D5-8EF0D017A633}"/>
              </a:ext>
            </a:extLst>
          </p:cNvPr>
          <p:cNvSpPr txBox="1"/>
          <p:nvPr/>
        </p:nvSpPr>
        <p:spPr>
          <a:xfrm>
            <a:off x="10414813" y="2451981"/>
            <a:ext cx="7143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 dirty="0"/>
              <a:t>VAL </a:t>
            </a:r>
          </a:p>
          <a:p>
            <a:pPr algn="ctr"/>
            <a:r>
              <a:rPr lang="en-US" altLang="zh-CN" sz="1000" dirty="0"/>
              <a:t>Server#1</a:t>
            </a:r>
            <a:endParaRPr lang="zh-CN" altLang="en-US" sz="1000" dirty="0"/>
          </a:p>
        </p:txBody>
      </p:sp>
      <p:sp>
        <p:nvSpPr>
          <p:cNvPr id="84" name="矩形 83">
            <a:extLst>
              <a:ext uri="{FF2B5EF4-FFF2-40B4-BE49-F238E27FC236}">
                <a16:creationId xmlns:a16="http://schemas.microsoft.com/office/drawing/2014/main" xmlns="" id="{FAD62366-6A6C-4FF9-AA4B-FD4C5B008F15}"/>
              </a:ext>
            </a:extLst>
          </p:cNvPr>
          <p:cNvSpPr/>
          <p:nvPr/>
        </p:nvSpPr>
        <p:spPr>
          <a:xfrm>
            <a:off x="9336884" y="3392972"/>
            <a:ext cx="714376" cy="37150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xmlns="" id="{86106324-A9D2-4B19-8D51-A2640852488A}"/>
              </a:ext>
            </a:extLst>
          </p:cNvPr>
          <p:cNvSpPr txBox="1"/>
          <p:nvPr/>
        </p:nvSpPr>
        <p:spPr>
          <a:xfrm>
            <a:off x="9336885" y="3392972"/>
            <a:ext cx="7143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 dirty="0"/>
              <a:t>VAL </a:t>
            </a:r>
          </a:p>
          <a:p>
            <a:pPr algn="ctr"/>
            <a:r>
              <a:rPr lang="en-US" altLang="zh-CN" sz="1000" dirty="0"/>
              <a:t>Server#2</a:t>
            </a:r>
            <a:endParaRPr lang="zh-CN" altLang="en-US" sz="1000" dirty="0"/>
          </a:p>
        </p:txBody>
      </p:sp>
      <p:cxnSp>
        <p:nvCxnSpPr>
          <p:cNvPr id="86" name="直接箭头连接符 85">
            <a:extLst>
              <a:ext uri="{FF2B5EF4-FFF2-40B4-BE49-F238E27FC236}">
                <a16:creationId xmlns:a16="http://schemas.microsoft.com/office/drawing/2014/main" xmlns="" id="{8EE9DC3B-6380-4257-B87D-4B93D6D577FD}"/>
              </a:ext>
            </a:extLst>
          </p:cNvPr>
          <p:cNvCxnSpPr>
            <a:cxnSpLocks/>
            <a:stCxn id="65" idx="3"/>
          </p:cNvCxnSpPr>
          <p:nvPr/>
        </p:nvCxnSpPr>
        <p:spPr>
          <a:xfrm flipV="1">
            <a:off x="9943322" y="2638425"/>
            <a:ext cx="477028" cy="2129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箭头连接符 86">
            <a:extLst>
              <a:ext uri="{FF2B5EF4-FFF2-40B4-BE49-F238E27FC236}">
                <a16:creationId xmlns:a16="http://schemas.microsoft.com/office/drawing/2014/main" xmlns="" id="{69FD6B67-2153-4F3F-A5BC-5738F942AE77}"/>
              </a:ext>
            </a:extLst>
          </p:cNvPr>
          <p:cNvCxnSpPr>
            <a:cxnSpLocks/>
            <a:stCxn id="69" idx="3"/>
            <a:endCxn id="85" idx="1"/>
          </p:cNvCxnSpPr>
          <p:nvPr/>
        </p:nvCxnSpPr>
        <p:spPr>
          <a:xfrm>
            <a:off x="8822532" y="3593027"/>
            <a:ext cx="514353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矩形 87">
            <a:extLst>
              <a:ext uri="{FF2B5EF4-FFF2-40B4-BE49-F238E27FC236}">
                <a16:creationId xmlns:a16="http://schemas.microsoft.com/office/drawing/2014/main" xmlns="" id="{8256C38D-CA11-4FF7-9DF3-414B51594E8C}"/>
              </a:ext>
            </a:extLst>
          </p:cNvPr>
          <p:cNvSpPr/>
          <p:nvPr/>
        </p:nvSpPr>
        <p:spPr>
          <a:xfrm>
            <a:off x="6791322" y="4829330"/>
            <a:ext cx="714376" cy="37150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xmlns="" id="{E5FFA625-BDA3-43BD-8099-5CD5C1D4D9D7}"/>
              </a:ext>
            </a:extLst>
          </p:cNvPr>
          <p:cNvSpPr txBox="1"/>
          <p:nvPr/>
        </p:nvSpPr>
        <p:spPr>
          <a:xfrm>
            <a:off x="6791323" y="4829330"/>
            <a:ext cx="7143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 dirty="0"/>
              <a:t>VAL </a:t>
            </a:r>
          </a:p>
          <a:p>
            <a:pPr algn="ctr"/>
            <a:r>
              <a:rPr lang="en-US" altLang="zh-CN" sz="1000" dirty="0"/>
              <a:t>Server#3</a:t>
            </a:r>
            <a:endParaRPr lang="zh-CN" altLang="en-US" sz="1000" dirty="0"/>
          </a:p>
        </p:txBody>
      </p:sp>
      <p:cxnSp>
        <p:nvCxnSpPr>
          <p:cNvPr id="90" name="直接箭头连接符 89">
            <a:extLst>
              <a:ext uri="{FF2B5EF4-FFF2-40B4-BE49-F238E27FC236}">
                <a16:creationId xmlns:a16="http://schemas.microsoft.com/office/drawing/2014/main" xmlns="" id="{15696BE2-A9DA-498B-B573-F94658BEA3F8}"/>
              </a:ext>
            </a:extLst>
          </p:cNvPr>
          <p:cNvCxnSpPr>
            <a:cxnSpLocks/>
          </p:cNvCxnSpPr>
          <p:nvPr/>
        </p:nvCxnSpPr>
        <p:spPr>
          <a:xfrm flipV="1">
            <a:off x="6419845" y="5024788"/>
            <a:ext cx="390522" cy="4597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文本框 90">
            <a:extLst>
              <a:ext uri="{FF2B5EF4-FFF2-40B4-BE49-F238E27FC236}">
                <a16:creationId xmlns:a16="http://schemas.microsoft.com/office/drawing/2014/main" xmlns="" id="{41800467-06DD-4752-A21E-34E4CA17E6B4}"/>
              </a:ext>
            </a:extLst>
          </p:cNvPr>
          <p:cNvSpPr txBox="1"/>
          <p:nvPr/>
        </p:nvSpPr>
        <p:spPr>
          <a:xfrm>
            <a:off x="4561296" y="3342847"/>
            <a:ext cx="4000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N9</a:t>
            </a:r>
            <a:endParaRPr lang="zh-CN" altLang="en-US" sz="1200" dirty="0"/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xmlns="" id="{B0D46A9E-F65C-4190-869F-AF5F12CEE198}"/>
              </a:ext>
            </a:extLst>
          </p:cNvPr>
          <p:cNvSpPr txBox="1"/>
          <p:nvPr/>
        </p:nvSpPr>
        <p:spPr>
          <a:xfrm>
            <a:off x="3745711" y="4509632"/>
            <a:ext cx="4000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N9</a:t>
            </a:r>
            <a:endParaRPr lang="zh-CN" altLang="en-US" sz="1200" dirty="0"/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xmlns="" id="{40EA8F4D-3BBE-4EC3-8DE7-F04FEA61F078}"/>
              </a:ext>
            </a:extLst>
          </p:cNvPr>
          <p:cNvSpPr txBox="1"/>
          <p:nvPr/>
        </p:nvSpPr>
        <p:spPr>
          <a:xfrm>
            <a:off x="7283699" y="3543462"/>
            <a:ext cx="4000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N6</a:t>
            </a:r>
            <a:endParaRPr lang="zh-CN" altLang="en-US" sz="1200" dirty="0"/>
          </a:p>
        </p:txBody>
      </p:sp>
      <p:sp>
        <p:nvSpPr>
          <p:cNvPr id="94" name="文本框 93">
            <a:extLst>
              <a:ext uri="{FF2B5EF4-FFF2-40B4-BE49-F238E27FC236}">
                <a16:creationId xmlns:a16="http://schemas.microsoft.com/office/drawing/2014/main" xmlns="" id="{D5926D00-0BC3-4AD6-A3E9-32F5A817ECE2}"/>
              </a:ext>
            </a:extLst>
          </p:cNvPr>
          <p:cNvSpPr txBox="1"/>
          <p:nvPr/>
        </p:nvSpPr>
        <p:spPr>
          <a:xfrm>
            <a:off x="7723137" y="2547320"/>
            <a:ext cx="4000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N6</a:t>
            </a:r>
            <a:endParaRPr lang="zh-CN" altLang="en-US" sz="1200" dirty="0"/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xmlns="" id="{76C5AFE1-5D6B-4CD3-9F47-416258BE257F}"/>
              </a:ext>
            </a:extLst>
          </p:cNvPr>
          <p:cNvSpPr txBox="1"/>
          <p:nvPr/>
        </p:nvSpPr>
        <p:spPr>
          <a:xfrm>
            <a:off x="5148262" y="4752386"/>
            <a:ext cx="4000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N6</a:t>
            </a:r>
            <a:endParaRPr lang="zh-CN" altLang="en-US" sz="1200" dirty="0"/>
          </a:p>
        </p:txBody>
      </p:sp>
      <p:sp>
        <p:nvSpPr>
          <p:cNvPr id="96" name="矩形 95">
            <a:extLst>
              <a:ext uri="{FF2B5EF4-FFF2-40B4-BE49-F238E27FC236}">
                <a16:creationId xmlns:a16="http://schemas.microsoft.com/office/drawing/2014/main" xmlns="" id="{2C3DE44E-D488-496E-8E46-35655F75DE97}"/>
              </a:ext>
            </a:extLst>
          </p:cNvPr>
          <p:cNvSpPr/>
          <p:nvPr/>
        </p:nvSpPr>
        <p:spPr>
          <a:xfrm>
            <a:off x="6786561" y="4453644"/>
            <a:ext cx="661983" cy="291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矩形 96">
            <a:extLst>
              <a:ext uri="{FF2B5EF4-FFF2-40B4-BE49-F238E27FC236}">
                <a16:creationId xmlns:a16="http://schemas.microsoft.com/office/drawing/2014/main" xmlns="" id="{C0A60F62-D99A-4DC3-981C-4546F6416923}"/>
              </a:ext>
            </a:extLst>
          </p:cNvPr>
          <p:cNvSpPr/>
          <p:nvPr/>
        </p:nvSpPr>
        <p:spPr>
          <a:xfrm>
            <a:off x="2908107" y="4102094"/>
            <a:ext cx="828674" cy="2952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文本框 97">
            <a:extLst>
              <a:ext uri="{FF2B5EF4-FFF2-40B4-BE49-F238E27FC236}">
                <a16:creationId xmlns:a16="http://schemas.microsoft.com/office/drawing/2014/main" xmlns="" id="{827D31CF-3C00-432A-9891-C915BE2E3B58}"/>
              </a:ext>
            </a:extLst>
          </p:cNvPr>
          <p:cNvSpPr txBox="1"/>
          <p:nvPr/>
        </p:nvSpPr>
        <p:spPr>
          <a:xfrm>
            <a:off x="3055741" y="4135044"/>
            <a:ext cx="7143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ULCL</a:t>
            </a:r>
            <a:endParaRPr lang="zh-CN" altLang="en-US" sz="1200" dirty="0"/>
          </a:p>
        </p:txBody>
      </p:sp>
      <p:cxnSp>
        <p:nvCxnSpPr>
          <p:cNvPr id="99" name="直接箭头连接符 98">
            <a:extLst>
              <a:ext uri="{FF2B5EF4-FFF2-40B4-BE49-F238E27FC236}">
                <a16:creationId xmlns:a16="http://schemas.microsoft.com/office/drawing/2014/main" xmlns="" id="{DE4C9C45-25C0-4178-B7CD-34EF537FFD7D}"/>
              </a:ext>
            </a:extLst>
          </p:cNvPr>
          <p:cNvCxnSpPr>
            <a:cxnSpLocks/>
            <a:stCxn id="51" idx="3"/>
            <a:endCxn id="97" idx="1"/>
          </p:cNvCxnSpPr>
          <p:nvPr/>
        </p:nvCxnSpPr>
        <p:spPr>
          <a:xfrm>
            <a:off x="2489132" y="4249732"/>
            <a:ext cx="418975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>
            <a:extLst>
              <a:ext uri="{FF2B5EF4-FFF2-40B4-BE49-F238E27FC236}">
                <a16:creationId xmlns:a16="http://schemas.microsoft.com/office/drawing/2014/main" xmlns="" id="{D0D4188F-1C39-4A51-9A0A-FE101441CB18}"/>
              </a:ext>
            </a:extLst>
          </p:cNvPr>
          <p:cNvSpPr txBox="1"/>
          <p:nvPr/>
        </p:nvSpPr>
        <p:spPr>
          <a:xfrm>
            <a:off x="2540331" y="3912769"/>
            <a:ext cx="4000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N3</a:t>
            </a:r>
            <a:endParaRPr lang="zh-CN" altLang="en-US" sz="1200" dirty="0"/>
          </a:p>
        </p:txBody>
      </p:sp>
      <p:sp>
        <p:nvSpPr>
          <p:cNvPr id="104" name="矩形 103">
            <a:extLst>
              <a:ext uri="{FF2B5EF4-FFF2-40B4-BE49-F238E27FC236}">
                <a16:creationId xmlns:a16="http://schemas.microsoft.com/office/drawing/2014/main" xmlns="" id="{D7240FEF-A3EC-46B1-9EEA-A82C3DE54800}"/>
              </a:ext>
            </a:extLst>
          </p:cNvPr>
          <p:cNvSpPr/>
          <p:nvPr/>
        </p:nvSpPr>
        <p:spPr>
          <a:xfrm>
            <a:off x="347644" y="4074761"/>
            <a:ext cx="828674" cy="37150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文本框 104">
            <a:extLst>
              <a:ext uri="{FF2B5EF4-FFF2-40B4-BE49-F238E27FC236}">
                <a16:creationId xmlns:a16="http://schemas.microsoft.com/office/drawing/2014/main" xmlns="" id="{981150D2-3B11-4745-BB9C-7D99322836A2}"/>
              </a:ext>
            </a:extLst>
          </p:cNvPr>
          <p:cNvSpPr txBox="1"/>
          <p:nvPr/>
        </p:nvSpPr>
        <p:spPr>
          <a:xfrm>
            <a:off x="461943" y="4074761"/>
            <a:ext cx="7143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/>
              <a:t>SEALDD client#1</a:t>
            </a:r>
            <a:endParaRPr lang="zh-CN" altLang="en-US" sz="1000" dirty="0"/>
          </a:p>
        </p:txBody>
      </p:sp>
      <p:cxnSp>
        <p:nvCxnSpPr>
          <p:cNvPr id="106" name="直接箭头连接符 105">
            <a:extLst>
              <a:ext uri="{FF2B5EF4-FFF2-40B4-BE49-F238E27FC236}">
                <a16:creationId xmlns:a16="http://schemas.microsoft.com/office/drawing/2014/main" xmlns="" id="{DD755E88-6D85-44E9-AA78-55946C57BADE}"/>
              </a:ext>
            </a:extLst>
          </p:cNvPr>
          <p:cNvCxnSpPr>
            <a:cxnSpLocks/>
            <a:stCxn id="105" idx="3"/>
            <a:endCxn id="51" idx="1"/>
          </p:cNvCxnSpPr>
          <p:nvPr/>
        </p:nvCxnSpPr>
        <p:spPr>
          <a:xfrm flipV="1">
            <a:off x="1176318" y="4249732"/>
            <a:ext cx="484140" cy="25084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文本框 106">
            <a:extLst>
              <a:ext uri="{FF2B5EF4-FFF2-40B4-BE49-F238E27FC236}">
                <a16:creationId xmlns:a16="http://schemas.microsoft.com/office/drawing/2014/main" xmlns="" id="{2E185E82-BE78-4322-BAEC-DE50942CD5F2}"/>
              </a:ext>
            </a:extLst>
          </p:cNvPr>
          <p:cNvSpPr txBox="1"/>
          <p:nvPr/>
        </p:nvSpPr>
        <p:spPr>
          <a:xfrm>
            <a:off x="404793" y="4532095"/>
            <a:ext cx="71437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 b="1" dirty="0"/>
              <a:t>UE#1</a:t>
            </a:r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xmlns="" id="{CB547414-1993-45B1-A59D-62192F43516F}"/>
              </a:ext>
            </a:extLst>
          </p:cNvPr>
          <p:cNvSpPr txBox="1"/>
          <p:nvPr/>
        </p:nvSpPr>
        <p:spPr>
          <a:xfrm>
            <a:off x="6044053" y="2224254"/>
            <a:ext cx="26710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b="1" dirty="0">
                <a:solidFill>
                  <a:srgbClr val="FF0000"/>
                </a:solidFill>
                <a:highlight>
                  <a:srgbClr val="FFFF00"/>
                </a:highlight>
              </a:rPr>
              <a:t>For case#1: </a:t>
            </a:r>
            <a:r>
              <a:rPr lang="en-US" altLang="zh-CN" sz="1000" b="1" dirty="0">
                <a:solidFill>
                  <a:srgbClr val="FF0000"/>
                </a:solidFill>
              </a:rPr>
              <a:t>By switching SEALDD server to solve bad N6 and/or overload issue</a:t>
            </a:r>
          </a:p>
        </p:txBody>
      </p:sp>
      <p:sp>
        <p:nvSpPr>
          <p:cNvPr id="111" name="文本框 110">
            <a:extLst>
              <a:ext uri="{FF2B5EF4-FFF2-40B4-BE49-F238E27FC236}">
                <a16:creationId xmlns:a16="http://schemas.microsoft.com/office/drawing/2014/main" xmlns="" id="{06EE1474-7FA0-414A-9815-CD97A2D4A1D4}"/>
              </a:ext>
            </a:extLst>
          </p:cNvPr>
          <p:cNvSpPr txBox="1"/>
          <p:nvPr/>
        </p:nvSpPr>
        <p:spPr>
          <a:xfrm>
            <a:off x="8159734" y="4528579"/>
            <a:ext cx="37379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b="1" dirty="0">
                <a:solidFill>
                  <a:srgbClr val="FF0000"/>
                </a:solidFill>
                <a:highlight>
                  <a:srgbClr val="FFFF00"/>
                </a:highlight>
              </a:rPr>
              <a:t>For case#2: </a:t>
            </a:r>
            <a:r>
              <a:rPr lang="en-US" altLang="zh-CN" sz="1000" b="1" dirty="0">
                <a:solidFill>
                  <a:srgbClr val="FF0000"/>
                </a:solidFill>
              </a:rPr>
              <a:t>By switching both UPF and SEALDD server to solve bad N9 issue </a:t>
            </a:r>
          </a:p>
        </p:txBody>
      </p:sp>
      <p:sp>
        <p:nvSpPr>
          <p:cNvPr id="115" name="文本框 114">
            <a:extLst>
              <a:ext uri="{FF2B5EF4-FFF2-40B4-BE49-F238E27FC236}">
                <a16:creationId xmlns:a16="http://schemas.microsoft.com/office/drawing/2014/main" xmlns="" id="{330DE242-5D53-46B8-92A5-11AD51BE89F2}"/>
              </a:ext>
            </a:extLst>
          </p:cNvPr>
          <p:cNvSpPr txBox="1"/>
          <p:nvPr/>
        </p:nvSpPr>
        <p:spPr>
          <a:xfrm>
            <a:off x="619046" y="1900945"/>
            <a:ext cx="373799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b="1" dirty="0">
                <a:highlight>
                  <a:srgbClr val="FFFF00"/>
                </a:highlight>
              </a:rPr>
              <a:t>Pre-condition: </a:t>
            </a:r>
          </a:p>
          <a:p>
            <a:endParaRPr lang="en-US" altLang="zh-CN" sz="1000" b="1" dirty="0">
              <a:highlight>
                <a:srgbClr val="FFFF00"/>
              </a:highlight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000" b="1" dirty="0"/>
              <a:t>S-SEALDD server (e.g. SEALDD server#1) can detect the transmission quality suffering from deteriorated QoS, and can diagnose the issue </a:t>
            </a:r>
            <a:r>
              <a:rPr lang="en-US" altLang="zh-CN" sz="1000" b="1"/>
              <a:t>caused by </a:t>
            </a:r>
            <a:r>
              <a:rPr lang="en-US" altLang="zh-CN" sz="1000" b="1" dirty="0"/>
              <a:t>N6/load (case#1) or N9 (case#2)</a:t>
            </a:r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xmlns="" id="{8E620AD1-E612-4B51-818E-6B6A66D79F5B}"/>
              </a:ext>
            </a:extLst>
          </p:cNvPr>
          <p:cNvGrpSpPr/>
          <p:nvPr/>
        </p:nvGrpSpPr>
        <p:grpSpPr>
          <a:xfrm>
            <a:off x="3969452" y="4089583"/>
            <a:ext cx="489349" cy="400110"/>
            <a:chOff x="5811838" y="914400"/>
            <a:chExt cx="536574" cy="420688"/>
          </a:xfrm>
          <a:solidFill>
            <a:srgbClr val="3C3C3B">
              <a:alpha val="71000"/>
            </a:srgbClr>
          </a:solidFill>
        </p:grpSpPr>
        <p:sp>
          <p:nvSpPr>
            <p:cNvPr id="50" name="Freeform 69">
              <a:extLst>
                <a:ext uri="{FF2B5EF4-FFF2-40B4-BE49-F238E27FC236}">
                  <a16:creationId xmlns:a16="http://schemas.microsoft.com/office/drawing/2014/main" xmlns="" id="{4BA448DB-F88E-4A78-9EBC-C174C727BC9B}"/>
                </a:ext>
              </a:extLst>
            </p:cNvPr>
            <p:cNvSpPr>
              <a:spLocks/>
            </p:cNvSpPr>
            <p:nvPr/>
          </p:nvSpPr>
          <p:spPr bwMode="auto">
            <a:xfrm>
              <a:off x="6003925" y="1077913"/>
              <a:ext cx="152400" cy="87313"/>
            </a:xfrm>
            <a:custGeom>
              <a:avLst/>
              <a:gdLst>
                <a:gd name="T0" fmla="*/ 308 w 351"/>
                <a:gd name="T1" fmla="*/ 73 h 202"/>
                <a:gd name="T2" fmla="*/ 308 w 351"/>
                <a:gd name="T3" fmla="*/ 73 h 202"/>
                <a:gd name="T4" fmla="*/ 202 w 351"/>
                <a:gd name="T5" fmla="*/ 131 h 202"/>
                <a:gd name="T6" fmla="*/ 202 w 351"/>
                <a:gd name="T7" fmla="*/ 53 h 202"/>
                <a:gd name="T8" fmla="*/ 258 w 351"/>
                <a:gd name="T9" fmla="*/ 53 h 202"/>
                <a:gd name="T10" fmla="*/ 258 w 351"/>
                <a:gd name="T11" fmla="*/ 0 h 202"/>
                <a:gd name="T12" fmla="*/ 176 w 351"/>
                <a:gd name="T13" fmla="*/ 0 h 202"/>
                <a:gd name="T14" fmla="*/ 149 w 351"/>
                <a:gd name="T15" fmla="*/ 26 h 202"/>
                <a:gd name="T16" fmla="*/ 149 w 351"/>
                <a:gd name="T17" fmla="*/ 131 h 202"/>
                <a:gd name="T18" fmla="*/ 44 w 351"/>
                <a:gd name="T19" fmla="*/ 73 h 202"/>
                <a:gd name="T20" fmla="*/ 7 w 351"/>
                <a:gd name="T21" fmla="*/ 84 h 202"/>
                <a:gd name="T22" fmla="*/ 18 w 351"/>
                <a:gd name="T23" fmla="*/ 120 h 202"/>
                <a:gd name="T24" fmla="*/ 163 w 351"/>
                <a:gd name="T25" fmla="*/ 199 h 202"/>
                <a:gd name="T26" fmla="*/ 164 w 351"/>
                <a:gd name="T27" fmla="*/ 199 h 202"/>
                <a:gd name="T28" fmla="*/ 168 w 351"/>
                <a:gd name="T29" fmla="*/ 201 h 202"/>
                <a:gd name="T30" fmla="*/ 169 w 351"/>
                <a:gd name="T31" fmla="*/ 201 h 202"/>
                <a:gd name="T32" fmla="*/ 170 w 351"/>
                <a:gd name="T33" fmla="*/ 201 h 202"/>
                <a:gd name="T34" fmla="*/ 176 w 351"/>
                <a:gd name="T35" fmla="*/ 202 h 202"/>
                <a:gd name="T36" fmla="*/ 176 w 351"/>
                <a:gd name="T37" fmla="*/ 202 h 202"/>
                <a:gd name="T38" fmla="*/ 176 w 351"/>
                <a:gd name="T39" fmla="*/ 202 h 202"/>
                <a:gd name="T40" fmla="*/ 176 w 351"/>
                <a:gd name="T41" fmla="*/ 202 h 202"/>
                <a:gd name="T42" fmla="*/ 182 w 351"/>
                <a:gd name="T43" fmla="*/ 201 h 202"/>
                <a:gd name="T44" fmla="*/ 182 w 351"/>
                <a:gd name="T45" fmla="*/ 201 h 202"/>
                <a:gd name="T46" fmla="*/ 184 w 351"/>
                <a:gd name="T47" fmla="*/ 201 h 202"/>
                <a:gd name="T48" fmla="*/ 188 w 351"/>
                <a:gd name="T49" fmla="*/ 199 h 202"/>
                <a:gd name="T50" fmla="*/ 188 w 351"/>
                <a:gd name="T51" fmla="*/ 199 h 202"/>
                <a:gd name="T52" fmla="*/ 333 w 351"/>
                <a:gd name="T53" fmla="*/ 120 h 202"/>
                <a:gd name="T54" fmla="*/ 344 w 351"/>
                <a:gd name="T55" fmla="*/ 84 h 202"/>
                <a:gd name="T56" fmla="*/ 308 w 351"/>
                <a:gd name="T57" fmla="*/ 73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51" h="202">
                  <a:moveTo>
                    <a:pt x="308" y="73"/>
                  </a:moveTo>
                  <a:lnTo>
                    <a:pt x="308" y="73"/>
                  </a:lnTo>
                  <a:lnTo>
                    <a:pt x="202" y="131"/>
                  </a:lnTo>
                  <a:lnTo>
                    <a:pt x="202" y="53"/>
                  </a:lnTo>
                  <a:lnTo>
                    <a:pt x="258" y="53"/>
                  </a:lnTo>
                  <a:lnTo>
                    <a:pt x="258" y="0"/>
                  </a:lnTo>
                  <a:lnTo>
                    <a:pt x="176" y="0"/>
                  </a:lnTo>
                  <a:cubicBezTo>
                    <a:pt x="161" y="0"/>
                    <a:pt x="149" y="12"/>
                    <a:pt x="149" y="26"/>
                  </a:cubicBezTo>
                  <a:lnTo>
                    <a:pt x="149" y="131"/>
                  </a:lnTo>
                  <a:lnTo>
                    <a:pt x="44" y="73"/>
                  </a:lnTo>
                  <a:cubicBezTo>
                    <a:pt x="31" y="66"/>
                    <a:pt x="14" y="71"/>
                    <a:pt x="7" y="84"/>
                  </a:cubicBezTo>
                  <a:cubicBezTo>
                    <a:pt x="0" y="97"/>
                    <a:pt x="5" y="113"/>
                    <a:pt x="18" y="120"/>
                  </a:cubicBezTo>
                  <a:lnTo>
                    <a:pt x="163" y="199"/>
                  </a:lnTo>
                  <a:cubicBezTo>
                    <a:pt x="163" y="199"/>
                    <a:pt x="164" y="199"/>
                    <a:pt x="164" y="199"/>
                  </a:cubicBezTo>
                  <a:cubicBezTo>
                    <a:pt x="165" y="200"/>
                    <a:pt x="166" y="200"/>
                    <a:pt x="168" y="201"/>
                  </a:cubicBezTo>
                  <a:cubicBezTo>
                    <a:pt x="168" y="201"/>
                    <a:pt x="168" y="201"/>
                    <a:pt x="169" y="201"/>
                  </a:cubicBezTo>
                  <a:cubicBezTo>
                    <a:pt x="169" y="201"/>
                    <a:pt x="169" y="201"/>
                    <a:pt x="170" y="201"/>
                  </a:cubicBezTo>
                  <a:cubicBezTo>
                    <a:pt x="172" y="202"/>
                    <a:pt x="174" y="202"/>
                    <a:pt x="176" y="202"/>
                  </a:cubicBezTo>
                  <a:cubicBezTo>
                    <a:pt x="176" y="202"/>
                    <a:pt x="176" y="202"/>
                    <a:pt x="176" y="202"/>
                  </a:cubicBezTo>
                  <a:lnTo>
                    <a:pt x="176" y="202"/>
                  </a:lnTo>
                  <a:lnTo>
                    <a:pt x="176" y="202"/>
                  </a:lnTo>
                  <a:cubicBezTo>
                    <a:pt x="178" y="202"/>
                    <a:pt x="180" y="202"/>
                    <a:pt x="182" y="201"/>
                  </a:cubicBezTo>
                  <a:cubicBezTo>
                    <a:pt x="182" y="201"/>
                    <a:pt x="182" y="201"/>
                    <a:pt x="182" y="201"/>
                  </a:cubicBezTo>
                  <a:cubicBezTo>
                    <a:pt x="183" y="201"/>
                    <a:pt x="183" y="201"/>
                    <a:pt x="184" y="201"/>
                  </a:cubicBezTo>
                  <a:cubicBezTo>
                    <a:pt x="185" y="200"/>
                    <a:pt x="186" y="200"/>
                    <a:pt x="188" y="199"/>
                  </a:cubicBezTo>
                  <a:cubicBezTo>
                    <a:pt x="188" y="199"/>
                    <a:pt x="188" y="199"/>
                    <a:pt x="188" y="199"/>
                  </a:cubicBezTo>
                  <a:lnTo>
                    <a:pt x="333" y="120"/>
                  </a:lnTo>
                  <a:cubicBezTo>
                    <a:pt x="346" y="113"/>
                    <a:pt x="351" y="97"/>
                    <a:pt x="344" y="84"/>
                  </a:cubicBezTo>
                  <a:cubicBezTo>
                    <a:pt x="337" y="71"/>
                    <a:pt x="321" y="66"/>
                    <a:pt x="308" y="7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08447">
                <a:defRPr/>
              </a:pPr>
              <a:endParaRPr lang="zh-CN" altLang="en-US" sz="2140"/>
            </a:p>
          </p:txBody>
        </p:sp>
        <p:sp>
          <p:nvSpPr>
            <p:cNvPr id="58" name="Freeform 70">
              <a:extLst>
                <a:ext uri="{FF2B5EF4-FFF2-40B4-BE49-F238E27FC236}">
                  <a16:creationId xmlns:a16="http://schemas.microsoft.com/office/drawing/2014/main" xmlns="" id="{19C180B0-49DD-4F3D-B40B-D4ED611FE8BF}"/>
                </a:ext>
              </a:extLst>
            </p:cNvPr>
            <p:cNvSpPr>
              <a:spLocks/>
            </p:cNvSpPr>
            <p:nvPr/>
          </p:nvSpPr>
          <p:spPr bwMode="auto">
            <a:xfrm>
              <a:off x="6003925" y="957263"/>
              <a:ext cx="152400" cy="85725"/>
            </a:xfrm>
            <a:custGeom>
              <a:avLst/>
              <a:gdLst>
                <a:gd name="T0" fmla="*/ 30 w 350"/>
                <a:gd name="T1" fmla="*/ 132 h 200"/>
                <a:gd name="T2" fmla="*/ 30 w 350"/>
                <a:gd name="T3" fmla="*/ 132 h 200"/>
                <a:gd name="T4" fmla="*/ 43 w 350"/>
                <a:gd name="T5" fmla="*/ 129 h 200"/>
                <a:gd name="T6" fmla="*/ 148 w 350"/>
                <a:gd name="T7" fmla="*/ 71 h 200"/>
                <a:gd name="T8" fmla="*/ 148 w 350"/>
                <a:gd name="T9" fmla="*/ 146 h 200"/>
                <a:gd name="T10" fmla="*/ 92 w 350"/>
                <a:gd name="T11" fmla="*/ 146 h 200"/>
                <a:gd name="T12" fmla="*/ 92 w 350"/>
                <a:gd name="T13" fmla="*/ 200 h 200"/>
                <a:gd name="T14" fmla="*/ 175 w 350"/>
                <a:gd name="T15" fmla="*/ 200 h 200"/>
                <a:gd name="T16" fmla="*/ 202 w 350"/>
                <a:gd name="T17" fmla="*/ 173 h 200"/>
                <a:gd name="T18" fmla="*/ 202 w 350"/>
                <a:gd name="T19" fmla="*/ 71 h 200"/>
                <a:gd name="T20" fmla="*/ 307 w 350"/>
                <a:gd name="T21" fmla="*/ 129 h 200"/>
                <a:gd name="T22" fmla="*/ 320 w 350"/>
                <a:gd name="T23" fmla="*/ 132 h 200"/>
                <a:gd name="T24" fmla="*/ 343 w 350"/>
                <a:gd name="T25" fmla="*/ 118 h 200"/>
                <a:gd name="T26" fmla="*/ 333 w 350"/>
                <a:gd name="T27" fmla="*/ 82 h 200"/>
                <a:gd name="T28" fmla="*/ 188 w 350"/>
                <a:gd name="T29" fmla="*/ 3 h 200"/>
                <a:gd name="T30" fmla="*/ 187 w 350"/>
                <a:gd name="T31" fmla="*/ 3 h 200"/>
                <a:gd name="T32" fmla="*/ 186 w 350"/>
                <a:gd name="T33" fmla="*/ 2 h 200"/>
                <a:gd name="T34" fmla="*/ 184 w 350"/>
                <a:gd name="T35" fmla="*/ 1 h 200"/>
                <a:gd name="T36" fmla="*/ 183 w 350"/>
                <a:gd name="T37" fmla="*/ 1 h 200"/>
                <a:gd name="T38" fmla="*/ 181 w 350"/>
                <a:gd name="T39" fmla="*/ 0 h 200"/>
                <a:gd name="T40" fmla="*/ 179 w 350"/>
                <a:gd name="T41" fmla="*/ 0 h 200"/>
                <a:gd name="T42" fmla="*/ 177 w 350"/>
                <a:gd name="T43" fmla="*/ 0 h 200"/>
                <a:gd name="T44" fmla="*/ 176 w 350"/>
                <a:gd name="T45" fmla="*/ 0 h 200"/>
                <a:gd name="T46" fmla="*/ 175 w 350"/>
                <a:gd name="T47" fmla="*/ 0 h 200"/>
                <a:gd name="T48" fmla="*/ 174 w 350"/>
                <a:gd name="T49" fmla="*/ 0 h 200"/>
                <a:gd name="T50" fmla="*/ 172 w 350"/>
                <a:gd name="T51" fmla="*/ 0 h 200"/>
                <a:gd name="T52" fmla="*/ 171 w 350"/>
                <a:gd name="T53" fmla="*/ 0 h 200"/>
                <a:gd name="T54" fmla="*/ 168 w 350"/>
                <a:gd name="T55" fmla="*/ 0 h 200"/>
                <a:gd name="T56" fmla="*/ 167 w 350"/>
                <a:gd name="T57" fmla="*/ 1 h 200"/>
                <a:gd name="T58" fmla="*/ 166 w 350"/>
                <a:gd name="T59" fmla="*/ 1 h 200"/>
                <a:gd name="T60" fmla="*/ 164 w 350"/>
                <a:gd name="T61" fmla="*/ 2 h 200"/>
                <a:gd name="T62" fmla="*/ 162 w 350"/>
                <a:gd name="T63" fmla="*/ 3 h 200"/>
                <a:gd name="T64" fmla="*/ 162 w 350"/>
                <a:gd name="T65" fmla="*/ 3 h 200"/>
                <a:gd name="T66" fmla="*/ 17 w 350"/>
                <a:gd name="T67" fmla="*/ 82 h 200"/>
                <a:gd name="T68" fmla="*/ 7 w 350"/>
                <a:gd name="T69" fmla="*/ 118 h 200"/>
                <a:gd name="T70" fmla="*/ 30 w 350"/>
                <a:gd name="T71" fmla="*/ 132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50" h="200">
                  <a:moveTo>
                    <a:pt x="30" y="132"/>
                  </a:moveTo>
                  <a:lnTo>
                    <a:pt x="30" y="132"/>
                  </a:lnTo>
                  <a:cubicBezTo>
                    <a:pt x="34" y="132"/>
                    <a:pt x="39" y="131"/>
                    <a:pt x="43" y="129"/>
                  </a:cubicBezTo>
                  <a:lnTo>
                    <a:pt x="148" y="71"/>
                  </a:lnTo>
                  <a:lnTo>
                    <a:pt x="148" y="146"/>
                  </a:lnTo>
                  <a:lnTo>
                    <a:pt x="92" y="146"/>
                  </a:lnTo>
                  <a:lnTo>
                    <a:pt x="92" y="200"/>
                  </a:lnTo>
                  <a:lnTo>
                    <a:pt x="175" y="200"/>
                  </a:lnTo>
                  <a:cubicBezTo>
                    <a:pt x="190" y="200"/>
                    <a:pt x="202" y="188"/>
                    <a:pt x="202" y="173"/>
                  </a:cubicBezTo>
                  <a:lnTo>
                    <a:pt x="202" y="71"/>
                  </a:lnTo>
                  <a:lnTo>
                    <a:pt x="307" y="129"/>
                  </a:lnTo>
                  <a:cubicBezTo>
                    <a:pt x="311" y="131"/>
                    <a:pt x="315" y="132"/>
                    <a:pt x="320" y="132"/>
                  </a:cubicBezTo>
                  <a:cubicBezTo>
                    <a:pt x="329" y="132"/>
                    <a:pt x="338" y="127"/>
                    <a:pt x="343" y="118"/>
                  </a:cubicBezTo>
                  <a:cubicBezTo>
                    <a:pt x="350" y="105"/>
                    <a:pt x="346" y="89"/>
                    <a:pt x="333" y="82"/>
                  </a:cubicBezTo>
                  <a:lnTo>
                    <a:pt x="188" y="3"/>
                  </a:lnTo>
                  <a:cubicBezTo>
                    <a:pt x="188" y="3"/>
                    <a:pt x="188" y="3"/>
                    <a:pt x="187" y="3"/>
                  </a:cubicBezTo>
                  <a:cubicBezTo>
                    <a:pt x="187" y="3"/>
                    <a:pt x="187" y="2"/>
                    <a:pt x="186" y="2"/>
                  </a:cubicBezTo>
                  <a:cubicBezTo>
                    <a:pt x="185" y="2"/>
                    <a:pt x="185" y="2"/>
                    <a:pt x="184" y="1"/>
                  </a:cubicBezTo>
                  <a:cubicBezTo>
                    <a:pt x="183" y="1"/>
                    <a:pt x="183" y="1"/>
                    <a:pt x="183" y="1"/>
                  </a:cubicBezTo>
                  <a:cubicBezTo>
                    <a:pt x="182" y="1"/>
                    <a:pt x="182" y="1"/>
                    <a:pt x="181" y="0"/>
                  </a:cubicBezTo>
                  <a:cubicBezTo>
                    <a:pt x="181" y="0"/>
                    <a:pt x="180" y="0"/>
                    <a:pt x="179" y="0"/>
                  </a:cubicBezTo>
                  <a:cubicBezTo>
                    <a:pt x="178" y="0"/>
                    <a:pt x="178" y="0"/>
                    <a:pt x="177" y="0"/>
                  </a:cubicBezTo>
                  <a:cubicBezTo>
                    <a:pt x="177" y="0"/>
                    <a:pt x="177" y="0"/>
                    <a:pt x="176" y="0"/>
                  </a:cubicBezTo>
                  <a:cubicBezTo>
                    <a:pt x="176" y="0"/>
                    <a:pt x="175" y="0"/>
                    <a:pt x="175" y="0"/>
                  </a:cubicBezTo>
                  <a:cubicBezTo>
                    <a:pt x="175" y="0"/>
                    <a:pt x="174" y="0"/>
                    <a:pt x="174" y="0"/>
                  </a:cubicBezTo>
                  <a:cubicBezTo>
                    <a:pt x="173" y="0"/>
                    <a:pt x="173" y="0"/>
                    <a:pt x="172" y="0"/>
                  </a:cubicBezTo>
                  <a:cubicBezTo>
                    <a:pt x="172" y="0"/>
                    <a:pt x="171" y="0"/>
                    <a:pt x="171" y="0"/>
                  </a:cubicBezTo>
                  <a:cubicBezTo>
                    <a:pt x="170" y="0"/>
                    <a:pt x="169" y="0"/>
                    <a:pt x="168" y="0"/>
                  </a:cubicBezTo>
                  <a:cubicBezTo>
                    <a:pt x="168" y="1"/>
                    <a:pt x="168" y="1"/>
                    <a:pt x="167" y="1"/>
                  </a:cubicBezTo>
                  <a:cubicBezTo>
                    <a:pt x="167" y="1"/>
                    <a:pt x="166" y="1"/>
                    <a:pt x="166" y="1"/>
                  </a:cubicBezTo>
                  <a:cubicBezTo>
                    <a:pt x="165" y="2"/>
                    <a:pt x="164" y="2"/>
                    <a:pt x="164" y="2"/>
                  </a:cubicBezTo>
                  <a:cubicBezTo>
                    <a:pt x="163" y="2"/>
                    <a:pt x="163" y="3"/>
                    <a:pt x="162" y="3"/>
                  </a:cubicBezTo>
                  <a:cubicBezTo>
                    <a:pt x="162" y="3"/>
                    <a:pt x="162" y="3"/>
                    <a:pt x="162" y="3"/>
                  </a:cubicBezTo>
                  <a:lnTo>
                    <a:pt x="17" y="82"/>
                  </a:lnTo>
                  <a:cubicBezTo>
                    <a:pt x="4" y="89"/>
                    <a:pt x="0" y="105"/>
                    <a:pt x="7" y="118"/>
                  </a:cubicBezTo>
                  <a:cubicBezTo>
                    <a:pt x="11" y="127"/>
                    <a:pt x="21" y="132"/>
                    <a:pt x="30" y="13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08447">
                <a:defRPr/>
              </a:pPr>
              <a:endParaRPr lang="zh-CN" altLang="en-US" sz="2140"/>
            </a:p>
          </p:txBody>
        </p:sp>
        <p:sp>
          <p:nvSpPr>
            <p:cNvPr id="59" name="Freeform 71">
              <a:extLst>
                <a:ext uri="{FF2B5EF4-FFF2-40B4-BE49-F238E27FC236}">
                  <a16:creationId xmlns:a16="http://schemas.microsoft.com/office/drawing/2014/main" xmlns="" id="{50BE03EA-B9A3-40B7-A76C-E0D5804B96FA}"/>
                </a:ext>
              </a:extLst>
            </p:cNvPr>
            <p:cNvSpPr>
              <a:spLocks/>
            </p:cNvSpPr>
            <p:nvPr/>
          </p:nvSpPr>
          <p:spPr bwMode="auto">
            <a:xfrm>
              <a:off x="5899150" y="1014413"/>
              <a:ext cx="139700" cy="92075"/>
            </a:xfrm>
            <a:custGeom>
              <a:avLst/>
              <a:gdLst>
                <a:gd name="T0" fmla="*/ 183 w 324"/>
                <a:gd name="T1" fmla="*/ 167 h 217"/>
                <a:gd name="T2" fmla="*/ 183 w 324"/>
                <a:gd name="T3" fmla="*/ 167 h 217"/>
                <a:gd name="T4" fmla="*/ 129 w 324"/>
                <a:gd name="T5" fmla="*/ 137 h 217"/>
                <a:gd name="T6" fmla="*/ 270 w 324"/>
                <a:gd name="T7" fmla="*/ 137 h 217"/>
                <a:gd name="T8" fmla="*/ 270 w 324"/>
                <a:gd name="T9" fmla="*/ 176 h 217"/>
                <a:gd name="T10" fmla="*/ 324 w 324"/>
                <a:gd name="T11" fmla="*/ 176 h 217"/>
                <a:gd name="T12" fmla="*/ 324 w 324"/>
                <a:gd name="T13" fmla="*/ 110 h 217"/>
                <a:gd name="T14" fmla="*/ 297 w 324"/>
                <a:gd name="T15" fmla="*/ 84 h 217"/>
                <a:gd name="T16" fmla="*/ 129 w 324"/>
                <a:gd name="T17" fmla="*/ 84 h 217"/>
                <a:gd name="T18" fmla="*/ 183 w 324"/>
                <a:gd name="T19" fmla="*/ 54 h 217"/>
                <a:gd name="T20" fmla="*/ 193 w 324"/>
                <a:gd name="T21" fmla="*/ 18 h 217"/>
                <a:gd name="T22" fmla="*/ 157 w 324"/>
                <a:gd name="T23" fmla="*/ 7 h 217"/>
                <a:gd name="T24" fmla="*/ 13 w 324"/>
                <a:gd name="T25" fmla="*/ 87 h 217"/>
                <a:gd name="T26" fmla="*/ 13 w 324"/>
                <a:gd name="T27" fmla="*/ 88 h 217"/>
                <a:gd name="T28" fmla="*/ 11 w 324"/>
                <a:gd name="T29" fmla="*/ 89 h 217"/>
                <a:gd name="T30" fmla="*/ 9 w 324"/>
                <a:gd name="T31" fmla="*/ 90 h 217"/>
                <a:gd name="T32" fmla="*/ 8 w 324"/>
                <a:gd name="T33" fmla="*/ 91 h 217"/>
                <a:gd name="T34" fmla="*/ 7 w 324"/>
                <a:gd name="T35" fmla="*/ 92 h 217"/>
                <a:gd name="T36" fmla="*/ 6 w 324"/>
                <a:gd name="T37" fmla="*/ 93 h 217"/>
                <a:gd name="T38" fmla="*/ 5 w 324"/>
                <a:gd name="T39" fmla="*/ 95 h 217"/>
                <a:gd name="T40" fmla="*/ 4 w 324"/>
                <a:gd name="T41" fmla="*/ 96 h 217"/>
                <a:gd name="T42" fmla="*/ 3 w 324"/>
                <a:gd name="T43" fmla="*/ 97 h 217"/>
                <a:gd name="T44" fmla="*/ 3 w 324"/>
                <a:gd name="T45" fmla="*/ 98 h 217"/>
                <a:gd name="T46" fmla="*/ 2 w 324"/>
                <a:gd name="T47" fmla="*/ 99 h 217"/>
                <a:gd name="T48" fmla="*/ 1 w 324"/>
                <a:gd name="T49" fmla="*/ 101 h 217"/>
                <a:gd name="T50" fmla="*/ 1 w 324"/>
                <a:gd name="T51" fmla="*/ 103 h 217"/>
                <a:gd name="T52" fmla="*/ 1 w 324"/>
                <a:gd name="T53" fmla="*/ 104 h 217"/>
                <a:gd name="T54" fmla="*/ 0 w 324"/>
                <a:gd name="T55" fmla="*/ 106 h 217"/>
                <a:gd name="T56" fmla="*/ 0 w 324"/>
                <a:gd name="T57" fmla="*/ 108 h 217"/>
                <a:gd name="T58" fmla="*/ 0 w 324"/>
                <a:gd name="T59" fmla="*/ 109 h 217"/>
                <a:gd name="T60" fmla="*/ 0 w 324"/>
                <a:gd name="T61" fmla="*/ 110 h 217"/>
                <a:gd name="T62" fmla="*/ 0 w 324"/>
                <a:gd name="T63" fmla="*/ 111 h 217"/>
                <a:gd name="T64" fmla="*/ 0 w 324"/>
                <a:gd name="T65" fmla="*/ 113 h 217"/>
                <a:gd name="T66" fmla="*/ 0 w 324"/>
                <a:gd name="T67" fmla="*/ 115 h 217"/>
                <a:gd name="T68" fmla="*/ 1 w 324"/>
                <a:gd name="T69" fmla="*/ 117 h 217"/>
                <a:gd name="T70" fmla="*/ 1 w 324"/>
                <a:gd name="T71" fmla="*/ 118 h 217"/>
                <a:gd name="T72" fmla="*/ 1 w 324"/>
                <a:gd name="T73" fmla="*/ 119 h 217"/>
                <a:gd name="T74" fmla="*/ 2 w 324"/>
                <a:gd name="T75" fmla="*/ 122 h 217"/>
                <a:gd name="T76" fmla="*/ 3 w 324"/>
                <a:gd name="T77" fmla="*/ 123 h 217"/>
                <a:gd name="T78" fmla="*/ 3 w 324"/>
                <a:gd name="T79" fmla="*/ 123 h 217"/>
                <a:gd name="T80" fmla="*/ 4 w 324"/>
                <a:gd name="T81" fmla="*/ 124 h 217"/>
                <a:gd name="T82" fmla="*/ 5 w 324"/>
                <a:gd name="T83" fmla="*/ 126 h 217"/>
                <a:gd name="T84" fmla="*/ 7 w 324"/>
                <a:gd name="T85" fmla="*/ 128 h 217"/>
                <a:gd name="T86" fmla="*/ 7 w 324"/>
                <a:gd name="T87" fmla="*/ 129 h 217"/>
                <a:gd name="T88" fmla="*/ 8 w 324"/>
                <a:gd name="T89" fmla="*/ 129 h 217"/>
                <a:gd name="T90" fmla="*/ 8 w 324"/>
                <a:gd name="T91" fmla="*/ 130 h 217"/>
                <a:gd name="T92" fmla="*/ 10 w 324"/>
                <a:gd name="T93" fmla="*/ 131 h 217"/>
                <a:gd name="T94" fmla="*/ 12 w 324"/>
                <a:gd name="T95" fmla="*/ 133 h 217"/>
                <a:gd name="T96" fmla="*/ 13 w 324"/>
                <a:gd name="T97" fmla="*/ 134 h 217"/>
                <a:gd name="T98" fmla="*/ 13 w 324"/>
                <a:gd name="T99" fmla="*/ 134 h 217"/>
                <a:gd name="T100" fmla="*/ 157 w 324"/>
                <a:gd name="T101" fmla="*/ 213 h 217"/>
                <a:gd name="T102" fmla="*/ 170 w 324"/>
                <a:gd name="T103" fmla="*/ 217 h 217"/>
                <a:gd name="T104" fmla="*/ 193 w 324"/>
                <a:gd name="T105" fmla="*/ 203 h 217"/>
                <a:gd name="T106" fmla="*/ 183 w 324"/>
                <a:gd name="T107" fmla="*/ 167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24" h="217">
                  <a:moveTo>
                    <a:pt x="183" y="167"/>
                  </a:moveTo>
                  <a:lnTo>
                    <a:pt x="183" y="167"/>
                  </a:lnTo>
                  <a:lnTo>
                    <a:pt x="129" y="137"/>
                  </a:lnTo>
                  <a:lnTo>
                    <a:pt x="270" y="137"/>
                  </a:lnTo>
                  <a:lnTo>
                    <a:pt x="270" y="176"/>
                  </a:lnTo>
                  <a:lnTo>
                    <a:pt x="324" y="176"/>
                  </a:lnTo>
                  <a:lnTo>
                    <a:pt x="324" y="110"/>
                  </a:lnTo>
                  <a:cubicBezTo>
                    <a:pt x="324" y="96"/>
                    <a:pt x="312" y="84"/>
                    <a:pt x="297" y="84"/>
                  </a:cubicBezTo>
                  <a:lnTo>
                    <a:pt x="129" y="84"/>
                  </a:lnTo>
                  <a:lnTo>
                    <a:pt x="183" y="54"/>
                  </a:lnTo>
                  <a:cubicBezTo>
                    <a:pt x="196" y="47"/>
                    <a:pt x="200" y="30"/>
                    <a:pt x="193" y="18"/>
                  </a:cubicBezTo>
                  <a:cubicBezTo>
                    <a:pt x="186" y="5"/>
                    <a:pt x="170" y="0"/>
                    <a:pt x="157" y="7"/>
                  </a:cubicBezTo>
                  <a:lnTo>
                    <a:pt x="13" y="87"/>
                  </a:lnTo>
                  <a:cubicBezTo>
                    <a:pt x="13" y="87"/>
                    <a:pt x="13" y="87"/>
                    <a:pt x="13" y="88"/>
                  </a:cubicBezTo>
                  <a:cubicBezTo>
                    <a:pt x="12" y="88"/>
                    <a:pt x="11" y="88"/>
                    <a:pt x="11" y="89"/>
                  </a:cubicBezTo>
                  <a:cubicBezTo>
                    <a:pt x="10" y="89"/>
                    <a:pt x="10" y="89"/>
                    <a:pt x="9" y="90"/>
                  </a:cubicBezTo>
                  <a:cubicBezTo>
                    <a:pt x="9" y="90"/>
                    <a:pt x="9" y="91"/>
                    <a:pt x="8" y="91"/>
                  </a:cubicBezTo>
                  <a:cubicBezTo>
                    <a:pt x="8" y="91"/>
                    <a:pt x="7" y="92"/>
                    <a:pt x="7" y="92"/>
                  </a:cubicBezTo>
                  <a:cubicBezTo>
                    <a:pt x="7" y="93"/>
                    <a:pt x="6" y="93"/>
                    <a:pt x="6" y="93"/>
                  </a:cubicBezTo>
                  <a:cubicBezTo>
                    <a:pt x="5" y="94"/>
                    <a:pt x="5" y="94"/>
                    <a:pt x="5" y="95"/>
                  </a:cubicBezTo>
                  <a:cubicBezTo>
                    <a:pt x="4" y="95"/>
                    <a:pt x="4" y="96"/>
                    <a:pt x="4" y="96"/>
                  </a:cubicBezTo>
                  <a:cubicBezTo>
                    <a:pt x="4" y="97"/>
                    <a:pt x="3" y="97"/>
                    <a:pt x="3" y="97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3" y="98"/>
                    <a:pt x="2" y="99"/>
                    <a:pt x="2" y="99"/>
                  </a:cubicBezTo>
                  <a:cubicBezTo>
                    <a:pt x="2" y="100"/>
                    <a:pt x="2" y="101"/>
                    <a:pt x="1" y="101"/>
                  </a:cubicBezTo>
                  <a:cubicBezTo>
                    <a:pt x="1" y="102"/>
                    <a:pt x="1" y="102"/>
                    <a:pt x="1" y="103"/>
                  </a:cubicBezTo>
                  <a:cubicBezTo>
                    <a:pt x="1" y="103"/>
                    <a:pt x="1" y="104"/>
                    <a:pt x="1" y="104"/>
                  </a:cubicBezTo>
                  <a:cubicBezTo>
                    <a:pt x="0" y="105"/>
                    <a:pt x="0" y="105"/>
                    <a:pt x="0" y="106"/>
                  </a:cubicBezTo>
                  <a:cubicBezTo>
                    <a:pt x="0" y="107"/>
                    <a:pt x="0" y="107"/>
                    <a:pt x="0" y="108"/>
                  </a:cubicBezTo>
                  <a:cubicBezTo>
                    <a:pt x="0" y="108"/>
                    <a:pt x="0" y="109"/>
                    <a:pt x="0" y="109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2"/>
                    <a:pt x="0" y="112"/>
                    <a:pt x="0" y="113"/>
                  </a:cubicBezTo>
                  <a:cubicBezTo>
                    <a:pt x="0" y="113"/>
                    <a:pt x="0" y="114"/>
                    <a:pt x="0" y="115"/>
                  </a:cubicBezTo>
                  <a:cubicBezTo>
                    <a:pt x="0" y="115"/>
                    <a:pt x="0" y="116"/>
                    <a:pt x="1" y="117"/>
                  </a:cubicBezTo>
                  <a:cubicBezTo>
                    <a:pt x="1" y="117"/>
                    <a:pt x="1" y="118"/>
                    <a:pt x="1" y="118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20"/>
                    <a:pt x="2" y="121"/>
                    <a:pt x="2" y="122"/>
                  </a:cubicBezTo>
                  <a:cubicBezTo>
                    <a:pt x="2" y="122"/>
                    <a:pt x="3" y="122"/>
                    <a:pt x="3" y="123"/>
                  </a:cubicBezTo>
                  <a:cubicBezTo>
                    <a:pt x="3" y="123"/>
                    <a:pt x="3" y="123"/>
                    <a:pt x="3" y="123"/>
                  </a:cubicBezTo>
                  <a:cubicBezTo>
                    <a:pt x="3" y="124"/>
                    <a:pt x="3" y="124"/>
                    <a:pt x="4" y="124"/>
                  </a:cubicBezTo>
                  <a:cubicBezTo>
                    <a:pt x="4" y="125"/>
                    <a:pt x="4" y="125"/>
                    <a:pt x="5" y="126"/>
                  </a:cubicBezTo>
                  <a:cubicBezTo>
                    <a:pt x="5" y="127"/>
                    <a:pt x="6" y="127"/>
                    <a:pt x="7" y="128"/>
                  </a:cubicBezTo>
                  <a:cubicBezTo>
                    <a:pt x="7" y="128"/>
                    <a:pt x="7" y="129"/>
                    <a:pt x="7" y="129"/>
                  </a:cubicBezTo>
                  <a:cubicBezTo>
                    <a:pt x="7" y="129"/>
                    <a:pt x="7" y="129"/>
                    <a:pt x="8" y="129"/>
                  </a:cubicBezTo>
                  <a:cubicBezTo>
                    <a:pt x="8" y="129"/>
                    <a:pt x="8" y="130"/>
                    <a:pt x="8" y="130"/>
                  </a:cubicBezTo>
                  <a:cubicBezTo>
                    <a:pt x="9" y="130"/>
                    <a:pt x="10" y="131"/>
                    <a:pt x="10" y="131"/>
                  </a:cubicBezTo>
                  <a:cubicBezTo>
                    <a:pt x="11" y="132"/>
                    <a:pt x="12" y="133"/>
                    <a:pt x="12" y="133"/>
                  </a:cubicBezTo>
                  <a:cubicBezTo>
                    <a:pt x="13" y="133"/>
                    <a:pt x="13" y="133"/>
                    <a:pt x="13" y="134"/>
                  </a:cubicBezTo>
                  <a:cubicBezTo>
                    <a:pt x="13" y="134"/>
                    <a:pt x="13" y="134"/>
                    <a:pt x="13" y="134"/>
                  </a:cubicBezTo>
                  <a:lnTo>
                    <a:pt x="157" y="213"/>
                  </a:lnTo>
                  <a:cubicBezTo>
                    <a:pt x="161" y="216"/>
                    <a:pt x="165" y="217"/>
                    <a:pt x="170" y="217"/>
                  </a:cubicBezTo>
                  <a:cubicBezTo>
                    <a:pt x="179" y="217"/>
                    <a:pt x="188" y="212"/>
                    <a:pt x="193" y="203"/>
                  </a:cubicBezTo>
                  <a:cubicBezTo>
                    <a:pt x="200" y="190"/>
                    <a:pt x="196" y="174"/>
                    <a:pt x="183" y="16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08447">
                <a:defRPr/>
              </a:pPr>
              <a:endParaRPr lang="zh-CN" altLang="en-US" sz="2140"/>
            </a:p>
          </p:txBody>
        </p:sp>
        <p:sp>
          <p:nvSpPr>
            <p:cNvPr id="60" name="Freeform 72">
              <a:extLst>
                <a:ext uri="{FF2B5EF4-FFF2-40B4-BE49-F238E27FC236}">
                  <a16:creationId xmlns:a16="http://schemas.microsoft.com/office/drawing/2014/main" xmlns="" id="{CEA79D33-121E-4EA9-B990-A333F67AE298}"/>
                </a:ext>
              </a:extLst>
            </p:cNvPr>
            <p:cNvSpPr>
              <a:spLocks/>
            </p:cNvSpPr>
            <p:nvPr/>
          </p:nvSpPr>
          <p:spPr bwMode="auto">
            <a:xfrm>
              <a:off x="6121400" y="1012825"/>
              <a:ext cx="139700" cy="93663"/>
            </a:xfrm>
            <a:custGeom>
              <a:avLst/>
              <a:gdLst>
                <a:gd name="T0" fmla="*/ 324 w 324"/>
                <a:gd name="T1" fmla="*/ 109 h 217"/>
                <a:gd name="T2" fmla="*/ 324 w 324"/>
                <a:gd name="T3" fmla="*/ 109 h 217"/>
                <a:gd name="T4" fmla="*/ 324 w 324"/>
                <a:gd name="T5" fmla="*/ 108 h 217"/>
                <a:gd name="T6" fmla="*/ 324 w 324"/>
                <a:gd name="T7" fmla="*/ 106 h 217"/>
                <a:gd name="T8" fmla="*/ 323 w 324"/>
                <a:gd name="T9" fmla="*/ 104 h 217"/>
                <a:gd name="T10" fmla="*/ 323 w 324"/>
                <a:gd name="T11" fmla="*/ 103 h 217"/>
                <a:gd name="T12" fmla="*/ 322 w 324"/>
                <a:gd name="T13" fmla="*/ 101 h 217"/>
                <a:gd name="T14" fmla="*/ 321 w 324"/>
                <a:gd name="T15" fmla="*/ 99 h 217"/>
                <a:gd name="T16" fmla="*/ 321 w 324"/>
                <a:gd name="T17" fmla="*/ 98 h 217"/>
                <a:gd name="T18" fmla="*/ 321 w 324"/>
                <a:gd name="T19" fmla="*/ 97 h 217"/>
                <a:gd name="T20" fmla="*/ 320 w 324"/>
                <a:gd name="T21" fmla="*/ 97 h 217"/>
                <a:gd name="T22" fmla="*/ 319 w 324"/>
                <a:gd name="T23" fmla="*/ 95 h 217"/>
                <a:gd name="T24" fmla="*/ 318 w 324"/>
                <a:gd name="T25" fmla="*/ 94 h 217"/>
                <a:gd name="T26" fmla="*/ 317 w 324"/>
                <a:gd name="T27" fmla="*/ 92 h 217"/>
                <a:gd name="T28" fmla="*/ 315 w 324"/>
                <a:gd name="T29" fmla="*/ 91 h 217"/>
                <a:gd name="T30" fmla="*/ 314 w 324"/>
                <a:gd name="T31" fmla="*/ 90 h 217"/>
                <a:gd name="T32" fmla="*/ 313 w 324"/>
                <a:gd name="T33" fmla="*/ 89 h 217"/>
                <a:gd name="T34" fmla="*/ 311 w 324"/>
                <a:gd name="T35" fmla="*/ 88 h 217"/>
                <a:gd name="T36" fmla="*/ 310 w 324"/>
                <a:gd name="T37" fmla="*/ 87 h 217"/>
                <a:gd name="T38" fmla="*/ 167 w 324"/>
                <a:gd name="T39" fmla="*/ 7 h 217"/>
                <a:gd name="T40" fmla="*/ 130 w 324"/>
                <a:gd name="T41" fmla="*/ 18 h 217"/>
                <a:gd name="T42" fmla="*/ 141 w 324"/>
                <a:gd name="T43" fmla="*/ 54 h 217"/>
                <a:gd name="T44" fmla="*/ 194 w 324"/>
                <a:gd name="T45" fmla="*/ 84 h 217"/>
                <a:gd name="T46" fmla="*/ 53 w 324"/>
                <a:gd name="T47" fmla="*/ 84 h 217"/>
                <a:gd name="T48" fmla="*/ 53 w 324"/>
                <a:gd name="T49" fmla="*/ 43 h 217"/>
                <a:gd name="T50" fmla="*/ 0 w 324"/>
                <a:gd name="T51" fmla="*/ 43 h 217"/>
                <a:gd name="T52" fmla="*/ 0 w 324"/>
                <a:gd name="T53" fmla="*/ 110 h 217"/>
                <a:gd name="T54" fmla="*/ 27 w 324"/>
                <a:gd name="T55" fmla="*/ 137 h 217"/>
                <a:gd name="T56" fmla="*/ 194 w 324"/>
                <a:gd name="T57" fmla="*/ 137 h 217"/>
                <a:gd name="T58" fmla="*/ 141 w 324"/>
                <a:gd name="T59" fmla="*/ 167 h 217"/>
                <a:gd name="T60" fmla="*/ 130 w 324"/>
                <a:gd name="T61" fmla="*/ 203 h 217"/>
                <a:gd name="T62" fmla="*/ 154 w 324"/>
                <a:gd name="T63" fmla="*/ 217 h 217"/>
                <a:gd name="T64" fmla="*/ 167 w 324"/>
                <a:gd name="T65" fmla="*/ 214 h 217"/>
                <a:gd name="T66" fmla="*/ 310 w 324"/>
                <a:gd name="T67" fmla="*/ 134 h 217"/>
                <a:gd name="T68" fmla="*/ 310 w 324"/>
                <a:gd name="T69" fmla="*/ 134 h 217"/>
                <a:gd name="T70" fmla="*/ 311 w 324"/>
                <a:gd name="T71" fmla="*/ 133 h 217"/>
                <a:gd name="T72" fmla="*/ 313 w 324"/>
                <a:gd name="T73" fmla="*/ 132 h 217"/>
                <a:gd name="T74" fmla="*/ 315 w 324"/>
                <a:gd name="T75" fmla="*/ 130 h 217"/>
                <a:gd name="T76" fmla="*/ 316 w 324"/>
                <a:gd name="T77" fmla="*/ 129 h 217"/>
                <a:gd name="T78" fmla="*/ 316 w 324"/>
                <a:gd name="T79" fmla="*/ 129 h 217"/>
                <a:gd name="T80" fmla="*/ 317 w 324"/>
                <a:gd name="T81" fmla="*/ 128 h 217"/>
                <a:gd name="T82" fmla="*/ 319 w 324"/>
                <a:gd name="T83" fmla="*/ 126 h 217"/>
                <a:gd name="T84" fmla="*/ 320 w 324"/>
                <a:gd name="T85" fmla="*/ 124 h 217"/>
                <a:gd name="T86" fmla="*/ 321 w 324"/>
                <a:gd name="T87" fmla="*/ 123 h 217"/>
                <a:gd name="T88" fmla="*/ 321 w 324"/>
                <a:gd name="T89" fmla="*/ 123 h 217"/>
                <a:gd name="T90" fmla="*/ 321 w 324"/>
                <a:gd name="T91" fmla="*/ 122 h 217"/>
                <a:gd name="T92" fmla="*/ 322 w 324"/>
                <a:gd name="T93" fmla="*/ 120 h 217"/>
                <a:gd name="T94" fmla="*/ 323 w 324"/>
                <a:gd name="T95" fmla="*/ 118 h 217"/>
                <a:gd name="T96" fmla="*/ 323 w 324"/>
                <a:gd name="T97" fmla="*/ 117 h 217"/>
                <a:gd name="T98" fmla="*/ 324 w 324"/>
                <a:gd name="T99" fmla="*/ 115 h 217"/>
                <a:gd name="T100" fmla="*/ 324 w 324"/>
                <a:gd name="T101" fmla="*/ 113 h 217"/>
                <a:gd name="T102" fmla="*/ 324 w 324"/>
                <a:gd name="T103" fmla="*/ 111 h 217"/>
                <a:gd name="T104" fmla="*/ 324 w 324"/>
                <a:gd name="T105" fmla="*/ 110 h 217"/>
                <a:gd name="T106" fmla="*/ 324 w 324"/>
                <a:gd name="T107" fmla="*/ 109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24" h="217">
                  <a:moveTo>
                    <a:pt x="324" y="109"/>
                  </a:moveTo>
                  <a:lnTo>
                    <a:pt x="324" y="109"/>
                  </a:lnTo>
                  <a:cubicBezTo>
                    <a:pt x="324" y="109"/>
                    <a:pt x="324" y="108"/>
                    <a:pt x="324" y="108"/>
                  </a:cubicBezTo>
                  <a:cubicBezTo>
                    <a:pt x="324" y="107"/>
                    <a:pt x="324" y="107"/>
                    <a:pt x="324" y="106"/>
                  </a:cubicBezTo>
                  <a:cubicBezTo>
                    <a:pt x="323" y="106"/>
                    <a:pt x="323" y="105"/>
                    <a:pt x="323" y="104"/>
                  </a:cubicBezTo>
                  <a:cubicBezTo>
                    <a:pt x="323" y="104"/>
                    <a:pt x="323" y="103"/>
                    <a:pt x="323" y="103"/>
                  </a:cubicBezTo>
                  <a:cubicBezTo>
                    <a:pt x="323" y="102"/>
                    <a:pt x="322" y="102"/>
                    <a:pt x="322" y="101"/>
                  </a:cubicBezTo>
                  <a:cubicBezTo>
                    <a:pt x="322" y="101"/>
                    <a:pt x="322" y="100"/>
                    <a:pt x="321" y="99"/>
                  </a:cubicBezTo>
                  <a:cubicBezTo>
                    <a:pt x="321" y="99"/>
                    <a:pt x="321" y="98"/>
                    <a:pt x="321" y="98"/>
                  </a:cubicBezTo>
                  <a:cubicBezTo>
                    <a:pt x="321" y="98"/>
                    <a:pt x="321" y="98"/>
                    <a:pt x="321" y="97"/>
                  </a:cubicBezTo>
                  <a:cubicBezTo>
                    <a:pt x="320" y="97"/>
                    <a:pt x="320" y="97"/>
                    <a:pt x="320" y="97"/>
                  </a:cubicBezTo>
                  <a:cubicBezTo>
                    <a:pt x="320" y="96"/>
                    <a:pt x="319" y="95"/>
                    <a:pt x="319" y="95"/>
                  </a:cubicBezTo>
                  <a:cubicBezTo>
                    <a:pt x="319" y="94"/>
                    <a:pt x="318" y="94"/>
                    <a:pt x="318" y="94"/>
                  </a:cubicBezTo>
                  <a:cubicBezTo>
                    <a:pt x="317" y="93"/>
                    <a:pt x="317" y="93"/>
                    <a:pt x="317" y="92"/>
                  </a:cubicBezTo>
                  <a:cubicBezTo>
                    <a:pt x="316" y="92"/>
                    <a:pt x="316" y="91"/>
                    <a:pt x="315" y="91"/>
                  </a:cubicBezTo>
                  <a:cubicBezTo>
                    <a:pt x="315" y="91"/>
                    <a:pt x="315" y="90"/>
                    <a:pt x="314" y="90"/>
                  </a:cubicBezTo>
                  <a:cubicBezTo>
                    <a:pt x="314" y="90"/>
                    <a:pt x="313" y="89"/>
                    <a:pt x="313" y="89"/>
                  </a:cubicBezTo>
                  <a:cubicBezTo>
                    <a:pt x="312" y="89"/>
                    <a:pt x="312" y="88"/>
                    <a:pt x="311" y="88"/>
                  </a:cubicBezTo>
                  <a:cubicBezTo>
                    <a:pt x="311" y="88"/>
                    <a:pt x="311" y="87"/>
                    <a:pt x="310" y="87"/>
                  </a:cubicBezTo>
                  <a:lnTo>
                    <a:pt x="167" y="7"/>
                  </a:lnTo>
                  <a:cubicBezTo>
                    <a:pt x="154" y="0"/>
                    <a:pt x="138" y="5"/>
                    <a:pt x="130" y="18"/>
                  </a:cubicBezTo>
                  <a:cubicBezTo>
                    <a:pt x="123" y="31"/>
                    <a:pt x="128" y="47"/>
                    <a:pt x="141" y="54"/>
                  </a:cubicBezTo>
                  <a:lnTo>
                    <a:pt x="194" y="84"/>
                  </a:lnTo>
                  <a:lnTo>
                    <a:pt x="53" y="84"/>
                  </a:lnTo>
                  <a:lnTo>
                    <a:pt x="53" y="43"/>
                  </a:lnTo>
                  <a:lnTo>
                    <a:pt x="0" y="43"/>
                  </a:lnTo>
                  <a:lnTo>
                    <a:pt x="0" y="110"/>
                  </a:lnTo>
                  <a:cubicBezTo>
                    <a:pt x="0" y="125"/>
                    <a:pt x="12" y="137"/>
                    <a:pt x="27" y="137"/>
                  </a:cubicBezTo>
                  <a:lnTo>
                    <a:pt x="194" y="137"/>
                  </a:lnTo>
                  <a:lnTo>
                    <a:pt x="141" y="167"/>
                  </a:lnTo>
                  <a:cubicBezTo>
                    <a:pt x="128" y="174"/>
                    <a:pt x="123" y="190"/>
                    <a:pt x="130" y="203"/>
                  </a:cubicBezTo>
                  <a:cubicBezTo>
                    <a:pt x="135" y="212"/>
                    <a:pt x="144" y="217"/>
                    <a:pt x="154" y="217"/>
                  </a:cubicBezTo>
                  <a:cubicBezTo>
                    <a:pt x="158" y="217"/>
                    <a:pt x="163" y="216"/>
                    <a:pt x="167" y="214"/>
                  </a:cubicBezTo>
                  <a:lnTo>
                    <a:pt x="310" y="134"/>
                  </a:lnTo>
                  <a:cubicBezTo>
                    <a:pt x="310" y="134"/>
                    <a:pt x="310" y="134"/>
                    <a:pt x="310" y="134"/>
                  </a:cubicBezTo>
                  <a:cubicBezTo>
                    <a:pt x="311" y="133"/>
                    <a:pt x="311" y="133"/>
                    <a:pt x="311" y="133"/>
                  </a:cubicBezTo>
                  <a:cubicBezTo>
                    <a:pt x="312" y="133"/>
                    <a:pt x="313" y="132"/>
                    <a:pt x="313" y="132"/>
                  </a:cubicBezTo>
                  <a:cubicBezTo>
                    <a:pt x="314" y="131"/>
                    <a:pt x="315" y="130"/>
                    <a:pt x="315" y="130"/>
                  </a:cubicBezTo>
                  <a:cubicBezTo>
                    <a:pt x="316" y="130"/>
                    <a:pt x="316" y="130"/>
                    <a:pt x="316" y="129"/>
                  </a:cubicBezTo>
                  <a:cubicBezTo>
                    <a:pt x="316" y="129"/>
                    <a:pt x="316" y="129"/>
                    <a:pt x="316" y="129"/>
                  </a:cubicBezTo>
                  <a:cubicBezTo>
                    <a:pt x="317" y="129"/>
                    <a:pt x="317" y="128"/>
                    <a:pt x="317" y="128"/>
                  </a:cubicBezTo>
                  <a:cubicBezTo>
                    <a:pt x="318" y="127"/>
                    <a:pt x="318" y="127"/>
                    <a:pt x="319" y="126"/>
                  </a:cubicBezTo>
                  <a:cubicBezTo>
                    <a:pt x="319" y="125"/>
                    <a:pt x="320" y="125"/>
                    <a:pt x="320" y="124"/>
                  </a:cubicBezTo>
                  <a:cubicBezTo>
                    <a:pt x="320" y="124"/>
                    <a:pt x="320" y="124"/>
                    <a:pt x="321" y="123"/>
                  </a:cubicBezTo>
                  <a:cubicBezTo>
                    <a:pt x="321" y="123"/>
                    <a:pt x="321" y="123"/>
                    <a:pt x="321" y="123"/>
                  </a:cubicBezTo>
                  <a:cubicBezTo>
                    <a:pt x="321" y="123"/>
                    <a:pt x="321" y="122"/>
                    <a:pt x="321" y="122"/>
                  </a:cubicBezTo>
                  <a:cubicBezTo>
                    <a:pt x="322" y="121"/>
                    <a:pt x="322" y="120"/>
                    <a:pt x="322" y="120"/>
                  </a:cubicBezTo>
                  <a:cubicBezTo>
                    <a:pt x="322" y="119"/>
                    <a:pt x="323" y="119"/>
                    <a:pt x="323" y="118"/>
                  </a:cubicBezTo>
                  <a:cubicBezTo>
                    <a:pt x="323" y="118"/>
                    <a:pt x="323" y="117"/>
                    <a:pt x="323" y="117"/>
                  </a:cubicBezTo>
                  <a:cubicBezTo>
                    <a:pt x="323" y="116"/>
                    <a:pt x="323" y="115"/>
                    <a:pt x="324" y="115"/>
                  </a:cubicBezTo>
                  <a:cubicBezTo>
                    <a:pt x="324" y="114"/>
                    <a:pt x="324" y="114"/>
                    <a:pt x="324" y="113"/>
                  </a:cubicBezTo>
                  <a:cubicBezTo>
                    <a:pt x="324" y="112"/>
                    <a:pt x="324" y="112"/>
                    <a:pt x="324" y="111"/>
                  </a:cubicBezTo>
                  <a:cubicBezTo>
                    <a:pt x="324" y="111"/>
                    <a:pt x="324" y="111"/>
                    <a:pt x="324" y="110"/>
                  </a:cubicBezTo>
                  <a:cubicBezTo>
                    <a:pt x="324" y="110"/>
                    <a:pt x="324" y="110"/>
                    <a:pt x="324" y="10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08447">
                <a:defRPr/>
              </a:pPr>
              <a:endParaRPr lang="zh-CN" altLang="en-US" sz="2140"/>
            </a:p>
          </p:txBody>
        </p:sp>
        <p:sp>
          <p:nvSpPr>
            <p:cNvPr id="61" name="Freeform 73">
              <a:extLst>
                <a:ext uri="{FF2B5EF4-FFF2-40B4-BE49-F238E27FC236}">
                  <a16:creationId xmlns:a16="http://schemas.microsoft.com/office/drawing/2014/main" xmlns="" id="{A1F3271E-D32F-4CF5-9529-F2A1AB1D35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11838" y="914400"/>
              <a:ext cx="536574" cy="420688"/>
            </a:xfrm>
            <a:custGeom>
              <a:avLst/>
              <a:gdLst>
                <a:gd name="T0" fmla="*/ 620 w 1240"/>
                <a:gd name="T1" fmla="*/ 622 h 977"/>
                <a:gd name="T2" fmla="*/ 620 w 1240"/>
                <a:gd name="T3" fmla="*/ 622 h 977"/>
                <a:gd name="T4" fmla="*/ 66 w 1240"/>
                <a:gd name="T5" fmla="*/ 344 h 977"/>
                <a:gd name="T6" fmla="*/ 620 w 1240"/>
                <a:gd name="T7" fmla="*/ 65 h 977"/>
                <a:gd name="T8" fmla="*/ 1173 w 1240"/>
                <a:gd name="T9" fmla="*/ 344 h 977"/>
                <a:gd name="T10" fmla="*/ 620 w 1240"/>
                <a:gd name="T11" fmla="*/ 622 h 977"/>
                <a:gd name="T12" fmla="*/ 1240 w 1240"/>
                <a:gd name="T13" fmla="*/ 594 h 977"/>
                <a:gd name="T14" fmla="*/ 1240 w 1240"/>
                <a:gd name="T15" fmla="*/ 594 h 977"/>
                <a:gd name="T16" fmla="*/ 1240 w 1240"/>
                <a:gd name="T17" fmla="*/ 364 h 977"/>
                <a:gd name="T18" fmla="*/ 1240 w 1240"/>
                <a:gd name="T19" fmla="*/ 358 h 977"/>
                <a:gd name="T20" fmla="*/ 1240 w 1240"/>
                <a:gd name="T21" fmla="*/ 344 h 977"/>
                <a:gd name="T22" fmla="*/ 620 w 1240"/>
                <a:gd name="T23" fmla="*/ 0 h 977"/>
                <a:gd name="T24" fmla="*/ 0 w 1240"/>
                <a:gd name="T25" fmla="*/ 344 h 977"/>
                <a:gd name="T26" fmla="*/ 0 w 1240"/>
                <a:gd name="T27" fmla="*/ 358 h 977"/>
                <a:gd name="T28" fmla="*/ 0 w 1240"/>
                <a:gd name="T29" fmla="*/ 364 h 977"/>
                <a:gd name="T30" fmla="*/ 0 w 1240"/>
                <a:gd name="T31" fmla="*/ 594 h 977"/>
                <a:gd name="T32" fmla="*/ 442 w 1240"/>
                <a:gd name="T33" fmla="*/ 925 h 977"/>
                <a:gd name="T34" fmla="*/ 509 w 1240"/>
                <a:gd name="T35" fmla="*/ 977 h 977"/>
                <a:gd name="T36" fmla="*/ 579 w 1240"/>
                <a:gd name="T37" fmla="*/ 908 h 977"/>
                <a:gd name="T38" fmla="*/ 509 w 1240"/>
                <a:gd name="T39" fmla="*/ 839 h 977"/>
                <a:gd name="T40" fmla="*/ 459 w 1240"/>
                <a:gd name="T41" fmla="*/ 860 h 977"/>
                <a:gd name="T42" fmla="*/ 66 w 1240"/>
                <a:gd name="T43" fmla="*/ 594 h 977"/>
                <a:gd name="T44" fmla="*/ 66 w 1240"/>
                <a:gd name="T45" fmla="*/ 502 h 977"/>
                <a:gd name="T46" fmla="*/ 620 w 1240"/>
                <a:gd name="T47" fmla="*/ 689 h 977"/>
                <a:gd name="T48" fmla="*/ 1173 w 1240"/>
                <a:gd name="T49" fmla="*/ 502 h 977"/>
                <a:gd name="T50" fmla="*/ 1173 w 1240"/>
                <a:gd name="T51" fmla="*/ 594 h 977"/>
                <a:gd name="T52" fmla="*/ 773 w 1240"/>
                <a:gd name="T53" fmla="*/ 861 h 977"/>
                <a:gd name="T54" fmla="*/ 722 w 1240"/>
                <a:gd name="T55" fmla="*/ 839 h 977"/>
                <a:gd name="T56" fmla="*/ 653 w 1240"/>
                <a:gd name="T57" fmla="*/ 908 h 977"/>
                <a:gd name="T58" fmla="*/ 722 w 1240"/>
                <a:gd name="T59" fmla="*/ 977 h 977"/>
                <a:gd name="T60" fmla="*/ 789 w 1240"/>
                <a:gd name="T61" fmla="*/ 926 h 977"/>
                <a:gd name="T62" fmla="*/ 1240 w 1240"/>
                <a:gd name="T63" fmla="*/ 594 h 9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40" h="977">
                  <a:moveTo>
                    <a:pt x="620" y="622"/>
                  </a:moveTo>
                  <a:lnTo>
                    <a:pt x="620" y="622"/>
                  </a:lnTo>
                  <a:cubicBezTo>
                    <a:pt x="320" y="622"/>
                    <a:pt x="66" y="495"/>
                    <a:pt x="66" y="344"/>
                  </a:cubicBezTo>
                  <a:cubicBezTo>
                    <a:pt x="66" y="193"/>
                    <a:pt x="320" y="65"/>
                    <a:pt x="620" y="65"/>
                  </a:cubicBezTo>
                  <a:cubicBezTo>
                    <a:pt x="920" y="65"/>
                    <a:pt x="1173" y="193"/>
                    <a:pt x="1173" y="344"/>
                  </a:cubicBezTo>
                  <a:cubicBezTo>
                    <a:pt x="1173" y="495"/>
                    <a:pt x="920" y="622"/>
                    <a:pt x="620" y="622"/>
                  </a:cubicBezTo>
                  <a:close/>
                  <a:moveTo>
                    <a:pt x="1240" y="594"/>
                  </a:moveTo>
                  <a:lnTo>
                    <a:pt x="1240" y="594"/>
                  </a:lnTo>
                  <a:lnTo>
                    <a:pt x="1240" y="364"/>
                  </a:lnTo>
                  <a:cubicBezTo>
                    <a:pt x="1240" y="362"/>
                    <a:pt x="1240" y="360"/>
                    <a:pt x="1240" y="358"/>
                  </a:cubicBezTo>
                  <a:cubicBezTo>
                    <a:pt x="1240" y="353"/>
                    <a:pt x="1240" y="348"/>
                    <a:pt x="1240" y="344"/>
                  </a:cubicBezTo>
                  <a:cubicBezTo>
                    <a:pt x="1240" y="150"/>
                    <a:pt x="968" y="0"/>
                    <a:pt x="620" y="0"/>
                  </a:cubicBezTo>
                  <a:cubicBezTo>
                    <a:pt x="272" y="0"/>
                    <a:pt x="0" y="150"/>
                    <a:pt x="0" y="344"/>
                  </a:cubicBezTo>
                  <a:cubicBezTo>
                    <a:pt x="0" y="348"/>
                    <a:pt x="0" y="353"/>
                    <a:pt x="0" y="358"/>
                  </a:cubicBezTo>
                  <a:cubicBezTo>
                    <a:pt x="0" y="360"/>
                    <a:pt x="0" y="362"/>
                    <a:pt x="0" y="364"/>
                  </a:cubicBezTo>
                  <a:lnTo>
                    <a:pt x="0" y="594"/>
                  </a:lnTo>
                  <a:cubicBezTo>
                    <a:pt x="0" y="749"/>
                    <a:pt x="182" y="882"/>
                    <a:pt x="442" y="925"/>
                  </a:cubicBezTo>
                  <a:cubicBezTo>
                    <a:pt x="450" y="955"/>
                    <a:pt x="477" y="977"/>
                    <a:pt x="509" y="977"/>
                  </a:cubicBezTo>
                  <a:cubicBezTo>
                    <a:pt x="548" y="977"/>
                    <a:pt x="579" y="946"/>
                    <a:pt x="579" y="908"/>
                  </a:cubicBezTo>
                  <a:cubicBezTo>
                    <a:pt x="579" y="870"/>
                    <a:pt x="548" y="839"/>
                    <a:pt x="509" y="839"/>
                  </a:cubicBezTo>
                  <a:cubicBezTo>
                    <a:pt x="490" y="839"/>
                    <a:pt x="472" y="847"/>
                    <a:pt x="459" y="860"/>
                  </a:cubicBezTo>
                  <a:cubicBezTo>
                    <a:pt x="231" y="824"/>
                    <a:pt x="66" y="715"/>
                    <a:pt x="66" y="594"/>
                  </a:cubicBezTo>
                  <a:lnTo>
                    <a:pt x="66" y="502"/>
                  </a:lnTo>
                  <a:cubicBezTo>
                    <a:pt x="168" y="613"/>
                    <a:pt x="375" y="689"/>
                    <a:pt x="620" y="689"/>
                  </a:cubicBezTo>
                  <a:cubicBezTo>
                    <a:pt x="865" y="689"/>
                    <a:pt x="1072" y="613"/>
                    <a:pt x="1173" y="502"/>
                  </a:cubicBezTo>
                  <a:lnTo>
                    <a:pt x="1173" y="594"/>
                  </a:lnTo>
                  <a:cubicBezTo>
                    <a:pt x="1173" y="717"/>
                    <a:pt x="1005" y="827"/>
                    <a:pt x="773" y="861"/>
                  </a:cubicBezTo>
                  <a:cubicBezTo>
                    <a:pt x="761" y="847"/>
                    <a:pt x="743" y="839"/>
                    <a:pt x="722" y="839"/>
                  </a:cubicBezTo>
                  <a:cubicBezTo>
                    <a:pt x="684" y="839"/>
                    <a:pt x="653" y="870"/>
                    <a:pt x="653" y="908"/>
                  </a:cubicBezTo>
                  <a:cubicBezTo>
                    <a:pt x="653" y="946"/>
                    <a:pt x="684" y="977"/>
                    <a:pt x="722" y="977"/>
                  </a:cubicBezTo>
                  <a:cubicBezTo>
                    <a:pt x="754" y="977"/>
                    <a:pt x="781" y="956"/>
                    <a:pt x="789" y="926"/>
                  </a:cubicBezTo>
                  <a:cubicBezTo>
                    <a:pt x="1054" y="885"/>
                    <a:pt x="1240" y="751"/>
                    <a:pt x="1240" y="594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08447">
                <a:defRPr/>
              </a:pPr>
              <a:endParaRPr lang="zh-CN" altLang="en-US" sz="2140"/>
            </a:p>
          </p:txBody>
        </p:sp>
      </p:grpSp>
      <p:cxnSp>
        <p:nvCxnSpPr>
          <p:cNvPr id="62" name="直接箭头连接符 61">
            <a:extLst>
              <a:ext uri="{FF2B5EF4-FFF2-40B4-BE49-F238E27FC236}">
                <a16:creationId xmlns:a16="http://schemas.microsoft.com/office/drawing/2014/main" xmlns="" id="{EA0C3762-E7DC-426D-8FF8-54357393BA91}"/>
              </a:ext>
            </a:extLst>
          </p:cNvPr>
          <p:cNvCxnSpPr>
            <a:cxnSpLocks/>
          </p:cNvCxnSpPr>
          <p:nvPr/>
        </p:nvCxnSpPr>
        <p:spPr>
          <a:xfrm flipV="1">
            <a:off x="3736975" y="4270376"/>
            <a:ext cx="241300" cy="3174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8" name="组合 67">
            <a:extLst>
              <a:ext uri="{FF2B5EF4-FFF2-40B4-BE49-F238E27FC236}">
                <a16:creationId xmlns:a16="http://schemas.microsoft.com/office/drawing/2014/main" xmlns="" id="{76E2599B-7B51-42F0-83C8-E97F3D2392F9}"/>
              </a:ext>
            </a:extLst>
          </p:cNvPr>
          <p:cNvGrpSpPr/>
          <p:nvPr/>
        </p:nvGrpSpPr>
        <p:grpSpPr>
          <a:xfrm>
            <a:off x="4924035" y="3549343"/>
            <a:ext cx="489349" cy="400110"/>
            <a:chOff x="5811838" y="914400"/>
            <a:chExt cx="536574" cy="420688"/>
          </a:xfrm>
          <a:solidFill>
            <a:srgbClr val="3C3C3B">
              <a:alpha val="71000"/>
            </a:srgbClr>
          </a:solidFill>
        </p:grpSpPr>
        <p:sp>
          <p:nvSpPr>
            <p:cNvPr id="71" name="Freeform 69">
              <a:extLst>
                <a:ext uri="{FF2B5EF4-FFF2-40B4-BE49-F238E27FC236}">
                  <a16:creationId xmlns:a16="http://schemas.microsoft.com/office/drawing/2014/main" xmlns="" id="{DBB49654-D443-4E14-A9B9-71F8392D9ECF}"/>
                </a:ext>
              </a:extLst>
            </p:cNvPr>
            <p:cNvSpPr>
              <a:spLocks/>
            </p:cNvSpPr>
            <p:nvPr/>
          </p:nvSpPr>
          <p:spPr bwMode="auto">
            <a:xfrm>
              <a:off x="6003925" y="1077913"/>
              <a:ext cx="152400" cy="87313"/>
            </a:xfrm>
            <a:custGeom>
              <a:avLst/>
              <a:gdLst>
                <a:gd name="T0" fmla="*/ 308 w 351"/>
                <a:gd name="T1" fmla="*/ 73 h 202"/>
                <a:gd name="T2" fmla="*/ 308 w 351"/>
                <a:gd name="T3" fmla="*/ 73 h 202"/>
                <a:gd name="T4" fmla="*/ 202 w 351"/>
                <a:gd name="T5" fmla="*/ 131 h 202"/>
                <a:gd name="T6" fmla="*/ 202 w 351"/>
                <a:gd name="T7" fmla="*/ 53 h 202"/>
                <a:gd name="T8" fmla="*/ 258 w 351"/>
                <a:gd name="T9" fmla="*/ 53 h 202"/>
                <a:gd name="T10" fmla="*/ 258 w 351"/>
                <a:gd name="T11" fmla="*/ 0 h 202"/>
                <a:gd name="T12" fmla="*/ 176 w 351"/>
                <a:gd name="T13" fmla="*/ 0 h 202"/>
                <a:gd name="T14" fmla="*/ 149 w 351"/>
                <a:gd name="T15" fmla="*/ 26 h 202"/>
                <a:gd name="T16" fmla="*/ 149 w 351"/>
                <a:gd name="T17" fmla="*/ 131 h 202"/>
                <a:gd name="T18" fmla="*/ 44 w 351"/>
                <a:gd name="T19" fmla="*/ 73 h 202"/>
                <a:gd name="T20" fmla="*/ 7 w 351"/>
                <a:gd name="T21" fmla="*/ 84 h 202"/>
                <a:gd name="T22" fmla="*/ 18 w 351"/>
                <a:gd name="T23" fmla="*/ 120 h 202"/>
                <a:gd name="T24" fmla="*/ 163 w 351"/>
                <a:gd name="T25" fmla="*/ 199 h 202"/>
                <a:gd name="T26" fmla="*/ 164 w 351"/>
                <a:gd name="T27" fmla="*/ 199 h 202"/>
                <a:gd name="T28" fmla="*/ 168 w 351"/>
                <a:gd name="T29" fmla="*/ 201 h 202"/>
                <a:gd name="T30" fmla="*/ 169 w 351"/>
                <a:gd name="T31" fmla="*/ 201 h 202"/>
                <a:gd name="T32" fmla="*/ 170 w 351"/>
                <a:gd name="T33" fmla="*/ 201 h 202"/>
                <a:gd name="T34" fmla="*/ 176 w 351"/>
                <a:gd name="T35" fmla="*/ 202 h 202"/>
                <a:gd name="T36" fmla="*/ 176 w 351"/>
                <a:gd name="T37" fmla="*/ 202 h 202"/>
                <a:gd name="T38" fmla="*/ 176 w 351"/>
                <a:gd name="T39" fmla="*/ 202 h 202"/>
                <a:gd name="T40" fmla="*/ 176 w 351"/>
                <a:gd name="T41" fmla="*/ 202 h 202"/>
                <a:gd name="T42" fmla="*/ 182 w 351"/>
                <a:gd name="T43" fmla="*/ 201 h 202"/>
                <a:gd name="T44" fmla="*/ 182 w 351"/>
                <a:gd name="T45" fmla="*/ 201 h 202"/>
                <a:gd name="T46" fmla="*/ 184 w 351"/>
                <a:gd name="T47" fmla="*/ 201 h 202"/>
                <a:gd name="T48" fmla="*/ 188 w 351"/>
                <a:gd name="T49" fmla="*/ 199 h 202"/>
                <a:gd name="T50" fmla="*/ 188 w 351"/>
                <a:gd name="T51" fmla="*/ 199 h 202"/>
                <a:gd name="T52" fmla="*/ 333 w 351"/>
                <a:gd name="T53" fmla="*/ 120 h 202"/>
                <a:gd name="T54" fmla="*/ 344 w 351"/>
                <a:gd name="T55" fmla="*/ 84 h 202"/>
                <a:gd name="T56" fmla="*/ 308 w 351"/>
                <a:gd name="T57" fmla="*/ 73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51" h="202">
                  <a:moveTo>
                    <a:pt x="308" y="73"/>
                  </a:moveTo>
                  <a:lnTo>
                    <a:pt x="308" y="73"/>
                  </a:lnTo>
                  <a:lnTo>
                    <a:pt x="202" y="131"/>
                  </a:lnTo>
                  <a:lnTo>
                    <a:pt x="202" y="53"/>
                  </a:lnTo>
                  <a:lnTo>
                    <a:pt x="258" y="53"/>
                  </a:lnTo>
                  <a:lnTo>
                    <a:pt x="258" y="0"/>
                  </a:lnTo>
                  <a:lnTo>
                    <a:pt x="176" y="0"/>
                  </a:lnTo>
                  <a:cubicBezTo>
                    <a:pt x="161" y="0"/>
                    <a:pt x="149" y="12"/>
                    <a:pt x="149" y="26"/>
                  </a:cubicBezTo>
                  <a:lnTo>
                    <a:pt x="149" y="131"/>
                  </a:lnTo>
                  <a:lnTo>
                    <a:pt x="44" y="73"/>
                  </a:lnTo>
                  <a:cubicBezTo>
                    <a:pt x="31" y="66"/>
                    <a:pt x="14" y="71"/>
                    <a:pt x="7" y="84"/>
                  </a:cubicBezTo>
                  <a:cubicBezTo>
                    <a:pt x="0" y="97"/>
                    <a:pt x="5" y="113"/>
                    <a:pt x="18" y="120"/>
                  </a:cubicBezTo>
                  <a:lnTo>
                    <a:pt x="163" y="199"/>
                  </a:lnTo>
                  <a:cubicBezTo>
                    <a:pt x="163" y="199"/>
                    <a:pt x="164" y="199"/>
                    <a:pt x="164" y="199"/>
                  </a:cubicBezTo>
                  <a:cubicBezTo>
                    <a:pt x="165" y="200"/>
                    <a:pt x="166" y="200"/>
                    <a:pt x="168" y="201"/>
                  </a:cubicBezTo>
                  <a:cubicBezTo>
                    <a:pt x="168" y="201"/>
                    <a:pt x="168" y="201"/>
                    <a:pt x="169" y="201"/>
                  </a:cubicBezTo>
                  <a:cubicBezTo>
                    <a:pt x="169" y="201"/>
                    <a:pt x="169" y="201"/>
                    <a:pt x="170" y="201"/>
                  </a:cubicBezTo>
                  <a:cubicBezTo>
                    <a:pt x="172" y="202"/>
                    <a:pt x="174" y="202"/>
                    <a:pt x="176" y="202"/>
                  </a:cubicBezTo>
                  <a:cubicBezTo>
                    <a:pt x="176" y="202"/>
                    <a:pt x="176" y="202"/>
                    <a:pt x="176" y="202"/>
                  </a:cubicBezTo>
                  <a:lnTo>
                    <a:pt x="176" y="202"/>
                  </a:lnTo>
                  <a:lnTo>
                    <a:pt x="176" y="202"/>
                  </a:lnTo>
                  <a:cubicBezTo>
                    <a:pt x="178" y="202"/>
                    <a:pt x="180" y="202"/>
                    <a:pt x="182" y="201"/>
                  </a:cubicBezTo>
                  <a:cubicBezTo>
                    <a:pt x="182" y="201"/>
                    <a:pt x="182" y="201"/>
                    <a:pt x="182" y="201"/>
                  </a:cubicBezTo>
                  <a:cubicBezTo>
                    <a:pt x="183" y="201"/>
                    <a:pt x="183" y="201"/>
                    <a:pt x="184" y="201"/>
                  </a:cubicBezTo>
                  <a:cubicBezTo>
                    <a:pt x="185" y="200"/>
                    <a:pt x="186" y="200"/>
                    <a:pt x="188" y="199"/>
                  </a:cubicBezTo>
                  <a:cubicBezTo>
                    <a:pt x="188" y="199"/>
                    <a:pt x="188" y="199"/>
                    <a:pt x="188" y="199"/>
                  </a:cubicBezTo>
                  <a:lnTo>
                    <a:pt x="333" y="120"/>
                  </a:lnTo>
                  <a:cubicBezTo>
                    <a:pt x="346" y="113"/>
                    <a:pt x="351" y="97"/>
                    <a:pt x="344" y="84"/>
                  </a:cubicBezTo>
                  <a:cubicBezTo>
                    <a:pt x="337" y="71"/>
                    <a:pt x="321" y="66"/>
                    <a:pt x="308" y="7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08447">
                <a:defRPr/>
              </a:pPr>
              <a:endParaRPr lang="zh-CN" altLang="en-US" sz="2140"/>
            </a:p>
          </p:txBody>
        </p:sp>
        <p:sp>
          <p:nvSpPr>
            <p:cNvPr id="72" name="Freeform 70">
              <a:extLst>
                <a:ext uri="{FF2B5EF4-FFF2-40B4-BE49-F238E27FC236}">
                  <a16:creationId xmlns:a16="http://schemas.microsoft.com/office/drawing/2014/main" xmlns="" id="{E48D4CFE-5E88-4790-A4E2-6937B520930E}"/>
                </a:ext>
              </a:extLst>
            </p:cNvPr>
            <p:cNvSpPr>
              <a:spLocks/>
            </p:cNvSpPr>
            <p:nvPr/>
          </p:nvSpPr>
          <p:spPr bwMode="auto">
            <a:xfrm>
              <a:off x="6003925" y="957263"/>
              <a:ext cx="152400" cy="85725"/>
            </a:xfrm>
            <a:custGeom>
              <a:avLst/>
              <a:gdLst>
                <a:gd name="T0" fmla="*/ 30 w 350"/>
                <a:gd name="T1" fmla="*/ 132 h 200"/>
                <a:gd name="T2" fmla="*/ 30 w 350"/>
                <a:gd name="T3" fmla="*/ 132 h 200"/>
                <a:gd name="T4" fmla="*/ 43 w 350"/>
                <a:gd name="T5" fmla="*/ 129 h 200"/>
                <a:gd name="T6" fmla="*/ 148 w 350"/>
                <a:gd name="T7" fmla="*/ 71 h 200"/>
                <a:gd name="T8" fmla="*/ 148 w 350"/>
                <a:gd name="T9" fmla="*/ 146 h 200"/>
                <a:gd name="T10" fmla="*/ 92 w 350"/>
                <a:gd name="T11" fmla="*/ 146 h 200"/>
                <a:gd name="T12" fmla="*/ 92 w 350"/>
                <a:gd name="T13" fmla="*/ 200 h 200"/>
                <a:gd name="T14" fmla="*/ 175 w 350"/>
                <a:gd name="T15" fmla="*/ 200 h 200"/>
                <a:gd name="T16" fmla="*/ 202 w 350"/>
                <a:gd name="T17" fmla="*/ 173 h 200"/>
                <a:gd name="T18" fmla="*/ 202 w 350"/>
                <a:gd name="T19" fmla="*/ 71 h 200"/>
                <a:gd name="T20" fmla="*/ 307 w 350"/>
                <a:gd name="T21" fmla="*/ 129 h 200"/>
                <a:gd name="T22" fmla="*/ 320 w 350"/>
                <a:gd name="T23" fmla="*/ 132 h 200"/>
                <a:gd name="T24" fmla="*/ 343 w 350"/>
                <a:gd name="T25" fmla="*/ 118 h 200"/>
                <a:gd name="T26" fmla="*/ 333 w 350"/>
                <a:gd name="T27" fmla="*/ 82 h 200"/>
                <a:gd name="T28" fmla="*/ 188 w 350"/>
                <a:gd name="T29" fmla="*/ 3 h 200"/>
                <a:gd name="T30" fmla="*/ 187 w 350"/>
                <a:gd name="T31" fmla="*/ 3 h 200"/>
                <a:gd name="T32" fmla="*/ 186 w 350"/>
                <a:gd name="T33" fmla="*/ 2 h 200"/>
                <a:gd name="T34" fmla="*/ 184 w 350"/>
                <a:gd name="T35" fmla="*/ 1 h 200"/>
                <a:gd name="T36" fmla="*/ 183 w 350"/>
                <a:gd name="T37" fmla="*/ 1 h 200"/>
                <a:gd name="T38" fmla="*/ 181 w 350"/>
                <a:gd name="T39" fmla="*/ 0 h 200"/>
                <a:gd name="T40" fmla="*/ 179 w 350"/>
                <a:gd name="T41" fmla="*/ 0 h 200"/>
                <a:gd name="T42" fmla="*/ 177 w 350"/>
                <a:gd name="T43" fmla="*/ 0 h 200"/>
                <a:gd name="T44" fmla="*/ 176 w 350"/>
                <a:gd name="T45" fmla="*/ 0 h 200"/>
                <a:gd name="T46" fmla="*/ 175 w 350"/>
                <a:gd name="T47" fmla="*/ 0 h 200"/>
                <a:gd name="T48" fmla="*/ 174 w 350"/>
                <a:gd name="T49" fmla="*/ 0 h 200"/>
                <a:gd name="T50" fmla="*/ 172 w 350"/>
                <a:gd name="T51" fmla="*/ 0 h 200"/>
                <a:gd name="T52" fmla="*/ 171 w 350"/>
                <a:gd name="T53" fmla="*/ 0 h 200"/>
                <a:gd name="T54" fmla="*/ 168 w 350"/>
                <a:gd name="T55" fmla="*/ 0 h 200"/>
                <a:gd name="T56" fmla="*/ 167 w 350"/>
                <a:gd name="T57" fmla="*/ 1 h 200"/>
                <a:gd name="T58" fmla="*/ 166 w 350"/>
                <a:gd name="T59" fmla="*/ 1 h 200"/>
                <a:gd name="T60" fmla="*/ 164 w 350"/>
                <a:gd name="T61" fmla="*/ 2 h 200"/>
                <a:gd name="T62" fmla="*/ 162 w 350"/>
                <a:gd name="T63" fmla="*/ 3 h 200"/>
                <a:gd name="T64" fmla="*/ 162 w 350"/>
                <a:gd name="T65" fmla="*/ 3 h 200"/>
                <a:gd name="T66" fmla="*/ 17 w 350"/>
                <a:gd name="T67" fmla="*/ 82 h 200"/>
                <a:gd name="T68" fmla="*/ 7 w 350"/>
                <a:gd name="T69" fmla="*/ 118 h 200"/>
                <a:gd name="T70" fmla="*/ 30 w 350"/>
                <a:gd name="T71" fmla="*/ 132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50" h="200">
                  <a:moveTo>
                    <a:pt x="30" y="132"/>
                  </a:moveTo>
                  <a:lnTo>
                    <a:pt x="30" y="132"/>
                  </a:lnTo>
                  <a:cubicBezTo>
                    <a:pt x="34" y="132"/>
                    <a:pt x="39" y="131"/>
                    <a:pt x="43" y="129"/>
                  </a:cubicBezTo>
                  <a:lnTo>
                    <a:pt x="148" y="71"/>
                  </a:lnTo>
                  <a:lnTo>
                    <a:pt x="148" y="146"/>
                  </a:lnTo>
                  <a:lnTo>
                    <a:pt x="92" y="146"/>
                  </a:lnTo>
                  <a:lnTo>
                    <a:pt x="92" y="200"/>
                  </a:lnTo>
                  <a:lnTo>
                    <a:pt x="175" y="200"/>
                  </a:lnTo>
                  <a:cubicBezTo>
                    <a:pt x="190" y="200"/>
                    <a:pt x="202" y="188"/>
                    <a:pt x="202" y="173"/>
                  </a:cubicBezTo>
                  <a:lnTo>
                    <a:pt x="202" y="71"/>
                  </a:lnTo>
                  <a:lnTo>
                    <a:pt x="307" y="129"/>
                  </a:lnTo>
                  <a:cubicBezTo>
                    <a:pt x="311" y="131"/>
                    <a:pt x="315" y="132"/>
                    <a:pt x="320" y="132"/>
                  </a:cubicBezTo>
                  <a:cubicBezTo>
                    <a:pt x="329" y="132"/>
                    <a:pt x="338" y="127"/>
                    <a:pt x="343" y="118"/>
                  </a:cubicBezTo>
                  <a:cubicBezTo>
                    <a:pt x="350" y="105"/>
                    <a:pt x="346" y="89"/>
                    <a:pt x="333" y="82"/>
                  </a:cubicBezTo>
                  <a:lnTo>
                    <a:pt x="188" y="3"/>
                  </a:lnTo>
                  <a:cubicBezTo>
                    <a:pt x="188" y="3"/>
                    <a:pt x="188" y="3"/>
                    <a:pt x="187" y="3"/>
                  </a:cubicBezTo>
                  <a:cubicBezTo>
                    <a:pt x="187" y="3"/>
                    <a:pt x="187" y="2"/>
                    <a:pt x="186" y="2"/>
                  </a:cubicBezTo>
                  <a:cubicBezTo>
                    <a:pt x="185" y="2"/>
                    <a:pt x="185" y="2"/>
                    <a:pt x="184" y="1"/>
                  </a:cubicBezTo>
                  <a:cubicBezTo>
                    <a:pt x="183" y="1"/>
                    <a:pt x="183" y="1"/>
                    <a:pt x="183" y="1"/>
                  </a:cubicBezTo>
                  <a:cubicBezTo>
                    <a:pt x="182" y="1"/>
                    <a:pt x="182" y="1"/>
                    <a:pt x="181" y="0"/>
                  </a:cubicBezTo>
                  <a:cubicBezTo>
                    <a:pt x="181" y="0"/>
                    <a:pt x="180" y="0"/>
                    <a:pt x="179" y="0"/>
                  </a:cubicBezTo>
                  <a:cubicBezTo>
                    <a:pt x="178" y="0"/>
                    <a:pt x="178" y="0"/>
                    <a:pt x="177" y="0"/>
                  </a:cubicBezTo>
                  <a:cubicBezTo>
                    <a:pt x="177" y="0"/>
                    <a:pt x="177" y="0"/>
                    <a:pt x="176" y="0"/>
                  </a:cubicBezTo>
                  <a:cubicBezTo>
                    <a:pt x="176" y="0"/>
                    <a:pt x="175" y="0"/>
                    <a:pt x="175" y="0"/>
                  </a:cubicBezTo>
                  <a:cubicBezTo>
                    <a:pt x="175" y="0"/>
                    <a:pt x="174" y="0"/>
                    <a:pt x="174" y="0"/>
                  </a:cubicBezTo>
                  <a:cubicBezTo>
                    <a:pt x="173" y="0"/>
                    <a:pt x="173" y="0"/>
                    <a:pt x="172" y="0"/>
                  </a:cubicBezTo>
                  <a:cubicBezTo>
                    <a:pt x="172" y="0"/>
                    <a:pt x="171" y="0"/>
                    <a:pt x="171" y="0"/>
                  </a:cubicBezTo>
                  <a:cubicBezTo>
                    <a:pt x="170" y="0"/>
                    <a:pt x="169" y="0"/>
                    <a:pt x="168" y="0"/>
                  </a:cubicBezTo>
                  <a:cubicBezTo>
                    <a:pt x="168" y="1"/>
                    <a:pt x="168" y="1"/>
                    <a:pt x="167" y="1"/>
                  </a:cubicBezTo>
                  <a:cubicBezTo>
                    <a:pt x="167" y="1"/>
                    <a:pt x="166" y="1"/>
                    <a:pt x="166" y="1"/>
                  </a:cubicBezTo>
                  <a:cubicBezTo>
                    <a:pt x="165" y="2"/>
                    <a:pt x="164" y="2"/>
                    <a:pt x="164" y="2"/>
                  </a:cubicBezTo>
                  <a:cubicBezTo>
                    <a:pt x="163" y="2"/>
                    <a:pt x="163" y="3"/>
                    <a:pt x="162" y="3"/>
                  </a:cubicBezTo>
                  <a:cubicBezTo>
                    <a:pt x="162" y="3"/>
                    <a:pt x="162" y="3"/>
                    <a:pt x="162" y="3"/>
                  </a:cubicBezTo>
                  <a:lnTo>
                    <a:pt x="17" y="82"/>
                  </a:lnTo>
                  <a:cubicBezTo>
                    <a:pt x="4" y="89"/>
                    <a:pt x="0" y="105"/>
                    <a:pt x="7" y="118"/>
                  </a:cubicBezTo>
                  <a:cubicBezTo>
                    <a:pt x="11" y="127"/>
                    <a:pt x="21" y="132"/>
                    <a:pt x="30" y="13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08447">
                <a:defRPr/>
              </a:pPr>
              <a:endParaRPr lang="zh-CN" altLang="en-US" sz="2140"/>
            </a:p>
          </p:txBody>
        </p:sp>
        <p:sp>
          <p:nvSpPr>
            <p:cNvPr id="75" name="Freeform 71">
              <a:extLst>
                <a:ext uri="{FF2B5EF4-FFF2-40B4-BE49-F238E27FC236}">
                  <a16:creationId xmlns:a16="http://schemas.microsoft.com/office/drawing/2014/main" xmlns="" id="{24CF9F87-422A-4B95-A653-723DB1347829}"/>
                </a:ext>
              </a:extLst>
            </p:cNvPr>
            <p:cNvSpPr>
              <a:spLocks/>
            </p:cNvSpPr>
            <p:nvPr/>
          </p:nvSpPr>
          <p:spPr bwMode="auto">
            <a:xfrm>
              <a:off x="5899150" y="1014413"/>
              <a:ext cx="139700" cy="92075"/>
            </a:xfrm>
            <a:custGeom>
              <a:avLst/>
              <a:gdLst>
                <a:gd name="T0" fmla="*/ 183 w 324"/>
                <a:gd name="T1" fmla="*/ 167 h 217"/>
                <a:gd name="T2" fmla="*/ 183 w 324"/>
                <a:gd name="T3" fmla="*/ 167 h 217"/>
                <a:gd name="T4" fmla="*/ 129 w 324"/>
                <a:gd name="T5" fmla="*/ 137 h 217"/>
                <a:gd name="T6" fmla="*/ 270 w 324"/>
                <a:gd name="T7" fmla="*/ 137 h 217"/>
                <a:gd name="T8" fmla="*/ 270 w 324"/>
                <a:gd name="T9" fmla="*/ 176 h 217"/>
                <a:gd name="T10" fmla="*/ 324 w 324"/>
                <a:gd name="T11" fmla="*/ 176 h 217"/>
                <a:gd name="T12" fmla="*/ 324 w 324"/>
                <a:gd name="T13" fmla="*/ 110 h 217"/>
                <a:gd name="T14" fmla="*/ 297 w 324"/>
                <a:gd name="T15" fmla="*/ 84 h 217"/>
                <a:gd name="T16" fmla="*/ 129 w 324"/>
                <a:gd name="T17" fmla="*/ 84 h 217"/>
                <a:gd name="T18" fmla="*/ 183 w 324"/>
                <a:gd name="T19" fmla="*/ 54 h 217"/>
                <a:gd name="T20" fmla="*/ 193 w 324"/>
                <a:gd name="T21" fmla="*/ 18 h 217"/>
                <a:gd name="T22" fmla="*/ 157 w 324"/>
                <a:gd name="T23" fmla="*/ 7 h 217"/>
                <a:gd name="T24" fmla="*/ 13 w 324"/>
                <a:gd name="T25" fmla="*/ 87 h 217"/>
                <a:gd name="T26" fmla="*/ 13 w 324"/>
                <a:gd name="T27" fmla="*/ 88 h 217"/>
                <a:gd name="T28" fmla="*/ 11 w 324"/>
                <a:gd name="T29" fmla="*/ 89 h 217"/>
                <a:gd name="T30" fmla="*/ 9 w 324"/>
                <a:gd name="T31" fmla="*/ 90 h 217"/>
                <a:gd name="T32" fmla="*/ 8 w 324"/>
                <a:gd name="T33" fmla="*/ 91 h 217"/>
                <a:gd name="T34" fmla="*/ 7 w 324"/>
                <a:gd name="T35" fmla="*/ 92 h 217"/>
                <a:gd name="T36" fmla="*/ 6 w 324"/>
                <a:gd name="T37" fmla="*/ 93 h 217"/>
                <a:gd name="T38" fmla="*/ 5 w 324"/>
                <a:gd name="T39" fmla="*/ 95 h 217"/>
                <a:gd name="T40" fmla="*/ 4 w 324"/>
                <a:gd name="T41" fmla="*/ 96 h 217"/>
                <a:gd name="T42" fmla="*/ 3 w 324"/>
                <a:gd name="T43" fmla="*/ 97 h 217"/>
                <a:gd name="T44" fmla="*/ 3 w 324"/>
                <a:gd name="T45" fmla="*/ 98 h 217"/>
                <a:gd name="T46" fmla="*/ 2 w 324"/>
                <a:gd name="T47" fmla="*/ 99 h 217"/>
                <a:gd name="T48" fmla="*/ 1 w 324"/>
                <a:gd name="T49" fmla="*/ 101 h 217"/>
                <a:gd name="T50" fmla="*/ 1 w 324"/>
                <a:gd name="T51" fmla="*/ 103 h 217"/>
                <a:gd name="T52" fmla="*/ 1 w 324"/>
                <a:gd name="T53" fmla="*/ 104 h 217"/>
                <a:gd name="T54" fmla="*/ 0 w 324"/>
                <a:gd name="T55" fmla="*/ 106 h 217"/>
                <a:gd name="T56" fmla="*/ 0 w 324"/>
                <a:gd name="T57" fmla="*/ 108 h 217"/>
                <a:gd name="T58" fmla="*/ 0 w 324"/>
                <a:gd name="T59" fmla="*/ 109 h 217"/>
                <a:gd name="T60" fmla="*/ 0 w 324"/>
                <a:gd name="T61" fmla="*/ 110 h 217"/>
                <a:gd name="T62" fmla="*/ 0 w 324"/>
                <a:gd name="T63" fmla="*/ 111 h 217"/>
                <a:gd name="T64" fmla="*/ 0 w 324"/>
                <a:gd name="T65" fmla="*/ 113 h 217"/>
                <a:gd name="T66" fmla="*/ 0 w 324"/>
                <a:gd name="T67" fmla="*/ 115 h 217"/>
                <a:gd name="T68" fmla="*/ 1 w 324"/>
                <a:gd name="T69" fmla="*/ 117 h 217"/>
                <a:gd name="T70" fmla="*/ 1 w 324"/>
                <a:gd name="T71" fmla="*/ 118 h 217"/>
                <a:gd name="T72" fmla="*/ 1 w 324"/>
                <a:gd name="T73" fmla="*/ 119 h 217"/>
                <a:gd name="T74" fmla="*/ 2 w 324"/>
                <a:gd name="T75" fmla="*/ 122 h 217"/>
                <a:gd name="T76" fmla="*/ 3 w 324"/>
                <a:gd name="T77" fmla="*/ 123 h 217"/>
                <a:gd name="T78" fmla="*/ 3 w 324"/>
                <a:gd name="T79" fmla="*/ 123 h 217"/>
                <a:gd name="T80" fmla="*/ 4 w 324"/>
                <a:gd name="T81" fmla="*/ 124 h 217"/>
                <a:gd name="T82" fmla="*/ 5 w 324"/>
                <a:gd name="T83" fmla="*/ 126 h 217"/>
                <a:gd name="T84" fmla="*/ 7 w 324"/>
                <a:gd name="T85" fmla="*/ 128 h 217"/>
                <a:gd name="T86" fmla="*/ 7 w 324"/>
                <a:gd name="T87" fmla="*/ 129 h 217"/>
                <a:gd name="T88" fmla="*/ 8 w 324"/>
                <a:gd name="T89" fmla="*/ 129 h 217"/>
                <a:gd name="T90" fmla="*/ 8 w 324"/>
                <a:gd name="T91" fmla="*/ 130 h 217"/>
                <a:gd name="T92" fmla="*/ 10 w 324"/>
                <a:gd name="T93" fmla="*/ 131 h 217"/>
                <a:gd name="T94" fmla="*/ 12 w 324"/>
                <a:gd name="T95" fmla="*/ 133 h 217"/>
                <a:gd name="T96" fmla="*/ 13 w 324"/>
                <a:gd name="T97" fmla="*/ 134 h 217"/>
                <a:gd name="T98" fmla="*/ 13 w 324"/>
                <a:gd name="T99" fmla="*/ 134 h 217"/>
                <a:gd name="T100" fmla="*/ 157 w 324"/>
                <a:gd name="T101" fmla="*/ 213 h 217"/>
                <a:gd name="T102" fmla="*/ 170 w 324"/>
                <a:gd name="T103" fmla="*/ 217 h 217"/>
                <a:gd name="T104" fmla="*/ 193 w 324"/>
                <a:gd name="T105" fmla="*/ 203 h 217"/>
                <a:gd name="T106" fmla="*/ 183 w 324"/>
                <a:gd name="T107" fmla="*/ 167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24" h="217">
                  <a:moveTo>
                    <a:pt x="183" y="167"/>
                  </a:moveTo>
                  <a:lnTo>
                    <a:pt x="183" y="167"/>
                  </a:lnTo>
                  <a:lnTo>
                    <a:pt x="129" y="137"/>
                  </a:lnTo>
                  <a:lnTo>
                    <a:pt x="270" y="137"/>
                  </a:lnTo>
                  <a:lnTo>
                    <a:pt x="270" y="176"/>
                  </a:lnTo>
                  <a:lnTo>
                    <a:pt x="324" y="176"/>
                  </a:lnTo>
                  <a:lnTo>
                    <a:pt x="324" y="110"/>
                  </a:lnTo>
                  <a:cubicBezTo>
                    <a:pt x="324" y="96"/>
                    <a:pt x="312" y="84"/>
                    <a:pt x="297" y="84"/>
                  </a:cubicBezTo>
                  <a:lnTo>
                    <a:pt x="129" y="84"/>
                  </a:lnTo>
                  <a:lnTo>
                    <a:pt x="183" y="54"/>
                  </a:lnTo>
                  <a:cubicBezTo>
                    <a:pt x="196" y="47"/>
                    <a:pt x="200" y="30"/>
                    <a:pt x="193" y="18"/>
                  </a:cubicBezTo>
                  <a:cubicBezTo>
                    <a:pt x="186" y="5"/>
                    <a:pt x="170" y="0"/>
                    <a:pt x="157" y="7"/>
                  </a:cubicBezTo>
                  <a:lnTo>
                    <a:pt x="13" y="87"/>
                  </a:lnTo>
                  <a:cubicBezTo>
                    <a:pt x="13" y="87"/>
                    <a:pt x="13" y="87"/>
                    <a:pt x="13" y="88"/>
                  </a:cubicBezTo>
                  <a:cubicBezTo>
                    <a:pt x="12" y="88"/>
                    <a:pt x="11" y="88"/>
                    <a:pt x="11" y="89"/>
                  </a:cubicBezTo>
                  <a:cubicBezTo>
                    <a:pt x="10" y="89"/>
                    <a:pt x="10" y="89"/>
                    <a:pt x="9" y="90"/>
                  </a:cubicBezTo>
                  <a:cubicBezTo>
                    <a:pt x="9" y="90"/>
                    <a:pt x="9" y="91"/>
                    <a:pt x="8" y="91"/>
                  </a:cubicBezTo>
                  <a:cubicBezTo>
                    <a:pt x="8" y="91"/>
                    <a:pt x="7" y="92"/>
                    <a:pt x="7" y="92"/>
                  </a:cubicBezTo>
                  <a:cubicBezTo>
                    <a:pt x="7" y="93"/>
                    <a:pt x="6" y="93"/>
                    <a:pt x="6" y="93"/>
                  </a:cubicBezTo>
                  <a:cubicBezTo>
                    <a:pt x="5" y="94"/>
                    <a:pt x="5" y="94"/>
                    <a:pt x="5" y="95"/>
                  </a:cubicBezTo>
                  <a:cubicBezTo>
                    <a:pt x="4" y="95"/>
                    <a:pt x="4" y="96"/>
                    <a:pt x="4" y="96"/>
                  </a:cubicBezTo>
                  <a:cubicBezTo>
                    <a:pt x="4" y="97"/>
                    <a:pt x="3" y="97"/>
                    <a:pt x="3" y="97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3" y="98"/>
                    <a:pt x="2" y="99"/>
                    <a:pt x="2" y="99"/>
                  </a:cubicBezTo>
                  <a:cubicBezTo>
                    <a:pt x="2" y="100"/>
                    <a:pt x="2" y="101"/>
                    <a:pt x="1" y="101"/>
                  </a:cubicBezTo>
                  <a:cubicBezTo>
                    <a:pt x="1" y="102"/>
                    <a:pt x="1" y="102"/>
                    <a:pt x="1" y="103"/>
                  </a:cubicBezTo>
                  <a:cubicBezTo>
                    <a:pt x="1" y="103"/>
                    <a:pt x="1" y="104"/>
                    <a:pt x="1" y="104"/>
                  </a:cubicBezTo>
                  <a:cubicBezTo>
                    <a:pt x="0" y="105"/>
                    <a:pt x="0" y="105"/>
                    <a:pt x="0" y="106"/>
                  </a:cubicBezTo>
                  <a:cubicBezTo>
                    <a:pt x="0" y="107"/>
                    <a:pt x="0" y="107"/>
                    <a:pt x="0" y="108"/>
                  </a:cubicBezTo>
                  <a:cubicBezTo>
                    <a:pt x="0" y="108"/>
                    <a:pt x="0" y="109"/>
                    <a:pt x="0" y="109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2"/>
                    <a:pt x="0" y="112"/>
                    <a:pt x="0" y="113"/>
                  </a:cubicBezTo>
                  <a:cubicBezTo>
                    <a:pt x="0" y="113"/>
                    <a:pt x="0" y="114"/>
                    <a:pt x="0" y="115"/>
                  </a:cubicBezTo>
                  <a:cubicBezTo>
                    <a:pt x="0" y="115"/>
                    <a:pt x="0" y="116"/>
                    <a:pt x="1" y="117"/>
                  </a:cubicBezTo>
                  <a:cubicBezTo>
                    <a:pt x="1" y="117"/>
                    <a:pt x="1" y="118"/>
                    <a:pt x="1" y="118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20"/>
                    <a:pt x="2" y="121"/>
                    <a:pt x="2" y="122"/>
                  </a:cubicBezTo>
                  <a:cubicBezTo>
                    <a:pt x="2" y="122"/>
                    <a:pt x="3" y="122"/>
                    <a:pt x="3" y="123"/>
                  </a:cubicBezTo>
                  <a:cubicBezTo>
                    <a:pt x="3" y="123"/>
                    <a:pt x="3" y="123"/>
                    <a:pt x="3" y="123"/>
                  </a:cubicBezTo>
                  <a:cubicBezTo>
                    <a:pt x="3" y="124"/>
                    <a:pt x="3" y="124"/>
                    <a:pt x="4" y="124"/>
                  </a:cubicBezTo>
                  <a:cubicBezTo>
                    <a:pt x="4" y="125"/>
                    <a:pt x="4" y="125"/>
                    <a:pt x="5" y="126"/>
                  </a:cubicBezTo>
                  <a:cubicBezTo>
                    <a:pt x="5" y="127"/>
                    <a:pt x="6" y="127"/>
                    <a:pt x="7" y="128"/>
                  </a:cubicBezTo>
                  <a:cubicBezTo>
                    <a:pt x="7" y="128"/>
                    <a:pt x="7" y="129"/>
                    <a:pt x="7" y="129"/>
                  </a:cubicBezTo>
                  <a:cubicBezTo>
                    <a:pt x="7" y="129"/>
                    <a:pt x="7" y="129"/>
                    <a:pt x="8" y="129"/>
                  </a:cubicBezTo>
                  <a:cubicBezTo>
                    <a:pt x="8" y="129"/>
                    <a:pt x="8" y="130"/>
                    <a:pt x="8" y="130"/>
                  </a:cubicBezTo>
                  <a:cubicBezTo>
                    <a:pt x="9" y="130"/>
                    <a:pt x="10" y="131"/>
                    <a:pt x="10" y="131"/>
                  </a:cubicBezTo>
                  <a:cubicBezTo>
                    <a:pt x="11" y="132"/>
                    <a:pt x="12" y="133"/>
                    <a:pt x="12" y="133"/>
                  </a:cubicBezTo>
                  <a:cubicBezTo>
                    <a:pt x="13" y="133"/>
                    <a:pt x="13" y="133"/>
                    <a:pt x="13" y="134"/>
                  </a:cubicBezTo>
                  <a:cubicBezTo>
                    <a:pt x="13" y="134"/>
                    <a:pt x="13" y="134"/>
                    <a:pt x="13" y="134"/>
                  </a:cubicBezTo>
                  <a:lnTo>
                    <a:pt x="157" y="213"/>
                  </a:lnTo>
                  <a:cubicBezTo>
                    <a:pt x="161" y="216"/>
                    <a:pt x="165" y="217"/>
                    <a:pt x="170" y="217"/>
                  </a:cubicBezTo>
                  <a:cubicBezTo>
                    <a:pt x="179" y="217"/>
                    <a:pt x="188" y="212"/>
                    <a:pt x="193" y="203"/>
                  </a:cubicBezTo>
                  <a:cubicBezTo>
                    <a:pt x="200" y="190"/>
                    <a:pt x="196" y="174"/>
                    <a:pt x="183" y="16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08447">
                <a:defRPr/>
              </a:pPr>
              <a:endParaRPr lang="zh-CN" altLang="en-US" sz="2140"/>
            </a:p>
          </p:txBody>
        </p:sp>
        <p:sp>
          <p:nvSpPr>
            <p:cNvPr id="76" name="Freeform 72">
              <a:extLst>
                <a:ext uri="{FF2B5EF4-FFF2-40B4-BE49-F238E27FC236}">
                  <a16:creationId xmlns:a16="http://schemas.microsoft.com/office/drawing/2014/main" xmlns="" id="{E8CBA551-428F-4D99-95EE-CB154E7119F4}"/>
                </a:ext>
              </a:extLst>
            </p:cNvPr>
            <p:cNvSpPr>
              <a:spLocks/>
            </p:cNvSpPr>
            <p:nvPr/>
          </p:nvSpPr>
          <p:spPr bwMode="auto">
            <a:xfrm>
              <a:off x="6121400" y="1012825"/>
              <a:ext cx="139700" cy="93663"/>
            </a:xfrm>
            <a:custGeom>
              <a:avLst/>
              <a:gdLst>
                <a:gd name="T0" fmla="*/ 324 w 324"/>
                <a:gd name="T1" fmla="*/ 109 h 217"/>
                <a:gd name="T2" fmla="*/ 324 w 324"/>
                <a:gd name="T3" fmla="*/ 109 h 217"/>
                <a:gd name="T4" fmla="*/ 324 w 324"/>
                <a:gd name="T5" fmla="*/ 108 h 217"/>
                <a:gd name="T6" fmla="*/ 324 w 324"/>
                <a:gd name="T7" fmla="*/ 106 h 217"/>
                <a:gd name="T8" fmla="*/ 323 w 324"/>
                <a:gd name="T9" fmla="*/ 104 h 217"/>
                <a:gd name="T10" fmla="*/ 323 w 324"/>
                <a:gd name="T11" fmla="*/ 103 h 217"/>
                <a:gd name="T12" fmla="*/ 322 w 324"/>
                <a:gd name="T13" fmla="*/ 101 h 217"/>
                <a:gd name="T14" fmla="*/ 321 w 324"/>
                <a:gd name="T15" fmla="*/ 99 h 217"/>
                <a:gd name="T16" fmla="*/ 321 w 324"/>
                <a:gd name="T17" fmla="*/ 98 h 217"/>
                <a:gd name="T18" fmla="*/ 321 w 324"/>
                <a:gd name="T19" fmla="*/ 97 h 217"/>
                <a:gd name="T20" fmla="*/ 320 w 324"/>
                <a:gd name="T21" fmla="*/ 97 h 217"/>
                <a:gd name="T22" fmla="*/ 319 w 324"/>
                <a:gd name="T23" fmla="*/ 95 h 217"/>
                <a:gd name="T24" fmla="*/ 318 w 324"/>
                <a:gd name="T25" fmla="*/ 94 h 217"/>
                <a:gd name="T26" fmla="*/ 317 w 324"/>
                <a:gd name="T27" fmla="*/ 92 h 217"/>
                <a:gd name="T28" fmla="*/ 315 w 324"/>
                <a:gd name="T29" fmla="*/ 91 h 217"/>
                <a:gd name="T30" fmla="*/ 314 w 324"/>
                <a:gd name="T31" fmla="*/ 90 h 217"/>
                <a:gd name="T32" fmla="*/ 313 w 324"/>
                <a:gd name="T33" fmla="*/ 89 h 217"/>
                <a:gd name="T34" fmla="*/ 311 w 324"/>
                <a:gd name="T35" fmla="*/ 88 h 217"/>
                <a:gd name="T36" fmla="*/ 310 w 324"/>
                <a:gd name="T37" fmla="*/ 87 h 217"/>
                <a:gd name="T38" fmla="*/ 167 w 324"/>
                <a:gd name="T39" fmla="*/ 7 h 217"/>
                <a:gd name="T40" fmla="*/ 130 w 324"/>
                <a:gd name="T41" fmla="*/ 18 h 217"/>
                <a:gd name="T42" fmla="*/ 141 w 324"/>
                <a:gd name="T43" fmla="*/ 54 h 217"/>
                <a:gd name="T44" fmla="*/ 194 w 324"/>
                <a:gd name="T45" fmla="*/ 84 h 217"/>
                <a:gd name="T46" fmla="*/ 53 w 324"/>
                <a:gd name="T47" fmla="*/ 84 h 217"/>
                <a:gd name="T48" fmla="*/ 53 w 324"/>
                <a:gd name="T49" fmla="*/ 43 h 217"/>
                <a:gd name="T50" fmla="*/ 0 w 324"/>
                <a:gd name="T51" fmla="*/ 43 h 217"/>
                <a:gd name="T52" fmla="*/ 0 w 324"/>
                <a:gd name="T53" fmla="*/ 110 h 217"/>
                <a:gd name="T54" fmla="*/ 27 w 324"/>
                <a:gd name="T55" fmla="*/ 137 h 217"/>
                <a:gd name="T56" fmla="*/ 194 w 324"/>
                <a:gd name="T57" fmla="*/ 137 h 217"/>
                <a:gd name="T58" fmla="*/ 141 w 324"/>
                <a:gd name="T59" fmla="*/ 167 h 217"/>
                <a:gd name="T60" fmla="*/ 130 w 324"/>
                <a:gd name="T61" fmla="*/ 203 h 217"/>
                <a:gd name="T62" fmla="*/ 154 w 324"/>
                <a:gd name="T63" fmla="*/ 217 h 217"/>
                <a:gd name="T64" fmla="*/ 167 w 324"/>
                <a:gd name="T65" fmla="*/ 214 h 217"/>
                <a:gd name="T66" fmla="*/ 310 w 324"/>
                <a:gd name="T67" fmla="*/ 134 h 217"/>
                <a:gd name="T68" fmla="*/ 310 w 324"/>
                <a:gd name="T69" fmla="*/ 134 h 217"/>
                <a:gd name="T70" fmla="*/ 311 w 324"/>
                <a:gd name="T71" fmla="*/ 133 h 217"/>
                <a:gd name="T72" fmla="*/ 313 w 324"/>
                <a:gd name="T73" fmla="*/ 132 h 217"/>
                <a:gd name="T74" fmla="*/ 315 w 324"/>
                <a:gd name="T75" fmla="*/ 130 h 217"/>
                <a:gd name="T76" fmla="*/ 316 w 324"/>
                <a:gd name="T77" fmla="*/ 129 h 217"/>
                <a:gd name="T78" fmla="*/ 316 w 324"/>
                <a:gd name="T79" fmla="*/ 129 h 217"/>
                <a:gd name="T80" fmla="*/ 317 w 324"/>
                <a:gd name="T81" fmla="*/ 128 h 217"/>
                <a:gd name="T82" fmla="*/ 319 w 324"/>
                <a:gd name="T83" fmla="*/ 126 h 217"/>
                <a:gd name="T84" fmla="*/ 320 w 324"/>
                <a:gd name="T85" fmla="*/ 124 h 217"/>
                <a:gd name="T86" fmla="*/ 321 w 324"/>
                <a:gd name="T87" fmla="*/ 123 h 217"/>
                <a:gd name="T88" fmla="*/ 321 w 324"/>
                <a:gd name="T89" fmla="*/ 123 h 217"/>
                <a:gd name="T90" fmla="*/ 321 w 324"/>
                <a:gd name="T91" fmla="*/ 122 h 217"/>
                <a:gd name="T92" fmla="*/ 322 w 324"/>
                <a:gd name="T93" fmla="*/ 120 h 217"/>
                <a:gd name="T94" fmla="*/ 323 w 324"/>
                <a:gd name="T95" fmla="*/ 118 h 217"/>
                <a:gd name="T96" fmla="*/ 323 w 324"/>
                <a:gd name="T97" fmla="*/ 117 h 217"/>
                <a:gd name="T98" fmla="*/ 324 w 324"/>
                <a:gd name="T99" fmla="*/ 115 h 217"/>
                <a:gd name="T100" fmla="*/ 324 w 324"/>
                <a:gd name="T101" fmla="*/ 113 h 217"/>
                <a:gd name="T102" fmla="*/ 324 w 324"/>
                <a:gd name="T103" fmla="*/ 111 h 217"/>
                <a:gd name="T104" fmla="*/ 324 w 324"/>
                <a:gd name="T105" fmla="*/ 110 h 217"/>
                <a:gd name="T106" fmla="*/ 324 w 324"/>
                <a:gd name="T107" fmla="*/ 109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24" h="217">
                  <a:moveTo>
                    <a:pt x="324" y="109"/>
                  </a:moveTo>
                  <a:lnTo>
                    <a:pt x="324" y="109"/>
                  </a:lnTo>
                  <a:cubicBezTo>
                    <a:pt x="324" y="109"/>
                    <a:pt x="324" y="108"/>
                    <a:pt x="324" y="108"/>
                  </a:cubicBezTo>
                  <a:cubicBezTo>
                    <a:pt x="324" y="107"/>
                    <a:pt x="324" y="107"/>
                    <a:pt x="324" y="106"/>
                  </a:cubicBezTo>
                  <a:cubicBezTo>
                    <a:pt x="323" y="106"/>
                    <a:pt x="323" y="105"/>
                    <a:pt x="323" y="104"/>
                  </a:cubicBezTo>
                  <a:cubicBezTo>
                    <a:pt x="323" y="104"/>
                    <a:pt x="323" y="103"/>
                    <a:pt x="323" y="103"/>
                  </a:cubicBezTo>
                  <a:cubicBezTo>
                    <a:pt x="323" y="102"/>
                    <a:pt x="322" y="102"/>
                    <a:pt x="322" y="101"/>
                  </a:cubicBezTo>
                  <a:cubicBezTo>
                    <a:pt x="322" y="101"/>
                    <a:pt x="322" y="100"/>
                    <a:pt x="321" y="99"/>
                  </a:cubicBezTo>
                  <a:cubicBezTo>
                    <a:pt x="321" y="99"/>
                    <a:pt x="321" y="98"/>
                    <a:pt x="321" y="98"/>
                  </a:cubicBezTo>
                  <a:cubicBezTo>
                    <a:pt x="321" y="98"/>
                    <a:pt x="321" y="98"/>
                    <a:pt x="321" y="97"/>
                  </a:cubicBezTo>
                  <a:cubicBezTo>
                    <a:pt x="320" y="97"/>
                    <a:pt x="320" y="97"/>
                    <a:pt x="320" y="97"/>
                  </a:cubicBezTo>
                  <a:cubicBezTo>
                    <a:pt x="320" y="96"/>
                    <a:pt x="319" y="95"/>
                    <a:pt x="319" y="95"/>
                  </a:cubicBezTo>
                  <a:cubicBezTo>
                    <a:pt x="319" y="94"/>
                    <a:pt x="318" y="94"/>
                    <a:pt x="318" y="94"/>
                  </a:cubicBezTo>
                  <a:cubicBezTo>
                    <a:pt x="317" y="93"/>
                    <a:pt x="317" y="93"/>
                    <a:pt x="317" y="92"/>
                  </a:cubicBezTo>
                  <a:cubicBezTo>
                    <a:pt x="316" y="92"/>
                    <a:pt x="316" y="91"/>
                    <a:pt x="315" y="91"/>
                  </a:cubicBezTo>
                  <a:cubicBezTo>
                    <a:pt x="315" y="91"/>
                    <a:pt x="315" y="90"/>
                    <a:pt x="314" y="90"/>
                  </a:cubicBezTo>
                  <a:cubicBezTo>
                    <a:pt x="314" y="90"/>
                    <a:pt x="313" y="89"/>
                    <a:pt x="313" y="89"/>
                  </a:cubicBezTo>
                  <a:cubicBezTo>
                    <a:pt x="312" y="89"/>
                    <a:pt x="312" y="88"/>
                    <a:pt x="311" y="88"/>
                  </a:cubicBezTo>
                  <a:cubicBezTo>
                    <a:pt x="311" y="88"/>
                    <a:pt x="311" y="87"/>
                    <a:pt x="310" y="87"/>
                  </a:cubicBezTo>
                  <a:lnTo>
                    <a:pt x="167" y="7"/>
                  </a:lnTo>
                  <a:cubicBezTo>
                    <a:pt x="154" y="0"/>
                    <a:pt x="138" y="5"/>
                    <a:pt x="130" y="18"/>
                  </a:cubicBezTo>
                  <a:cubicBezTo>
                    <a:pt x="123" y="31"/>
                    <a:pt x="128" y="47"/>
                    <a:pt x="141" y="54"/>
                  </a:cubicBezTo>
                  <a:lnTo>
                    <a:pt x="194" y="84"/>
                  </a:lnTo>
                  <a:lnTo>
                    <a:pt x="53" y="84"/>
                  </a:lnTo>
                  <a:lnTo>
                    <a:pt x="53" y="43"/>
                  </a:lnTo>
                  <a:lnTo>
                    <a:pt x="0" y="43"/>
                  </a:lnTo>
                  <a:lnTo>
                    <a:pt x="0" y="110"/>
                  </a:lnTo>
                  <a:cubicBezTo>
                    <a:pt x="0" y="125"/>
                    <a:pt x="12" y="137"/>
                    <a:pt x="27" y="137"/>
                  </a:cubicBezTo>
                  <a:lnTo>
                    <a:pt x="194" y="137"/>
                  </a:lnTo>
                  <a:lnTo>
                    <a:pt x="141" y="167"/>
                  </a:lnTo>
                  <a:cubicBezTo>
                    <a:pt x="128" y="174"/>
                    <a:pt x="123" y="190"/>
                    <a:pt x="130" y="203"/>
                  </a:cubicBezTo>
                  <a:cubicBezTo>
                    <a:pt x="135" y="212"/>
                    <a:pt x="144" y="217"/>
                    <a:pt x="154" y="217"/>
                  </a:cubicBezTo>
                  <a:cubicBezTo>
                    <a:pt x="158" y="217"/>
                    <a:pt x="163" y="216"/>
                    <a:pt x="167" y="214"/>
                  </a:cubicBezTo>
                  <a:lnTo>
                    <a:pt x="310" y="134"/>
                  </a:lnTo>
                  <a:cubicBezTo>
                    <a:pt x="310" y="134"/>
                    <a:pt x="310" y="134"/>
                    <a:pt x="310" y="134"/>
                  </a:cubicBezTo>
                  <a:cubicBezTo>
                    <a:pt x="311" y="133"/>
                    <a:pt x="311" y="133"/>
                    <a:pt x="311" y="133"/>
                  </a:cubicBezTo>
                  <a:cubicBezTo>
                    <a:pt x="312" y="133"/>
                    <a:pt x="313" y="132"/>
                    <a:pt x="313" y="132"/>
                  </a:cubicBezTo>
                  <a:cubicBezTo>
                    <a:pt x="314" y="131"/>
                    <a:pt x="315" y="130"/>
                    <a:pt x="315" y="130"/>
                  </a:cubicBezTo>
                  <a:cubicBezTo>
                    <a:pt x="316" y="130"/>
                    <a:pt x="316" y="130"/>
                    <a:pt x="316" y="129"/>
                  </a:cubicBezTo>
                  <a:cubicBezTo>
                    <a:pt x="316" y="129"/>
                    <a:pt x="316" y="129"/>
                    <a:pt x="316" y="129"/>
                  </a:cubicBezTo>
                  <a:cubicBezTo>
                    <a:pt x="317" y="129"/>
                    <a:pt x="317" y="128"/>
                    <a:pt x="317" y="128"/>
                  </a:cubicBezTo>
                  <a:cubicBezTo>
                    <a:pt x="318" y="127"/>
                    <a:pt x="318" y="127"/>
                    <a:pt x="319" y="126"/>
                  </a:cubicBezTo>
                  <a:cubicBezTo>
                    <a:pt x="319" y="125"/>
                    <a:pt x="320" y="125"/>
                    <a:pt x="320" y="124"/>
                  </a:cubicBezTo>
                  <a:cubicBezTo>
                    <a:pt x="320" y="124"/>
                    <a:pt x="320" y="124"/>
                    <a:pt x="321" y="123"/>
                  </a:cubicBezTo>
                  <a:cubicBezTo>
                    <a:pt x="321" y="123"/>
                    <a:pt x="321" y="123"/>
                    <a:pt x="321" y="123"/>
                  </a:cubicBezTo>
                  <a:cubicBezTo>
                    <a:pt x="321" y="123"/>
                    <a:pt x="321" y="122"/>
                    <a:pt x="321" y="122"/>
                  </a:cubicBezTo>
                  <a:cubicBezTo>
                    <a:pt x="322" y="121"/>
                    <a:pt x="322" y="120"/>
                    <a:pt x="322" y="120"/>
                  </a:cubicBezTo>
                  <a:cubicBezTo>
                    <a:pt x="322" y="119"/>
                    <a:pt x="323" y="119"/>
                    <a:pt x="323" y="118"/>
                  </a:cubicBezTo>
                  <a:cubicBezTo>
                    <a:pt x="323" y="118"/>
                    <a:pt x="323" y="117"/>
                    <a:pt x="323" y="117"/>
                  </a:cubicBezTo>
                  <a:cubicBezTo>
                    <a:pt x="323" y="116"/>
                    <a:pt x="323" y="115"/>
                    <a:pt x="324" y="115"/>
                  </a:cubicBezTo>
                  <a:cubicBezTo>
                    <a:pt x="324" y="114"/>
                    <a:pt x="324" y="114"/>
                    <a:pt x="324" y="113"/>
                  </a:cubicBezTo>
                  <a:cubicBezTo>
                    <a:pt x="324" y="112"/>
                    <a:pt x="324" y="112"/>
                    <a:pt x="324" y="111"/>
                  </a:cubicBezTo>
                  <a:cubicBezTo>
                    <a:pt x="324" y="111"/>
                    <a:pt x="324" y="111"/>
                    <a:pt x="324" y="110"/>
                  </a:cubicBezTo>
                  <a:cubicBezTo>
                    <a:pt x="324" y="110"/>
                    <a:pt x="324" y="110"/>
                    <a:pt x="324" y="10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08447">
                <a:defRPr/>
              </a:pPr>
              <a:endParaRPr lang="zh-CN" altLang="en-US" sz="2140"/>
            </a:p>
          </p:txBody>
        </p:sp>
        <p:sp>
          <p:nvSpPr>
            <p:cNvPr id="77" name="Freeform 73">
              <a:extLst>
                <a:ext uri="{FF2B5EF4-FFF2-40B4-BE49-F238E27FC236}">
                  <a16:creationId xmlns:a16="http://schemas.microsoft.com/office/drawing/2014/main" xmlns="" id="{F2ADC075-F342-48E5-88F1-54196CE5CA8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11838" y="914400"/>
              <a:ext cx="536574" cy="420688"/>
            </a:xfrm>
            <a:custGeom>
              <a:avLst/>
              <a:gdLst>
                <a:gd name="T0" fmla="*/ 620 w 1240"/>
                <a:gd name="T1" fmla="*/ 622 h 977"/>
                <a:gd name="T2" fmla="*/ 620 w 1240"/>
                <a:gd name="T3" fmla="*/ 622 h 977"/>
                <a:gd name="T4" fmla="*/ 66 w 1240"/>
                <a:gd name="T5" fmla="*/ 344 h 977"/>
                <a:gd name="T6" fmla="*/ 620 w 1240"/>
                <a:gd name="T7" fmla="*/ 65 h 977"/>
                <a:gd name="T8" fmla="*/ 1173 w 1240"/>
                <a:gd name="T9" fmla="*/ 344 h 977"/>
                <a:gd name="T10" fmla="*/ 620 w 1240"/>
                <a:gd name="T11" fmla="*/ 622 h 977"/>
                <a:gd name="T12" fmla="*/ 1240 w 1240"/>
                <a:gd name="T13" fmla="*/ 594 h 977"/>
                <a:gd name="T14" fmla="*/ 1240 w 1240"/>
                <a:gd name="T15" fmla="*/ 594 h 977"/>
                <a:gd name="T16" fmla="*/ 1240 w 1240"/>
                <a:gd name="T17" fmla="*/ 364 h 977"/>
                <a:gd name="T18" fmla="*/ 1240 w 1240"/>
                <a:gd name="T19" fmla="*/ 358 h 977"/>
                <a:gd name="T20" fmla="*/ 1240 w 1240"/>
                <a:gd name="T21" fmla="*/ 344 h 977"/>
                <a:gd name="T22" fmla="*/ 620 w 1240"/>
                <a:gd name="T23" fmla="*/ 0 h 977"/>
                <a:gd name="T24" fmla="*/ 0 w 1240"/>
                <a:gd name="T25" fmla="*/ 344 h 977"/>
                <a:gd name="T26" fmla="*/ 0 w 1240"/>
                <a:gd name="T27" fmla="*/ 358 h 977"/>
                <a:gd name="T28" fmla="*/ 0 w 1240"/>
                <a:gd name="T29" fmla="*/ 364 h 977"/>
                <a:gd name="T30" fmla="*/ 0 w 1240"/>
                <a:gd name="T31" fmla="*/ 594 h 977"/>
                <a:gd name="T32" fmla="*/ 442 w 1240"/>
                <a:gd name="T33" fmla="*/ 925 h 977"/>
                <a:gd name="T34" fmla="*/ 509 w 1240"/>
                <a:gd name="T35" fmla="*/ 977 h 977"/>
                <a:gd name="T36" fmla="*/ 579 w 1240"/>
                <a:gd name="T37" fmla="*/ 908 h 977"/>
                <a:gd name="T38" fmla="*/ 509 w 1240"/>
                <a:gd name="T39" fmla="*/ 839 h 977"/>
                <a:gd name="T40" fmla="*/ 459 w 1240"/>
                <a:gd name="T41" fmla="*/ 860 h 977"/>
                <a:gd name="T42" fmla="*/ 66 w 1240"/>
                <a:gd name="T43" fmla="*/ 594 h 977"/>
                <a:gd name="T44" fmla="*/ 66 w 1240"/>
                <a:gd name="T45" fmla="*/ 502 h 977"/>
                <a:gd name="T46" fmla="*/ 620 w 1240"/>
                <a:gd name="T47" fmla="*/ 689 h 977"/>
                <a:gd name="T48" fmla="*/ 1173 w 1240"/>
                <a:gd name="T49" fmla="*/ 502 h 977"/>
                <a:gd name="T50" fmla="*/ 1173 w 1240"/>
                <a:gd name="T51" fmla="*/ 594 h 977"/>
                <a:gd name="T52" fmla="*/ 773 w 1240"/>
                <a:gd name="T53" fmla="*/ 861 h 977"/>
                <a:gd name="T54" fmla="*/ 722 w 1240"/>
                <a:gd name="T55" fmla="*/ 839 h 977"/>
                <a:gd name="T56" fmla="*/ 653 w 1240"/>
                <a:gd name="T57" fmla="*/ 908 h 977"/>
                <a:gd name="T58" fmla="*/ 722 w 1240"/>
                <a:gd name="T59" fmla="*/ 977 h 977"/>
                <a:gd name="T60" fmla="*/ 789 w 1240"/>
                <a:gd name="T61" fmla="*/ 926 h 977"/>
                <a:gd name="T62" fmla="*/ 1240 w 1240"/>
                <a:gd name="T63" fmla="*/ 594 h 9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40" h="977">
                  <a:moveTo>
                    <a:pt x="620" y="622"/>
                  </a:moveTo>
                  <a:lnTo>
                    <a:pt x="620" y="622"/>
                  </a:lnTo>
                  <a:cubicBezTo>
                    <a:pt x="320" y="622"/>
                    <a:pt x="66" y="495"/>
                    <a:pt x="66" y="344"/>
                  </a:cubicBezTo>
                  <a:cubicBezTo>
                    <a:pt x="66" y="193"/>
                    <a:pt x="320" y="65"/>
                    <a:pt x="620" y="65"/>
                  </a:cubicBezTo>
                  <a:cubicBezTo>
                    <a:pt x="920" y="65"/>
                    <a:pt x="1173" y="193"/>
                    <a:pt x="1173" y="344"/>
                  </a:cubicBezTo>
                  <a:cubicBezTo>
                    <a:pt x="1173" y="495"/>
                    <a:pt x="920" y="622"/>
                    <a:pt x="620" y="622"/>
                  </a:cubicBezTo>
                  <a:close/>
                  <a:moveTo>
                    <a:pt x="1240" y="594"/>
                  </a:moveTo>
                  <a:lnTo>
                    <a:pt x="1240" y="594"/>
                  </a:lnTo>
                  <a:lnTo>
                    <a:pt x="1240" y="364"/>
                  </a:lnTo>
                  <a:cubicBezTo>
                    <a:pt x="1240" y="362"/>
                    <a:pt x="1240" y="360"/>
                    <a:pt x="1240" y="358"/>
                  </a:cubicBezTo>
                  <a:cubicBezTo>
                    <a:pt x="1240" y="353"/>
                    <a:pt x="1240" y="348"/>
                    <a:pt x="1240" y="344"/>
                  </a:cubicBezTo>
                  <a:cubicBezTo>
                    <a:pt x="1240" y="150"/>
                    <a:pt x="968" y="0"/>
                    <a:pt x="620" y="0"/>
                  </a:cubicBezTo>
                  <a:cubicBezTo>
                    <a:pt x="272" y="0"/>
                    <a:pt x="0" y="150"/>
                    <a:pt x="0" y="344"/>
                  </a:cubicBezTo>
                  <a:cubicBezTo>
                    <a:pt x="0" y="348"/>
                    <a:pt x="0" y="353"/>
                    <a:pt x="0" y="358"/>
                  </a:cubicBezTo>
                  <a:cubicBezTo>
                    <a:pt x="0" y="360"/>
                    <a:pt x="0" y="362"/>
                    <a:pt x="0" y="364"/>
                  </a:cubicBezTo>
                  <a:lnTo>
                    <a:pt x="0" y="594"/>
                  </a:lnTo>
                  <a:cubicBezTo>
                    <a:pt x="0" y="749"/>
                    <a:pt x="182" y="882"/>
                    <a:pt x="442" y="925"/>
                  </a:cubicBezTo>
                  <a:cubicBezTo>
                    <a:pt x="450" y="955"/>
                    <a:pt x="477" y="977"/>
                    <a:pt x="509" y="977"/>
                  </a:cubicBezTo>
                  <a:cubicBezTo>
                    <a:pt x="548" y="977"/>
                    <a:pt x="579" y="946"/>
                    <a:pt x="579" y="908"/>
                  </a:cubicBezTo>
                  <a:cubicBezTo>
                    <a:pt x="579" y="870"/>
                    <a:pt x="548" y="839"/>
                    <a:pt x="509" y="839"/>
                  </a:cubicBezTo>
                  <a:cubicBezTo>
                    <a:pt x="490" y="839"/>
                    <a:pt x="472" y="847"/>
                    <a:pt x="459" y="860"/>
                  </a:cubicBezTo>
                  <a:cubicBezTo>
                    <a:pt x="231" y="824"/>
                    <a:pt x="66" y="715"/>
                    <a:pt x="66" y="594"/>
                  </a:cubicBezTo>
                  <a:lnTo>
                    <a:pt x="66" y="502"/>
                  </a:lnTo>
                  <a:cubicBezTo>
                    <a:pt x="168" y="613"/>
                    <a:pt x="375" y="689"/>
                    <a:pt x="620" y="689"/>
                  </a:cubicBezTo>
                  <a:cubicBezTo>
                    <a:pt x="865" y="689"/>
                    <a:pt x="1072" y="613"/>
                    <a:pt x="1173" y="502"/>
                  </a:cubicBezTo>
                  <a:lnTo>
                    <a:pt x="1173" y="594"/>
                  </a:lnTo>
                  <a:cubicBezTo>
                    <a:pt x="1173" y="717"/>
                    <a:pt x="1005" y="827"/>
                    <a:pt x="773" y="861"/>
                  </a:cubicBezTo>
                  <a:cubicBezTo>
                    <a:pt x="761" y="847"/>
                    <a:pt x="743" y="839"/>
                    <a:pt x="722" y="839"/>
                  </a:cubicBezTo>
                  <a:cubicBezTo>
                    <a:pt x="684" y="839"/>
                    <a:pt x="653" y="870"/>
                    <a:pt x="653" y="908"/>
                  </a:cubicBezTo>
                  <a:cubicBezTo>
                    <a:pt x="653" y="946"/>
                    <a:pt x="684" y="977"/>
                    <a:pt x="722" y="977"/>
                  </a:cubicBezTo>
                  <a:cubicBezTo>
                    <a:pt x="754" y="977"/>
                    <a:pt x="781" y="956"/>
                    <a:pt x="789" y="926"/>
                  </a:cubicBezTo>
                  <a:cubicBezTo>
                    <a:pt x="1054" y="885"/>
                    <a:pt x="1240" y="751"/>
                    <a:pt x="1240" y="594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08447">
                <a:defRPr/>
              </a:pPr>
              <a:endParaRPr lang="zh-CN" altLang="en-US" sz="2140"/>
            </a:p>
          </p:txBody>
        </p:sp>
      </p:grpSp>
      <p:cxnSp>
        <p:nvCxnSpPr>
          <p:cNvPr id="79" name="直接箭头连接符 78">
            <a:extLst>
              <a:ext uri="{FF2B5EF4-FFF2-40B4-BE49-F238E27FC236}">
                <a16:creationId xmlns:a16="http://schemas.microsoft.com/office/drawing/2014/main" xmlns="" id="{B0A087EB-7AB3-4A33-A29C-E3417070DEAF}"/>
              </a:ext>
            </a:extLst>
          </p:cNvPr>
          <p:cNvCxnSpPr>
            <a:cxnSpLocks/>
            <a:endCxn id="53" idx="1"/>
          </p:cNvCxnSpPr>
          <p:nvPr/>
        </p:nvCxnSpPr>
        <p:spPr>
          <a:xfrm flipV="1">
            <a:off x="5375802" y="3207637"/>
            <a:ext cx="622568" cy="404852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0" name="组合 79">
            <a:extLst>
              <a:ext uri="{FF2B5EF4-FFF2-40B4-BE49-F238E27FC236}">
                <a16:creationId xmlns:a16="http://schemas.microsoft.com/office/drawing/2014/main" xmlns="" id="{13D9582B-0F02-48DA-A27E-733013864829}"/>
              </a:ext>
            </a:extLst>
          </p:cNvPr>
          <p:cNvGrpSpPr/>
          <p:nvPr/>
        </p:nvGrpSpPr>
        <p:grpSpPr>
          <a:xfrm>
            <a:off x="7044924" y="3035628"/>
            <a:ext cx="489349" cy="400110"/>
            <a:chOff x="5811838" y="914400"/>
            <a:chExt cx="536574" cy="420688"/>
          </a:xfrm>
          <a:solidFill>
            <a:srgbClr val="3C3C3B">
              <a:alpha val="71000"/>
            </a:srgbClr>
          </a:solidFill>
        </p:grpSpPr>
        <p:sp>
          <p:nvSpPr>
            <p:cNvPr id="101" name="Freeform 69">
              <a:extLst>
                <a:ext uri="{FF2B5EF4-FFF2-40B4-BE49-F238E27FC236}">
                  <a16:creationId xmlns:a16="http://schemas.microsoft.com/office/drawing/2014/main" xmlns="" id="{B5ACCB6C-4482-4901-99BA-6B4C6F7EF301}"/>
                </a:ext>
              </a:extLst>
            </p:cNvPr>
            <p:cNvSpPr>
              <a:spLocks/>
            </p:cNvSpPr>
            <p:nvPr/>
          </p:nvSpPr>
          <p:spPr bwMode="auto">
            <a:xfrm>
              <a:off x="6003925" y="1077913"/>
              <a:ext cx="152400" cy="87313"/>
            </a:xfrm>
            <a:custGeom>
              <a:avLst/>
              <a:gdLst>
                <a:gd name="T0" fmla="*/ 308 w 351"/>
                <a:gd name="T1" fmla="*/ 73 h 202"/>
                <a:gd name="T2" fmla="*/ 308 w 351"/>
                <a:gd name="T3" fmla="*/ 73 h 202"/>
                <a:gd name="T4" fmla="*/ 202 w 351"/>
                <a:gd name="T5" fmla="*/ 131 h 202"/>
                <a:gd name="T6" fmla="*/ 202 w 351"/>
                <a:gd name="T7" fmla="*/ 53 h 202"/>
                <a:gd name="T8" fmla="*/ 258 w 351"/>
                <a:gd name="T9" fmla="*/ 53 h 202"/>
                <a:gd name="T10" fmla="*/ 258 w 351"/>
                <a:gd name="T11" fmla="*/ 0 h 202"/>
                <a:gd name="T12" fmla="*/ 176 w 351"/>
                <a:gd name="T13" fmla="*/ 0 h 202"/>
                <a:gd name="T14" fmla="*/ 149 w 351"/>
                <a:gd name="T15" fmla="*/ 26 h 202"/>
                <a:gd name="T16" fmla="*/ 149 w 351"/>
                <a:gd name="T17" fmla="*/ 131 h 202"/>
                <a:gd name="T18" fmla="*/ 44 w 351"/>
                <a:gd name="T19" fmla="*/ 73 h 202"/>
                <a:gd name="T20" fmla="*/ 7 w 351"/>
                <a:gd name="T21" fmla="*/ 84 h 202"/>
                <a:gd name="T22" fmla="*/ 18 w 351"/>
                <a:gd name="T23" fmla="*/ 120 h 202"/>
                <a:gd name="T24" fmla="*/ 163 w 351"/>
                <a:gd name="T25" fmla="*/ 199 h 202"/>
                <a:gd name="T26" fmla="*/ 164 w 351"/>
                <a:gd name="T27" fmla="*/ 199 h 202"/>
                <a:gd name="T28" fmla="*/ 168 w 351"/>
                <a:gd name="T29" fmla="*/ 201 h 202"/>
                <a:gd name="T30" fmla="*/ 169 w 351"/>
                <a:gd name="T31" fmla="*/ 201 h 202"/>
                <a:gd name="T32" fmla="*/ 170 w 351"/>
                <a:gd name="T33" fmla="*/ 201 h 202"/>
                <a:gd name="T34" fmla="*/ 176 w 351"/>
                <a:gd name="T35" fmla="*/ 202 h 202"/>
                <a:gd name="T36" fmla="*/ 176 w 351"/>
                <a:gd name="T37" fmla="*/ 202 h 202"/>
                <a:gd name="T38" fmla="*/ 176 w 351"/>
                <a:gd name="T39" fmla="*/ 202 h 202"/>
                <a:gd name="T40" fmla="*/ 176 w 351"/>
                <a:gd name="T41" fmla="*/ 202 h 202"/>
                <a:gd name="T42" fmla="*/ 182 w 351"/>
                <a:gd name="T43" fmla="*/ 201 h 202"/>
                <a:gd name="T44" fmla="*/ 182 w 351"/>
                <a:gd name="T45" fmla="*/ 201 h 202"/>
                <a:gd name="T46" fmla="*/ 184 w 351"/>
                <a:gd name="T47" fmla="*/ 201 h 202"/>
                <a:gd name="T48" fmla="*/ 188 w 351"/>
                <a:gd name="T49" fmla="*/ 199 h 202"/>
                <a:gd name="T50" fmla="*/ 188 w 351"/>
                <a:gd name="T51" fmla="*/ 199 h 202"/>
                <a:gd name="T52" fmla="*/ 333 w 351"/>
                <a:gd name="T53" fmla="*/ 120 h 202"/>
                <a:gd name="T54" fmla="*/ 344 w 351"/>
                <a:gd name="T55" fmla="*/ 84 h 202"/>
                <a:gd name="T56" fmla="*/ 308 w 351"/>
                <a:gd name="T57" fmla="*/ 73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51" h="202">
                  <a:moveTo>
                    <a:pt x="308" y="73"/>
                  </a:moveTo>
                  <a:lnTo>
                    <a:pt x="308" y="73"/>
                  </a:lnTo>
                  <a:lnTo>
                    <a:pt x="202" y="131"/>
                  </a:lnTo>
                  <a:lnTo>
                    <a:pt x="202" y="53"/>
                  </a:lnTo>
                  <a:lnTo>
                    <a:pt x="258" y="53"/>
                  </a:lnTo>
                  <a:lnTo>
                    <a:pt x="258" y="0"/>
                  </a:lnTo>
                  <a:lnTo>
                    <a:pt x="176" y="0"/>
                  </a:lnTo>
                  <a:cubicBezTo>
                    <a:pt x="161" y="0"/>
                    <a:pt x="149" y="12"/>
                    <a:pt x="149" y="26"/>
                  </a:cubicBezTo>
                  <a:lnTo>
                    <a:pt x="149" y="131"/>
                  </a:lnTo>
                  <a:lnTo>
                    <a:pt x="44" y="73"/>
                  </a:lnTo>
                  <a:cubicBezTo>
                    <a:pt x="31" y="66"/>
                    <a:pt x="14" y="71"/>
                    <a:pt x="7" y="84"/>
                  </a:cubicBezTo>
                  <a:cubicBezTo>
                    <a:pt x="0" y="97"/>
                    <a:pt x="5" y="113"/>
                    <a:pt x="18" y="120"/>
                  </a:cubicBezTo>
                  <a:lnTo>
                    <a:pt x="163" y="199"/>
                  </a:lnTo>
                  <a:cubicBezTo>
                    <a:pt x="163" y="199"/>
                    <a:pt x="164" y="199"/>
                    <a:pt x="164" y="199"/>
                  </a:cubicBezTo>
                  <a:cubicBezTo>
                    <a:pt x="165" y="200"/>
                    <a:pt x="166" y="200"/>
                    <a:pt x="168" y="201"/>
                  </a:cubicBezTo>
                  <a:cubicBezTo>
                    <a:pt x="168" y="201"/>
                    <a:pt x="168" y="201"/>
                    <a:pt x="169" y="201"/>
                  </a:cubicBezTo>
                  <a:cubicBezTo>
                    <a:pt x="169" y="201"/>
                    <a:pt x="169" y="201"/>
                    <a:pt x="170" y="201"/>
                  </a:cubicBezTo>
                  <a:cubicBezTo>
                    <a:pt x="172" y="202"/>
                    <a:pt x="174" y="202"/>
                    <a:pt x="176" y="202"/>
                  </a:cubicBezTo>
                  <a:cubicBezTo>
                    <a:pt x="176" y="202"/>
                    <a:pt x="176" y="202"/>
                    <a:pt x="176" y="202"/>
                  </a:cubicBezTo>
                  <a:lnTo>
                    <a:pt x="176" y="202"/>
                  </a:lnTo>
                  <a:lnTo>
                    <a:pt x="176" y="202"/>
                  </a:lnTo>
                  <a:cubicBezTo>
                    <a:pt x="178" y="202"/>
                    <a:pt x="180" y="202"/>
                    <a:pt x="182" y="201"/>
                  </a:cubicBezTo>
                  <a:cubicBezTo>
                    <a:pt x="182" y="201"/>
                    <a:pt x="182" y="201"/>
                    <a:pt x="182" y="201"/>
                  </a:cubicBezTo>
                  <a:cubicBezTo>
                    <a:pt x="183" y="201"/>
                    <a:pt x="183" y="201"/>
                    <a:pt x="184" y="201"/>
                  </a:cubicBezTo>
                  <a:cubicBezTo>
                    <a:pt x="185" y="200"/>
                    <a:pt x="186" y="200"/>
                    <a:pt x="188" y="199"/>
                  </a:cubicBezTo>
                  <a:cubicBezTo>
                    <a:pt x="188" y="199"/>
                    <a:pt x="188" y="199"/>
                    <a:pt x="188" y="199"/>
                  </a:cubicBezTo>
                  <a:lnTo>
                    <a:pt x="333" y="120"/>
                  </a:lnTo>
                  <a:cubicBezTo>
                    <a:pt x="346" y="113"/>
                    <a:pt x="351" y="97"/>
                    <a:pt x="344" y="84"/>
                  </a:cubicBezTo>
                  <a:cubicBezTo>
                    <a:pt x="337" y="71"/>
                    <a:pt x="321" y="66"/>
                    <a:pt x="308" y="7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08447">
                <a:defRPr/>
              </a:pPr>
              <a:endParaRPr lang="zh-CN" altLang="en-US" sz="2140"/>
            </a:p>
          </p:txBody>
        </p:sp>
        <p:sp>
          <p:nvSpPr>
            <p:cNvPr id="102" name="Freeform 70">
              <a:extLst>
                <a:ext uri="{FF2B5EF4-FFF2-40B4-BE49-F238E27FC236}">
                  <a16:creationId xmlns:a16="http://schemas.microsoft.com/office/drawing/2014/main" xmlns="" id="{B84BE3DF-5BD7-40F0-B611-4865638C4A01}"/>
                </a:ext>
              </a:extLst>
            </p:cNvPr>
            <p:cNvSpPr>
              <a:spLocks/>
            </p:cNvSpPr>
            <p:nvPr/>
          </p:nvSpPr>
          <p:spPr bwMode="auto">
            <a:xfrm>
              <a:off x="6003925" y="957263"/>
              <a:ext cx="152400" cy="85725"/>
            </a:xfrm>
            <a:custGeom>
              <a:avLst/>
              <a:gdLst>
                <a:gd name="T0" fmla="*/ 30 w 350"/>
                <a:gd name="T1" fmla="*/ 132 h 200"/>
                <a:gd name="T2" fmla="*/ 30 w 350"/>
                <a:gd name="T3" fmla="*/ 132 h 200"/>
                <a:gd name="T4" fmla="*/ 43 w 350"/>
                <a:gd name="T5" fmla="*/ 129 h 200"/>
                <a:gd name="T6" fmla="*/ 148 w 350"/>
                <a:gd name="T7" fmla="*/ 71 h 200"/>
                <a:gd name="T8" fmla="*/ 148 w 350"/>
                <a:gd name="T9" fmla="*/ 146 h 200"/>
                <a:gd name="T10" fmla="*/ 92 w 350"/>
                <a:gd name="T11" fmla="*/ 146 h 200"/>
                <a:gd name="T12" fmla="*/ 92 w 350"/>
                <a:gd name="T13" fmla="*/ 200 h 200"/>
                <a:gd name="T14" fmla="*/ 175 w 350"/>
                <a:gd name="T15" fmla="*/ 200 h 200"/>
                <a:gd name="T16" fmla="*/ 202 w 350"/>
                <a:gd name="T17" fmla="*/ 173 h 200"/>
                <a:gd name="T18" fmla="*/ 202 w 350"/>
                <a:gd name="T19" fmla="*/ 71 h 200"/>
                <a:gd name="T20" fmla="*/ 307 w 350"/>
                <a:gd name="T21" fmla="*/ 129 h 200"/>
                <a:gd name="T22" fmla="*/ 320 w 350"/>
                <a:gd name="T23" fmla="*/ 132 h 200"/>
                <a:gd name="T24" fmla="*/ 343 w 350"/>
                <a:gd name="T25" fmla="*/ 118 h 200"/>
                <a:gd name="T26" fmla="*/ 333 w 350"/>
                <a:gd name="T27" fmla="*/ 82 h 200"/>
                <a:gd name="T28" fmla="*/ 188 w 350"/>
                <a:gd name="T29" fmla="*/ 3 h 200"/>
                <a:gd name="T30" fmla="*/ 187 w 350"/>
                <a:gd name="T31" fmla="*/ 3 h 200"/>
                <a:gd name="T32" fmla="*/ 186 w 350"/>
                <a:gd name="T33" fmla="*/ 2 h 200"/>
                <a:gd name="T34" fmla="*/ 184 w 350"/>
                <a:gd name="T35" fmla="*/ 1 h 200"/>
                <a:gd name="T36" fmla="*/ 183 w 350"/>
                <a:gd name="T37" fmla="*/ 1 h 200"/>
                <a:gd name="T38" fmla="*/ 181 w 350"/>
                <a:gd name="T39" fmla="*/ 0 h 200"/>
                <a:gd name="T40" fmla="*/ 179 w 350"/>
                <a:gd name="T41" fmla="*/ 0 h 200"/>
                <a:gd name="T42" fmla="*/ 177 w 350"/>
                <a:gd name="T43" fmla="*/ 0 h 200"/>
                <a:gd name="T44" fmla="*/ 176 w 350"/>
                <a:gd name="T45" fmla="*/ 0 h 200"/>
                <a:gd name="T46" fmla="*/ 175 w 350"/>
                <a:gd name="T47" fmla="*/ 0 h 200"/>
                <a:gd name="T48" fmla="*/ 174 w 350"/>
                <a:gd name="T49" fmla="*/ 0 h 200"/>
                <a:gd name="T50" fmla="*/ 172 w 350"/>
                <a:gd name="T51" fmla="*/ 0 h 200"/>
                <a:gd name="T52" fmla="*/ 171 w 350"/>
                <a:gd name="T53" fmla="*/ 0 h 200"/>
                <a:gd name="T54" fmla="*/ 168 w 350"/>
                <a:gd name="T55" fmla="*/ 0 h 200"/>
                <a:gd name="T56" fmla="*/ 167 w 350"/>
                <a:gd name="T57" fmla="*/ 1 h 200"/>
                <a:gd name="T58" fmla="*/ 166 w 350"/>
                <a:gd name="T59" fmla="*/ 1 h 200"/>
                <a:gd name="T60" fmla="*/ 164 w 350"/>
                <a:gd name="T61" fmla="*/ 2 h 200"/>
                <a:gd name="T62" fmla="*/ 162 w 350"/>
                <a:gd name="T63" fmla="*/ 3 h 200"/>
                <a:gd name="T64" fmla="*/ 162 w 350"/>
                <a:gd name="T65" fmla="*/ 3 h 200"/>
                <a:gd name="T66" fmla="*/ 17 w 350"/>
                <a:gd name="T67" fmla="*/ 82 h 200"/>
                <a:gd name="T68" fmla="*/ 7 w 350"/>
                <a:gd name="T69" fmla="*/ 118 h 200"/>
                <a:gd name="T70" fmla="*/ 30 w 350"/>
                <a:gd name="T71" fmla="*/ 132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50" h="200">
                  <a:moveTo>
                    <a:pt x="30" y="132"/>
                  </a:moveTo>
                  <a:lnTo>
                    <a:pt x="30" y="132"/>
                  </a:lnTo>
                  <a:cubicBezTo>
                    <a:pt x="34" y="132"/>
                    <a:pt x="39" y="131"/>
                    <a:pt x="43" y="129"/>
                  </a:cubicBezTo>
                  <a:lnTo>
                    <a:pt x="148" y="71"/>
                  </a:lnTo>
                  <a:lnTo>
                    <a:pt x="148" y="146"/>
                  </a:lnTo>
                  <a:lnTo>
                    <a:pt x="92" y="146"/>
                  </a:lnTo>
                  <a:lnTo>
                    <a:pt x="92" y="200"/>
                  </a:lnTo>
                  <a:lnTo>
                    <a:pt x="175" y="200"/>
                  </a:lnTo>
                  <a:cubicBezTo>
                    <a:pt x="190" y="200"/>
                    <a:pt x="202" y="188"/>
                    <a:pt x="202" y="173"/>
                  </a:cubicBezTo>
                  <a:lnTo>
                    <a:pt x="202" y="71"/>
                  </a:lnTo>
                  <a:lnTo>
                    <a:pt x="307" y="129"/>
                  </a:lnTo>
                  <a:cubicBezTo>
                    <a:pt x="311" y="131"/>
                    <a:pt x="315" y="132"/>
                    <a:pt x="320" y="132"/>
                  </a:cubicBezTo>
                  <a:cubicBezTo>
                    <a:pt x="329" y="132"/>
                    <a:pt x="338" y="127"/>
                    <a:pt x="343" y="118"/>
                  </a:cubicBezTo>
                  <a:cubicBezTo>
                    <a:pt x="350" y="105"/>
                    <a:pt x="346" y="89"/>
                    <a:pt x="333" y="82"/>
                  </a:cubicBezTo>
                  <a:lnTo>
                    <a:pt x="188" y="3"/>
                  </a:lnTo>
                  <a:cubicBezTo>
                    <a:pt x="188" y="3"/>
                    <a:pt x="188" y="3"/>
                    <a:pt x="187" y="3"/>
                  </a:cubicBezTo>
                  <a:cubicBezTo>
                    <a:pt x="187" y="3"/>
                    <a:pt x="187" y="2"/>
                    <a:pt x="186" y="2"/>
                  </a:cubicBezTo>
                  <a:cubicBezTo>
                    <a:pt x="185" y="2"/>
                    <a:pt x="185" y="2"/>
                    <a:pt x="184" y="1"/>
                  </a:cubicBezTo>
                  <a:cubicBezTo>
                    <a:pt x="183" y="1"/>
                    <a:pt x="183" y="1"/>
                    <a:pt x="183" y="1"/>
                  </a:cubicBezTo>
                  <a:cubicBezTo>
                    <a:pt x="182" y="1"/>
                    <a:pt x="182" y="1"/>
                    <a:pt x="181" y="0"/>
                  </a:cubicBezTo>
                  <a:cubicBezTo>
                    <a:pt x="181" y="0"/>
                    <a:pt x="180" y="0"/>
                    <a:pt x="179" y="0"/>
                  </a:cubicBezTo>
                  <a:cubicBezTo>
                    <a:pt x="178" y="0"/>
                    <a:pt x="178" y="0"/>
                    <a:pt x="177" y="0"/>
                  </a:cubicBezTo>
                  <a:cubicBezTo>
                    <a:pt x="177" y="0"/>
                    <a:pt x="177" y="0"/>
                    <a:pt x="176" y="0"/>
                  </a:cubicBezTo>
                  <a:cubicBezTo>
                    <a:pt x="176" y="0"/>
                    <a:pt x="175" y="0"/>
                    <a:pt x="175" y="0"/>
                  </a:cubicBezTo>
                  <a:cubicBezTo>
                    <a:pt x="175" y="0"/>
                    <a:pt x="174" y="0"/>
                    <a:pt x="174" y="0"/>
                  </a:cubicBezTo>
                  <a:cubicBezTo>
                    <a:pt x="173" y="0"/>
                    <a:pt x="173" y="0"/>
                    <a:pt x="172" y="0"/>
                  </a:cubicBezTo>
                  <a:cubicBezTo>
                    <a:pt x="172" y="0"/>
                    <a:pt x="171" y="0"/>
                    <a:pt x="171" y="0"/>
                  </a:cubicBezTo>
                  <a:cubicBezTo>
                    <a:pt x="170" y="0"/>
                    <a:pt x="169" y="0"/>
                    <a:pt x="168" y="0"/>
                  </a:cubicBezTo>
                  <a:cubicBezTo>
                    <a:pt x="168" y="1"/>
                    <a:pt x="168" y="1"/>
                    <a:pt x="167" y="1"/>
                  </a:cubicBezTo>
                  <a:cubicBezTo>
                    <a:pt x="167" y="1"/>
                    <a:pt x="166" y="1"/>
                    <a:pt x="166" y="1"/>
                  </a:cubicBezTo>
                  <a:cubicBezTo>
                    <a:pt x="165" y="2"/>
                    <a:pt x="164" y="2"/>
                    <a:pt x="164" y="2"/>
                  </a:cubicBezTo>
                  <a:cubicBezTo>
                    <a:pt x="163" y="2"/>
                    <a:pt x="163" y="3"/>
                    <a:pt x="162" y="3"/>
                  </a:cubicBezTo>
                  <a:cubicBezTo>
                    <a:pt x="162" y="3"/>
                    <a:pt x="162" y="3"/>
                    <a:pt x="162" y="3"/>
                  </a:cubicBezTo>
                  <a:lnTo>
                    <a:pt x="17" y="82"/>
                  </a:lnTo>
                  <a:cubicBezTo>
                    <a:pt x="4" y="89"/>
                    <a:pt x="0" y="105"/>
                    <a:pt x="7" y="118"/>
                  </a:cubicBezTo>
                  <a:cubicBezTo>
                    <a:pt x="11" y="127"/>
                    <a:pt x="21" y="132"/>
                    <a:pt x="30" y="13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08447">
                <a:defRPr/>
              </a:pPr>
              <a:endParaRPr lang="zh-CN" altLang="en-US" sz="2140"/>
            </a:p>
          </p:txBody>
        </p:sp>
        <p:sp>
          <p:nvSpPr>
            <p:cNvPr id="103" name="Freeform 71">
              <a:extLst>
                <a:ext uri="{FF2B5EF4-FFF2-40B4-BE49-F238E27FC236}">
                  <a16:creationId xmlns:a16="http://schemas.microsoft.com/office/drawing/2014/main" xmlns="" id="{E0E176D4-30F5-4A76-8359-F4588E70B75C}"/>
                </a:ext>
              </a:extLst>
            </p:cNvPr>
            <p:cNvSpPr>
              <a:spLocks/>
            </p:cNvSpPr>
            <p:nvPr/>
          </p:nvSpPr>
          <p:spPr bwMode="auto">
            <a:xfrm>
              <a:off x="5899150" y="1014413"/>
              <a:ext cx="139700" cy="92075"/>
            </a:xfrm>
            <a:custGeom>
              <a:avLst/>
              <a:gdLst>
                <a:gd name="T0" fmla="*/ 183 w 324"/>
                <a:gd name="T1" fmla="*/ 167 h 217"/>
                <a:gd name="T2" fmla="*/ 183 w 324"/>
                <a:gd name="T3" fmla="*/ 167 h 217"/>
                <a:gd name="T4" fmla="*/ 129 w 324"/>
                <a:gd name="T5" fmla="*/ 137 h 217"/>
                <a:gd name="T6" fmla="*/ 270 w 324"/>
                <a:gd name="T7" fmla="*/ 137 h 217"/>
                <a:gd name="T8" fmla="*/ 270 w 324"/>
                <a:gd name="T9" fmla="*/ 176 h 217"/>
                <a:gd name="T10" fmla="*/ 324 w 324"/>
                <a:gd name="T11" fmla="*/ 176 h 217"/>
                <a:gd name="T12" fmla="*/ 324 w 324"/>
                <a:gd name="T13" fmla="*/ 110 h 217"/>
                <a:gd name="T14" fmla="*/ 297 w 324"/>
                <a:gd name="T15" fmla="*/ 84 h 217"/>
                <a:gd name="T16" fmla="*/ 129 w 324"/>
                <a:gd name="T17" fmla="*/ 84 h 217"/>
                <a:gd name="T18" fmla="*/ 183 w 324"/>
                <a:gd name="T19" fmla="*/ 54 h 217"/>
                <a:gd name="T20" fmla="*/ 193 w 324"/>
                <a:gd name="T21" fmla="*/ 18 h 217"/>
                <a:gd name="T22" fmla="*/ 157 w 324"/>
                <a:gd name="T23" fmla="*/ 7 h 217"/>
                <a:gd name="T24" fmla="*/ 13 w 324"/>
                <a:gd name="T25" fmla="*/ 87 h 217"/>
                <a:gd name="T26" fmla="*/ 13 w 324"/>
                <a:gd name="T27" fmla="*/ 88 h 217"/>
                <a:gd name="T28" fmla="*/ 11 w 324"/>
                <a:gd name="T29" fmla="*/ 89 h 217"/>
                <a:gd name="T30" fmla="*/ 9 w 324"/>
                <a:gd name="T31" fmla="*/ 90 h 217"/>
                <a:gd name="T32" fmla="*/ 8 w 324"/>
                <a:gd name="T33" fmla="*/ 91 h 217"/>
                <a:gd name="T34" fmla="*/ 7 w 324"/>
                <a:gd name="T35" fmla="*/ 92 h 217"/>
                <a:gd name="T36" fmla="*/ 6 w 324"/>
                <a:gd name="T37" fmla="*/ 93 h 217"/>
                <a:gd name="T38" fmla="*/ 5 w 324"/>
                <a:gd name="T39" fmla="*/ 95 h 217"/>
                <a:gd name="T40" fmla="*/ 4 w 324"/>
                <a:gd name="T41" fmla="*/ 96 h 217"/>
                <a:gd name="T42" fmla="*/ 3 w 324"/>
                <a:gd name="T43" fmla="*/ 97 h 217"/>
                <a:gd name="T44" fmla="*/ 3 w 324"/>
                <a:gd name="T45" fmla="*/ 98 h 217"/>
                <a:gd name="T46" fmla="*/ 2 w 324"/>
                <a:gd name="T47" fmla="*/ 99 h 217"/>
                <a:gd name="T48" fmla="*/ 1 w 324"/>
                <a:gd name="T49" fmla="*/ 101 h 217"/>
                <a:gd name="T50" fmla="*/ 1 w 324"/>
                <a:gd name="T51" fmla="*/ 103 h 217"/>
                <a:gd name="T52" fmla="*/ 1 w 324"/>
                <a:gd name="T53" fmla="*/ 104 h 217"/>
                <a:gd name="T54" fmla="*/ 0 w 324"/>
                <a:gd name="T55" fmla="*/ 106 h 217"/>
                <a:gd name="T56" fmla="*/ 0 w 324"/>
                <a:gd name="T57" fmla="*/ 108 h 217"/>
                <a:gd name="T58" fmla="*/ 0 w 324"/>
                <a:gd name="T59" fmla="*/ 109 h 217"/>
                <a:gd name="T60" fmla="*/ 0 w 324"/>
                <a:gd name="T61" fmla="*/ 110 h 217"/>
                <a:gd name="T62" fmla="*/ 0 w 324"/>
                <a:gd name="T63" fmla="*/ 111 h 217"/>
                <a:gd name="T64" fmla="*/ 0 w 324"/>
                <a:gd name="T65" fmla="*/ 113 h 217"/>
                <a:gd name="T66" fmla="*/ 0 w 324"/>
                <a:gd name="T67" fmla="*/ 115 h 217"/>
                <a:gd name="T68" fmla="*/ 1 w 324"/>
                <a:gd name="T69" fmla="*/ 117 h 217"/>
                <a:gd name="T70" fmla="*/ 1 w 324"/>
                <a:gd name="T71" fmla="*/ 118 h 217"/>
                <a:gd name="T72" fmla="*/ 1 w 324"/>
                <a:gd name="T73" fmla="*/ 119 h 217"/>
                <a:gd name="T74" fmla="*/ 2 w 324"/>
                <a:gd name="T75" fmla="*/ 122 h 217"/>
                <a:gd name="T76" fmla="*/ 3 w 324"/>
                <a:gd name="T77" fmla="*/ 123 h 217"/>
                <a:gd name="T78" fmla="*/ 3 w 324"/>
                <a:gd name="T79" fmla="*/ 123 h 217"/>
                <a:gd name="T80" fmla="*/ 4 w 324"/>
                <a:gd name="T81" fmla="*/ 124 h 217"/>
                <a:gd name="T82" fmla="*/ 5 w 324"/>
                <a:gd name="T83" fmla="*/ 126 h 217"/>
                <a:gd name="T84" fmla="*/ 7 w 324"/>
                <a:gd name="T85" fmla="*/ 128 h 217"/>
                <a:gd name="T86" fmla="*/ 7 w 324"/>
                <a:gd name="T87" fmla="*/ 129 h 217"/>
                <a:gd name="T88" fmla="*/ 8 w 324"/>
                <a:gd name="T89" fmla="*/ 129 h 217"/>
                <a:gd name="T90" fmla="*/ 8 w 324"/>
                <a:gd name="T91" fmla="*/ 130 h 217"/>
                <a:gd name="T92" fmla="*/ 10 w 324"/>
                <a:gd name="T93" fmla="*/ 131 h 217"/>
                <a:gd name="T94" fmla="*/ 12 w 324"/>
                <a:gd name="T95" fmla="*/ 133 h 217"/>
                <a:gd name="T96" fmla="*/ 13 w 324"/>
                <a:gd name="T97" fmla="*/ 134 h 217"/>
                <a:gd name="T98" fmla="*/ 13 w 324"/>
                <a:gd name="T99" fmla="*/ 134 h 217"/>
                <a:gd name="T100" fmla="*/ 157 w 324"/>
                <a:gd name="T101" fmla="*/ 213 h 217"/>
                <a:gd name="T102" fmla="*/ 170 w 324"/>
                <a:gd name="T103" fmla="*/ 217 h 217"/>
                <a:gd name="T104" fmla="*/ 193 w 324"/>
                <a:gd name="T105" fmla="*/ 203 h 217"/>
                <a:gd name="T106" fmla="*/ 183 w 324"/>
                <a:gd name="T107" fmla="*/ 167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24" h="217">
                  <a:moveTo>
                    <a:pt x="183" y="167"/>
                  </a:moveTo>
                  <a:lnTo>
                    <a:pt x="183" y="167"/>
                  </a:lnTo>
                  <a:lnTo>
                    <a:pt x="129" y="137"/>
                  </a:lnTo>
                  <a:lnTo>
                    <a:pt x="270" y="137"/>
                  </a:lnTo>
                  <a:lnTo>
                    <a:pt x="270" y="176"/>
                  </a:lnTo>
                  <a:lnTo>
                    <a:pt x="324" y="176"/>
                  </a:lnTo>
                  <a:lnTo>
                    <a:pt x="324" y="110"/>
                  </a:lnTo>
                  <a:cubicBezTo>
                    <a:pt x="324" y="96"/>
                    <a:pt x="312" y="84"/>
                    <a:pt x="297" y="84"/>
                  </a:cubicBezTo>
                  <a:lnTo>
                    <a:pt x="129" y="84"/>
                  </a:lnTo>
                  <a:lnTo>
                    <a:pt x="183" y="54"/>
                  </a:lnTo>
                  <a:cubicBezTo>
                    <a:pt x="196" y="47"/>
                    <a:pt x="200" y="30"/>
                    <a:pt x="193" y="18"/>
                  </a:cubicBezTo>
                  <a:cubicBezTo>
                    <a:pt x="186" y="5"/>
                    <a:pt x="170" y="0"/>
                    <a:pt x="157" y="7"/>
                  </a:cubicBezTo>
                  <a:lnTo>
                    <a:pt x="13" y="87"/>
                  </a:lnTo>
                  <a:cubicBezTo>
                    <a:pt x="13" y="87"/>
                    <a:pt x="13" y="87"/>
                    <a:pt x="13" y="88"/>
                  </a:cubicBezTo>
                  <a:cubicBezTo>
                    <a:pt x="12" y="88"/>
                    <a:pt x="11" y="88"/>
                    <a:pt x="11" y="89"/>
                  </a:cubicBezTo>
                  <a:cubicBezTo>
                    <a:pt x="10" y="89"/>
                    <a:pt x="10" y="89"/>
                    <a:pt x="9" y="90"/>
                  </a:cubicBezTo>
                  <a:cubicBezTo>
                    <a:pt x="9" y="90"/>
                    <a:pt x="9" y="91"/>
                    <a:pt x="8" y="91"/>
                  </a:cubicBezTo>
                  <a:cubicBezTo>
                    <a:pt x="8" y="91"/>
                    <a:pt x="7" y="92"/>
                    <a:pt x="7" y="92"/>
                  </a:cubicBezTo>
                  <a:cubicBezTo>
                    <a:pt x="7" y="93"/>
                    <a:pt x="6" y="93"/>
                    <a:pt x="6" y="93"/>
                  </a:cubicBezTo>
                  <a:cubicBezTo>
                    <a:pt x="5" y="94"/>
                    <a:pt x="5" y="94"/>
                    <a:pt x="5" y="95"/>
                  </a:cubicBezTo>
                  <a:cubicBezTo>
                    <a:pt x="4" y="95"/>
                    <a:pt x="4" y="96"/>
                    <a:pt x="4" y="96"/>
                  </a:cubicBezTo>
                  <a:cubicBezTo>
                    <a:pt x="4" y="97"/>
                    <a:pt x="3" y="97"/>
                    <a:pt x="3" y="97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3" y="98"/>
                    <a:pt x="2" y="99"/>
                    <a:pt x="2" y="99"/>
                  </a:cubicBezTo>
                  <a:cubicBezTo>
                    <a:pt x="2" y="100"/>
                    <a:pt x="2" y="101"/>
                    <a:pt x="1" y="101"/>
                  </a:cubicBezTo>
                  <a:cubicBezTo>
                    <a:pt x="1" y="102"/>
                    <a:pt x="1" y="102"/>
                    <a:pt x="1" y="103"/>
                  </a:cubicBezTo>
                  <a:cubicBezTo>
                    <a:pt x="1" y="103"/>
                    <a:pt x="1" y="104"/>
                    <a:pt x="1" y="104"/>
                  </a:cubicBezTo>
                  <a:cubicBezTo>
                    <a:pt x="0" y="105"/>
                    <a:pt x="0" y="105"/>
                    <a:pt x="0" y="106"/>
                  </a:cubicBezTo>
                  <a:cubicBezTo>
                    <a:pt x="0" y="107"/>
                    <a:pt x="0" y="107"/>
                    <a:pt x="0" y="108"/>
                  </a:cubicBezTo>
                  <a:cubicBezTo>
                    <a:pt x="0" y="108"/>
                    <a:pt x="0" y="109"/>
                    <a:pt x="0" y="109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2"/>
                    <a:pt x="0" y="112"/>
                    <a:pt x="0" y="113"/>
                  </a:cubicBezTo>
                  <a:cubicBezTo>
                    <a:pt x="0" y="113"/>
                    <a:pt x="0" y="114"/>
                    <a:pt x="0" y="115"/>
                  </a:cubicBezTo>
                  <a:cubicBezTo>
                    <a:pt x="0" y="115"/>
                    <a:pt x="0" y="116"/>
                    <a:pt x="1" y="117"/>
                  </a:cubicBezTo>
                  <a:cubicBezTo>
                    <a:pt x="1" y="117"/>
                    <a:pt x="1" y="118"/>
                    <a:pt x="1" y="118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20"/>
                    <a:pt x="2" y="121"/>
                    <a:pt x="2" y="122"/>
                  </a:cubicBezTo>
                  <a:cubicBezTo>
                    <a:pt x="2" y="122"/>
                    <a:pt x="3" y="122"/>
                    <a:pt x="3" y="123"/>
                  </a:cubicBezTo>
                  <a:cubicBezTo>
                    <a:pt x="3" y="123"/>
                    <a:pt x="3" y="123"/>
                    <a:pt x="3" y="123"/>
                  </a:cubicBezTo>
                  <a:cubicBezTo>
                    <a:pt x="3" y="124"/>
                    <a:pt x="3" y="124"/>
                    <a:pt x="4" y="124"/>
                  </a:cubicBezTo>
                  <a:cubicBezTo>
                    <a:pt x="4" y="125"/>
                    <a:pt x="4" y="125"/>
                    <a:pt x="5" y="126"/>
                  </a:cubicBezTo>
                  <a:cubicBezTo>
                    <a:pt x="5" y="127"/>
                    <a:pt x="6" y="127"/>
                    <a:pt x="7" y="128"/>
                  </a:cubicBezTo>
                  <a:cubicBezTo>
                    <a:pt x="7" y="128"/>
                    <a:pt x="7" y="129"/>
                    <a:pt x="7" y="129"/>
                  </a:cubicBezTo>
                  <a:cubicBezTo>
                    <a:pt x="7" y="129"/>
                    <a:pt x="7" y="129"/>
                    <a:pt x="8" y="129"/>
                  </a:cubicBezTo>
                  <a:cubicBezTo>
                    <a:pt x="8" y="129"/>
                    <a:pt x="8" y="130"/>
                    <a:pt x="8" y="130"/>
                  </a:cubicBezTo>
                  <a:cubicBezTo>
                    <a:pt x="9" y="130"/>
                    <a:pt x="10" y="131"/>
                    <a:pt x="10" y="131"/>
                  </a:cubicBezTo>
                  <a:cubicBezTo>
                    <a:pt x="11" y="132"/>
                    <a:pt x="12" y="133"/>
                    <a:pt x="12" y="133"/>
                  </a:cubicBezTo>
                  <a:cubicBezTo>
                    <a:pt x="13" y="133"/>
                    <a:pt x="13" y="133"/>
                    <a:pt x="13" y="134"/>
                  </a:cubicBezTo>
                  <a:cubicBezTo>
                    <a:pt x="13" y="134"/>
                    <a:pt x="13" y="134"/>
                    <a:pt x="13" y="134"/>
                  </a:cubicBezTo>
                  <a:lnTo>
                    <a:pt x="157" y="213"/>
                  </a:lnTo>
                  <a:cubicBezTo>
                    <a:pt x="161" y="216"/>
                    <a:pt x="165" y="217"/>
                    <a:pt x="170" y="217"/>
                  </a:cubicBezTo>
                  <a:cubicBezTo>
                    <a:pt x="179" y="217"/>
                    <a:pt x="188" y="212"/>
                    <a:pt x="193" y="203"/>
                  </a:cubicBezTo>
                  <a:cubicBezTo>
                    <a:pt x="200" y="190"/>
                    <a:pt x="196" y="174"/>
                    <a:pt x="183" y="16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08447">
                <a:defRPr/>
              </a:pPr>
              <a:endParaRPr lang="zh-CN" altLang="en-US" sz="2140"/>
            </a:p>
          </p:txBody>
        </p:sp>
        <p:sp>
          <p:nvSpPr>
            <p:cNvPr id="112" name="Freeform 72">
              <a:extLst>
                <a:ext uri="{FF2B5EF4-FFF2-40B4-BE49-F238E27FC236}">
                  <a16:creationId xmlns:a16="http://schemas.microsoft.com/office/drawing/2014/main" xmlns="" id="{518EB2C1-D1C8-41C7-8FAF-FF0B67FE49AB}"/>
                </a:ext>
              </a:extLst>
            </p:cNvPr>
            <p:cNvSpPr>
              <a:spLocks/>
            </p:cNvSpPr>
            <p:nvPr/>
          </p:nvSpPr>
          <p:spPr bwMode="auto">
            <a:xfrm>
              <a:off x="6121400" y="1012825"/>
              <a:ext cx="139700" cy="93663"/>
            </a:xfrm>
            <a:custGeom>
              <a:avLst/>
              <a:gdLst>
                <a:gd name="T0" fmla="*/ 324 w 324"/>
                <a:gd name="T1" fmla="*/ 109 h 217"/>
                <a:gd name="T2" fmla="*/ 324 w 324"/>
                <a:gd name="T3" fmla="*/ 109 h 217"/>
                <a:gd name="T4" fmla="*/ 324 w 324"/>
                <a:gd name="T5" fmla="*/ 108 h 217"/>
                <a:gd name="T6" fmla="*/ 324 w 324"/>
                <a:gd name="T7" fmla="*/ 106 h 217"/>
                <a:gd name="T8" fmla="*/ 323 w 324"/>
                <a:gd name="T9" fmla="*/ 104 h 217"/>
                <a:gd name="T10" fmla="*/ 323 w 324"/>
                <a:gd name="T11" fmla="*/ 103 h 217"/>
                <a:gd name="T12" fmla="*/ 322 w 324"/>
                <a:gd name="T13" fmla="*/ 101 h 217"/>
                <a:gd name="T14" fmla="*/ 321 w 324"/>
                <a:gd name="T15" fmla="*/ 99 h 217"/>
                <a:gd name="T16" fmla="*/ 321 w 324"/>
                <a:gd name="T17" fmla="*/ 98 h 217"/>
                <a:gd name="T18" fmla="*/ 321 w 324"/>
                <a:gd name="T19" fmla="*/ 97 h 217"/>
                <a:gd name="T20" fmla="*/ 320 w 324"/>
                <a:gd name="T21" fmla="*/ 97 h 217"/>
                <a:gd name="T22" fmla="*/ 319 w 324"/>
                <a:gd name="T23" fmla="*/ 95 h 217"/>
                <a:gd name="T24" fmla="*/ 318 w 324"/>
                <a:gd name="T25" fmla="*/ 94 h 217"/>
                <a:gd name="T26" fmla="*/ 317 w 324"/>
                <a:gd name="T27" fmla="*/ 92 h 217"/>
                <a:gd name="T28" fmla="*/ 315 w 324"/>
                <a:gd name="T29" fmla="*/ 91 h 217"/>
                <a:gd name="T30" fmla="*/ 314 w 324"/>
                <a:gd name="T31" fmla="*/ 90 h 217"/>
                <a:gd name="T32" fmla="*/ 313 w 324"/>
                <a:gd name="T33" fmla="*/ 89 h 217"/>
                <a:gd name="T34" fmla="*/ 311 w 324"/>
                <a:gd name="T35" fmla="*/ 88 h 217"/>
                <a:gd name="T36" fmla="*/ 310 w 324"/>
                <a:gd name="T37" fmla="*/ 87 h 217"/>
                <a:gd name="T38" fmla="*/ 167 w 324"/>
                <a:gd name="T39" fmla="*/ 7 h 217"/>
                <a:gd name="T40" fmla="*/ 130 w 324"/>
                <a:gd name="T41" fmla="*/ 18 h 217"/>
                <a:gd name="T42" fmla="*/ 141 w 324"/>
                <a:gd name="T43" fmla="*/ 54 h 217"/>
                <a:gd name="T44" fmla="*/ 194 w 324"/>
                <a:gd name="T45" fmla="*/ 84 h 217"/>
                <a:gd name="T46" fmla="*/ 53 w 324"/>
                <a:gd name="T47" fmla="*/ 84 h 217"/>
                <a:gd name="T48" fmla="*/ 53 w 324"/>
                <a:gd name="T49" fmla="*/ 43 h 217"/>
                <a:gd name="T50" fmla="*/ 0 w 324"/>
                <a:gd name="T51" fmla="*/ 43 h 217"/>
                <a:gd name="T52" fmla="*/ 0 w 324"/>
                <a:gd name="T53" fmla="*/ 110 h 217"/>
                <a:gd name="T54" fmla="*/ 27 w 324"/>
                <a:gd name="T55" fmla="*/ 137 h 217"/>
                <a:gd name="T56" fmla="*/ 194 w 324"/>
                <a:gd name="T57" fmla="*/ 137 h 217"/>
                <a:gd name="T58" fmla="*/ 141 w 324"/>
                <a:gd name="T59" fmla="*/ 167 h 217"/>
                <a:gd name="T60" fmla="*/ 130 w 324"/>
                <a:gd name="T61" fmla="*/ 203 h 217"/>
                <a:gd name="T62" fmla="*/ 154 w 324"/>
                <a:gd name="T63" fmla="*/ 217 h 217"/>
                <a:gd name="T64" fmla="*/ 167 w 324"/>
                <a:gd name="T65" fmla="*/ 214 h 217"/>
                <a:gd name="T66" fmla="*/ 310 w 324"/>
                <a:gd name="T67" fmla="*/ 134 h 217"/>
                <a:gd name="T68" fmla="*/ 310 w 324"/>
                <a:gd name="T69" fmla="*/ 134 h 217"/>
                <a:gd name="T70" fmla="*/ 311 w 324"/>
                <a:gd name="T71" fmla="*/ 133 h 217"/>
                <a:gd name="T72" fmla="*/ 313 w 324"/>
                <a:gd name="T73" fmla="*/ 132 h 217"/>
                <a:gd name="T74" fmla="*/ 315 w 324"/>
                <a:gd name="T75" fmla="*/ 130 h 217"/>
                <a:gd name="T76" fmla="*/ 316 w 324"/>
                <a:gd name="T77" fmla="*/ 129 h 217"/>
                <a:gd name="T78" fmla="*/ 316 w 324"/>
                <a:gd name="T79" fmla="*/ 129 h 217"/>
                <a:gd name="T80" fmla="*/ 317 w 324"/>
                <a:gd name="T81" fmla="*/ 128 h 217"/>
                <a:gd name="T82" fmla="*/ 319 w 324"/>
                <a:gd name="T83" fmla="*/ 126 h 217"/>
                <a:gd name="T84" fmla="*/ 320 w 324"/>
                <a:gd name="T85" fmla="*/ 124 h 217"/>
                <a:gd name="T86" fmla="*/ 321 w 324"/>
                <a:gd name="T87" fmla="*/ 123 h 217"/>
                <a:gd name="T88" fmla="*/ 321 w 324"/>
                <a:gd name="T89" fmla="*/ 123 h 217"/>
                <a:gd name="T90" fmla="*/ 321 w 324"/>
                <a:gd name="T91" fmla="*/ 122 h 217"/>
                <a:gd name="T92" fmla="*/ 322 w 324"/>
                <a:gd name="T93" fmla="*/ 120 h 217"/>
                <a:gd name="T94" fmla="*/ 323 w 324"/>
                <a:gd name="T95" fmla="*/ 118 h 217"/>
                <a:gd name="T96" fmla="*/ 323 w 324"/>
                <a:gd name="T97" fmla="*/ 117 h 217"/>
                <a:gd name="T98" fmla="*/ 324 w 324"/>
                <a:gd name="T99" fmla="*/ 115 h 217"/>
                <a:gd name="T100" fmla="*/ 324 w 324"/>
                <a:gd name="T101" fmla="*/ 113 h 217"/>
                <a:gd name="T102" fmla="*/ 324 w 324"/>
                <a:gd name="T103" fmla="*/ 111 h 217"/>
                <a:gd name="T104" fmla="*/ 324 w 324"/>
                <a:gd name="T105" fmla="*/ 110 h 217"/>
                <a:gd name="T106" fmla="*/ 324 w 324"/>
                <a:gd name="T107" fmla="*/ 109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24" h="217">
                  <a:moveTo>
                    <a:pt x="324" y="109"/>
                  </a:moveTo>
                  <a:lnTo>
                    <a:pt x="324" y="109"/>
                  </a:lnTo>
                  <a:cubicBezTo>
                    <a:pt x="324" y="109"/>
                    <a:pt x="324" y="108"/>
                    <a:pt x="324" y="108"/>
                  </a:cubicBezTo>
                  <a:cubicBezTo>
                    <a:pt x="324" y="107"/>
                    <a:pt x="324" y="107"/>
                    <a:pt x="324" y="106"/>
                  </a:cubicBezTo>
                  <a:cubicBezTo>
                    <a:pt x="323" y="106"/>
                    <a:pt x="323" y="105"/>
                    <a:pt x="323" y="104"/>
                  </a:cubicBezTo>
                  <a:cubicBezTo>
                    <a:pt x="323" y="104"/>
                    <a:pt x="323" y="103"/>
                    <a:pt x="323" y="103"/>
                  </a:cubicBezTo>
                  <a:cubicBezTo>
                    <a:pt x="323" y="102"/>
                    <a:pt x="322" y="102"/>
                    <a:pt x="322" y="101"/>
                  </a:cubicBezTo>
                  <a:cubicBezTo>
                    <a:pt x="322" y="101"/>
                    <a:pt x="322" y="100"/>
                    <a:pt x="321" y="99"/>
                  </a:cubicBezTo>
                  <a:cubicBezTo>
                    <a:pt x="321" y="99"/>
                    <a:pt x="321" y="98"/>
                    <a:pt x="321" y="98"/>
                  </a:cubicBezTo>
                  <a:cubicBezTo>
                    <a:pt x="321" y="98"/>
                    <a:pt x="321" y="98"/>
                    <a:pt x="321" y="97"/>
                  </a:cubicBezTo>
                  <a:cubicBezTo>
                    <a:pt x="320" y="97"/>
                    <a:pt x="320" y="97"/>
                    <a:pt x="320" y="97"/>
                  </a:cubicBezTo>
                  <a:cubicBezTo>
                    <a:pt x="320" y="96"/>
                    <a:pt x="319" y="95"/>
                    <a:pt x="319" y="95"/>
                  </a:cubicBezTo>
                  <a:cubicBezTo>
                    <a:pt x="319" y="94"/>
                    <a:pt x="318" y="94"/>
                    <a:pt x="318" y="94"/>
                  </a:cubicBezTo>
                  <a:cubicBezTo>
                    <a:pt x="317" y="93"/>
                    <a:pt x="317" y="93"/>
                    <a:pt x="317" y="92"/>
                  </a:cubicBezTo>
                  <a:cubicBezTo>
                    <a:pt x="316" y="92"/>
                    <a:pt x="316" y="91"/>
                    <a:pt x="315" y="91"/>
                  </a:cubicBezTo>
                  <a:cubicBezTo>
                    <a:pt x="315" y="91"/>
                    <a:pt x="315" y="90"/>
                    <a:pt x="314" y="90"/>
                  </a:cubicBezTo>
                  <a:cubicBezTo>
                    <a:pt x="314" y="90"/>
                    <a:pt x="313" y="89"/>
                    <a:pt x="313" y="89"/>
                  </a:cubicBezTo>
                  <a:cubicBezTo>
                    <a:pt x="312" y="89"/>
                    <a:pt x="312" y="88"/>
                    <a:pt x="311" y="88"/>
                  </a:cubicBezTo>
                  <a:cubicBezTo>
                    <a:pt x="311" y="88"/>
                    <a:pt x="311" y="87"/>
                    <a:pt x="310" y="87"/>
                  </a:cubicBezTo>
                  <a:lnTo>
                    <a:pt x="167" y="7"/>
                  </a:lnTo>
                  <a:cubicBezTo>
                    <a:pt x="154" y="0"/>
                    <a:pt x="138" y="5"/>
                    <a:pt x="130" y="18"/>
                  </a:cubicBezTo>
                  <a:cubicBezTo>
                    <a:pt x="123" y="31"/>
                    <a:pt x="128" y="47"/>
                    <a:pt x="141" y="54"/>
                  </a:cubicBezTo>
                  <a:lnTo>
                    <a:pt x="194" y="84"/>
                  </a:lnTo>
                  <a:lnTo>
                    <a:pt x="53" y="84"/>
                  </a:lnTo>
                  <a:lnTo>
                    <a:pt x="53" y="43"/>
                  </a:lnTo>
                  <a:lnTo>
                    <a:pt x="0" y="43"/>
                  </a:lnTo>
                  <a:lnTo>
                    <a:pt x="0" y="110"/>
                  </a:lnTo>
                  <a:cubicBezTo>
                    <a:pt x="0" y="125"/>
                    <a:pt x="12" y="137"/>
                    <a:pt x="27" y="137"/>
                  </a:cubicBezTo>
                  <a:lnTo>
                    <a:pt x="194" y="137"/>
                  </a:lnTo>
                  <a:lnTo>
                    <a:pt x="141" y="167"/>
                  </a:lnTo>
                  <a:cubicBezTo>
                    <a:pt x="128" y="174"/>
                    <a:pt x="123" y="190"/>
                    <a:pt x="130" y="203"/>
                  </a:cubicBezTo>
                  <a:cubicBezTo>
                    <a:pt x="135" y="212"/>
                    <a:pt x="144" y="217"/>
                    <a:pt x="154" y="217"/>
                  </a:cubicBezTo>
                  <a:cubicBezTo>
                    <a:pt x="158" y="217"/>
                    <a:pt x="163" y="216"/>
                    <a:pt x="167" y="214"/>
                  </a:cubicBezTo>
                  <a:lnTo>
                    <a:pt x="310" y="134"/>
                  </a:lnTo>
                  <a:cubicBezTo>
                    <a:pt x="310" y="134"/>
                    <a:pt x="310" y="134"/>
                    <a:pt x="310" y="134"/>
                  </a:cubicBezTo>
                  <a:cubicBezTo>
                    <a:pt x="311" y="133"/>
                    <a:pt x="311" y="133"/>
                    <a:pt x="311" y="133"/>
                  </a:cubicBezTo>
                  <a:cubicBezTo>
                    <a:pt x="312" y="133"/>
                    <a:pt x="313" y="132"/>
                    <a:pt x="313" y="132"/>
                  </a:cubicBezTo>
                  <a:cubicBezTo>
                    <a:pt x="314" y="131"/>
                    <a:pt x="315" y="130"/>
                    <a:pt x="315" y="130"/>
                  </a:cubicBezTo>
                  <a:cubicBezTo>
                    <a:pt x="316" y="130"/>
                    <a:pt x="316" y="130"/>
                    <a:pt x="316" y="129"/>
                  </a:cubicBezTo>
                  <a:cubicBezTo>
                    <a:pt x="316" y="129"/>
                    <a:pt x="316" y="129"/>
                    <a:pt x="316" y="129"/>
                  </a:cubicBezTo>
                  <a:cubicBezTo>
                    <a:pt x="317" y="129"/>
                    <a:pt x="317" y="128"/>
                    <a:pt x="317" y="128"/>
                  </a:cubicBezTo>
                  <a:cubicBezTo>
                    <a:pt x="318" y="127"/>
                    <a:pt x="318" y="127"/>
                    <a:pt x="319" y="126"/>
                  </a:cubicBezTo>
                  <a:cubicBezTo>
                    <a:pt x="319" y="125"/>
                    <a:pt x="320" y="125"/>
                    <a:pt x="320" y="124"/>
                  </a:cubicBezTo>
                  <a:cubicBezTo>
                    <a:pt x="320" y="124"/>
                    <a:pt x="320" y="124"/>
                    <a:pt x="321" y="123"/>
                  </a:cubicBezTo>
                  <a:cubicBezTo>
                    <a:pt x="321" y="123"/>
                    <a:pt x="321" y="123"/>
                    <a:pt x="321" y="123"/>
                  </a:cubicBezTo>
                  <a:cubicBezTo>
                    <a:pt x="321" y="123"/>
                    <a:pt x="321" y="122"/>
                    <a:pt x="321" y="122"/>
                  </a:cubicBezTo>
                  <a:cubicBezTo>
                    <a:pt x="322" y="121"/>
                    <a:pt x="322" y="120"/>
                    <a:pt x="322" y="120"/>
                  </a:cubicBezTo>
                  <a:cubicBezTo>
                    <a:pt x="322" y="119"/>
                    <a:pt x="323" y="119"/>
                    <a:pt x="323" y="118"/>
                  </a:cubicBezTo>
                  <a:cubicBezTo>
                    <a:pt x="323" y="118"/>
                    <a:pt x="323" y="117"/>
                    <a:pt x="323" y="117"/>
                  </a:cubicBezTo>
                  <a:cubicBezTo>
                    <a:pt x="323" y="116"/>
                    <a:pt x="323" y="115"/>
                    <a:pt x="324" y="115"/>
                  </a:cubicBezTo>
                  <a:cubicBezTo>
                    <a:pt x="324" y="114"/>
                    <a:pt x="324" y="114"/>
                    <a:pt x="324" y="113"/>
                  </a:cubicBezTo>
                  <a:cubicBezTo>
                    <a:pt x="324" y="112"/>
                    <a:pt x="324" y="112"/>
                    <a:pt x="324" y="111"/>
                  </a:cubicBezTo>
                  <a:cubicBezTo>
                    <a:pt x="324" y="111"/>
                    <a:pt x="324" y="111"/>
                    <a:pt x="324" y="110"/>
                  </a:cubicBezTo>
                  <a:cubicBezTo>
                    <a:pt x="324" y="110"/>
                    <a:pt x="324" y="110"/>
                    <a:pt x="324" y="10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08447">
                <a:defRPr/>
              </a:pPr>
              <a:endParaRPr lang="zh-CN" altLang="en-US" sz="2140"/>
            </a:p>
          </p:txBody>
        </p:sp>
        <p:sp>
          <p:nvSpPr>
            <p:cNvPr id="113" name="Freeform 73">
              <a:extLst>
                <a:ext uri="{FF2B5EF4-FFF2-40B4-BE49-F238E27FC236}">
                  <a16:creationId xmlns:a16="http://schemas.microsoft.com/office/drawing/2014/main" xmlns="" id="{1202CBDB-9E3E-4621-AA38-39653555A6A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11838" y="914400"/>
              <a:ext cx="536574" cy="420688"/>
            </a:xfrm>
            <a:custGeom>
              <a:avLst/>
              <a:gdLst>
                <a:gd name="T0" fmla="*/ 620 w 1240"/>
                <a:gd name="T1" fmla="*/ 622 h 977"/>
                <a:gd name="T2" fmla="*/ 620 w 1240"/>
                <a:gd name="T3" fmla="*/ 622 h 977"/>
                <a:gd name="T4" fmla="*/ 66 w 1240"/>
                <a:gd name="T5" fmla="*/ 344 h 977"/>
                <a:gd name="T6" fmla="*/ 620 w 1240"/>
                <a:gd name="T7" fmla="*/ 65 h 977"/>
                <a:gd name="T8" fmla="*/ 1173 w 1240"/>
                <a:gd name="T9" fmla="*/ 344 h 977"/>
                <a:gd name="T10" fmla="*/ 620 w 1240"/>
                <a:gd name="T11" fmla="*/ 622 h 977"/>
                <a:gd name="T12" fmla="*/ 1240 w 1240"/>
                <a:gd name="T13" fmla="*/ 594 h 977"/>
                <a:gd name="T14" fmla="*/ 1240 w 1240"/>
                <a:gd name="T15" fmla="*/ 594 h 977"/>
                <a:gd name="T16" fmla="*/ 1240 w 1240"/>
                <a:gd name="T17" fmla="*/ 364 h 977"/>
                <a:gd name="T18" fmla="*/ 1240 w 1240"/>
                <a:gd name="T19" fmla="*/ 358 h 977"/>
                <a:gd name="T20" fmla="*/ 1240 w 1240"/>
                <a:gd name="T21" fmla="*/ 344 h 977"/>
                <a:gd name="T22" fmla="*/ 620 w 1240"/>
                <a:gd name="T23" fmla="*/ 0 h 977"/>
                <a:gd name="T24" fmla="*/ 0 w 1240"/>
                <a:gd name="T25" fmla="*/ 344 h 977"/>
                <a:gd name="T26" fmla="*/ 0 w 1240"/>
                <a:gd name="T27" fmla="*/ 358 h 977"/>
                <a:gd name="T28" fmla="*/ 0 w 1240"/>
                <a:gd name="T29" fmla="*/ 364 h 977"/>
                <a:gd name="T30" fmla="*/ 0 w 1240"/>
                <a:gd name="T31" fmla="*/ 594 h 977"/>
                <a:gd name="T32" fmla="*/ 442 w 1240"/>
                <a:gd name="T33" fmla="*/ 925 h 977"/>
                <a:gd name="T34" fmla="*/ 509 w 1240"/>
                <a:gd name="T35" fmla="*/ 977 h 977"/>
                <a:gd name="T36" fmla="*/ 579 w 1240"/>
                <a:gd name="T37" fmla="*/ 908 h 977"/>
                <a:gd name="T38" fmla="*/ 509 w 1240"/>
                <a:gd name="T39" fmla="*/ 839 h 977"/>
                <a:gd name="T40" fmla="*/ 459 w 1240"/>
                <a:gd name="T41" fmla="*/ 860 h 977"/>
                <a:gd name="T42" fmla="*/ 66 w 1240"/>
                <a:gd name="T43" fmla="*/ 594 h 977"/>
                <a:gd name="T44" fmla="*/ 66 w 1240"/>
                <a:gd name="T45" fmla="*/ 502 h 977"/>
                <a:gd name="T46" fmla="*/ 620 w 1240"/>
                <a:gd name="T47" fmla="*/ 689 h 977"/>
                <a:gd name="T48" fmla="*/ 1173 w 1240"/>
                <a:gd name="T49" fmla="*/ 502 h 977"/>
                <a:gd name="T50" fmla="*/ 1173 w 1240"/>
                <a:gd name="T51" fmla="*/ 594 h 977"/>
                <a:gd name="T52" fmla="*/ 773 w 1240"/>
                <a:gd name="T53" fmla="*/ 861 h 977"/>
                <a:gd name="T54" fmla="*/ 722 w 1240"/>
                <a:gd name="T55" fmla="*/ 839 h 977"/>
                <a:gd name="T56" fmla="*/ 653 w 1240"/>
                <a:gd name="T57" fmla="*/ 908 h 977"/>
                <a:gd name="T58" fmla="*/ 722 w 1240"/>
                <a:gd name="T59" fmla="*/ 977 h 977"/>
                <a:gd name="T60" fmla="*/ 789 w 1240"/>
                <a:gd name="T61" fmla="*/ 926 h 977"/>
                <a:gd name="T62" fmla="*/ 1240 w 1240"/>
                <a:gd name="T63" fmla="*/ 594 h 9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40" h="977">
                  <a:moveTo>
                    <a:pt x="620" y="622"/>
                  </a:moveTo>
                  <a:lnTo>
                    <a:pt x="620" y="622"/>
                  </a:lnTo>
                  <a:cubicBezTo>
                    <a:pt x="320" y="622"/>
                    <a:pt x="66" y="495"/>
                    <a:pt x="66" y="344"/>
                  </a:cubicBezTo>
                  <a:cubicBezTo>
                    <a:pt x="66" y="193"/>
                    <a:pt x="320" y="65"/>
                    <a:pt x="620" y="65"/>
                  </a:cubicBezTo>
                  <a:cubicBezTo>
                    <a:pt x="920" y="65"/>
                    <a:pt x="1173" y="193"/>
                    <a:pt x="1173" y="344"/>
                  </a:cubicBezTo>
                  <a:cubicBezTo>
                    <a:pt x="1173" y="495"/>
                    <a:pt x="920" y="622"/>
                    <a:pt x="620" y="622"/>
                  </a:cubicBezTo>
                  <a:close/>
                  <a:moveTo>
                    <a:pt x="1240" y="594"/>
                  </a:moveTo>
                  <a:lnTo>
                    <a:pt x="1240" y="594"/>
                  </a:lnTo>
                  <a:lnTo>
                    <a:pt x="1240" y="364"/>
                  </a:lnTo>
                  <a:cubicBezTo>
                    <a:pt x="1240" y="362"/>
                    <a:pt x="1240" y="360"/>
                    <a:pt x="1240" y="358"/>
                  </a:cubicBezTo>
                  <a:cubicBezTo>
                    <a:pt x="1240" y="353"/>
                    <a:pt x="1240" y="348"/>
                    <a:pt x="1240" y="344"/>
                  </a:cubicBezTo>
                  <a:cubicBezTo>
                    <a:pt x="1240" y="150"/>
                    <a:pt x="968" y="0"/>
                    <a:pt x="620" y="0"/>
                  </a:cubicBezTo>
                  <a:cubicBezTo>
                    <a:pt x="272" y="0"/>
                    <a:pt x="0" y="150"/>
                    <a:pt x="0" y="344"/>
                  </a:cubicBezTo>
                  <a:cubicBezTo>
                    <a:pt x="0" y="348"/>
                    <a:pt x="0" y="353"/>
                    <a:pt x="0" y="358"/>
                  </a:cubicBezTo>
                  <a:cubicBezTo>
                    <a:pt x="0" y="360"/>
                    <a:pt x="0" y="362"/>
                    <a:pt x="0" y="364"/>
                  </a:cubicBezTo>
                  <a:lnTo>
                    <a:pt x="0" y="594"/>
                  </a:lnTo>
                  <a:cubicBezTo>
                    <a:pt x="0" y="749"/>
                    <a:pt x="182" y="882"/>
                    <a:pt x="442" y="925"/>
                  </a:cubicBezTo>
                  <a:cubicBezTo>
                    <a:pt x="450" y="955"/>
                    <a:pt x="477" y="977"/>
                    <a:pt x="509" y="977"/>
                  </a:cubicBezTo>
                  <a:cubicBezTo>
                    <a:pt x="548" y="977"/>
                    <a:pt x="579" y="946"/>
                    <a:pt x="579" y="908"/>
                  </a:cubicBezTo>
                  <a:cubicBezTo>
                    <a:pt x="579" y="870"/>
                    <a:pt x="548" y="839"/>
                    <a:pt x="509" y="839"/>
                  </a:cubicBezTo>
                  <a:cubicBezTo>
                    <a:pt x="490" y="839"/>
                    <a:pt x="472" y="847"/>
                    <a:pt x="459" y="860"/>
                  </a:cubicBezTo>
                  <a:cubicBezTo>
                    <a:pt x="231" y="824"/>
                    <a:pt x="66" y="715"/>
                    <a:pt x="66" y="594"/>
                  </a:cubicBezTo>
                  <a:lnTo>
                    <a:pt x="66" y="502"/>
                  </a:lnTo>
                  <a:cubicBezTo>
                    <a:pt x="168" y="613"/>
                    <a:pt x="375" y="689"/>
                    <a:pt x="620" y="689"/>
                  </a:cubicBezTo>
                  <a:cubicBezTo>
                    <a:pt x="865" y="689"/>
                    <a:pt x="1072" y="613"/>
                    <a:pt x="1173" y="502"/>
                  </a:cubicBezTo>
                  <a:lnTo>
                    <a:pt x="1173" y="594"/>
                  </a:lnTo>
                  <a:cubicBezTo>
                    <a:pt x="1173" y="717"/>
                    <a:pt x="1005" y="827"/>
                    <a:pt x="773" y="861"/>
                  </a:cubicBezTo>
                  <a:cubicBezTo>
                    <a:pt x="761" y="847"/>
                    <a:pt x="743" y="839"/>
                    <a:pt x="722" y="839"/>
                  </a:cubicBezTo>
                  <a:cubicBezTo>
                    <a:pt x="684" y="839"/>
                    <a:pt x="653" y="870"/>
                    <a:pt x="653" y="908"/>
                  </a:cubicBezTo>
                  <a:cubicBezTo>
                    <a:pt x="653" y="946"/>
                    <a:pt x="684" y="977"/>
                    <a:pt x="722" y="977"/>
                  </a:cubicBezTo>
                  <a:cubicBezTo>
                    <a:pt x="754" y="977"/>
                    <a:pt x="781" y="956"/>
                    <a:pt x="789" y="926"/>
                  </a:cubicBezTo>
                  <a:cubicBezTo>
                    <a:pt x="1054" y="885"/>
                    <a:pt x="1240" y="751"/>
                    <a:pt x="1240" y="594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08447">
                <a:defRPr/>
              </a:pPr>
              <a:endParaRPr lang="zh-CN" altLang="en-US" sz="2140"/>
            </a:p>
          </p:txBody>
        </p:sp>
      </p:grpSp>
      <p:cxnSp>
        <p:nvCxnSpPr>
          <p:cNvPr id="116" name="直接箭头连接符 115">
            <a:extLst>
              <a:ext uri="{FF2B5EF4-FFF2-40B4-BE49-F238E27FC236}">
                <a16:creationId xmlns:a16="http://schemas.microsoft.com/office/drawing/2014/main" xmlns="" id="{337E6AE7-2281-446E-98FA-E1AC9865BAD4}"/>
              </a:ext>
            </a:extLst>
          </p:cNvPr>
          <p:cNvCxnSpPr>
            <a:cxnSpLocks/>
          </p:cNvCxnSpPr>
          <p:nvPr/>
        </p:nvCxnSpPr>
        <p:spPr>
          <a:xfrm flipV="1">
            <a:off x="6824092" y="3223141"/>
            <a:ext cx="241300" cy="3174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7" name="组合 116">
            <a:extLst>
              <a:ext uri="{FF2B5EF4-FFF2-40B4-BE49-F238E27FC236}">
                <a16:creationId xmlns:a16="http://schemas.microsoft.com/office/drawing/2014/main" xmlns="" id="{C0F8BBEF-6F80-4401-BB49-24D091CCAD47}"/>
              </a:ext>
            </a:extLst>
          </p:cNvPr>
          <p:cNvGrpSpPr/>
          <p:nvPr/>
        </p:nvGrpSpPr>
        <p:grpSpPr>
          <a:xfrm>
            <a:off x="8057966" y="2729858"/>
            <a:ext cx="489349" cy="400110"/>
            <a:chOff x="5811838" y="914400"/>
            <a:chExt cx="536574" cy="420688"/>
          </a:xfrm>
          <a:solidFill>
            <a:srgbClr val="3C3C3B">
              <a:alpha val="71000"/>
            </a:srgbClr>
          </a:solidFill>
        </p:grpSpPr>
        <p:sp>
          <p:nvSpPr>
            <p:cNvPr id="118" name="Freeform 69">
              <a:extLst>
                <a:ext uri="{FF2B5EF4-FFF2-40B4-BE49-F238E27FC236}">
                  <a16:creationId xmlns:a16="http://schemas.microsoft.com/office/drawing/2014/main" xmlns="" id="{BE3ADA58-65FD-4126-9EF5-386ED2261EA0}"/>
                </a:ext>
              </a:extLst>
            </p:cNvPr>
            <p:cNvSpPr>
              <a:spLocks/>
            </p:cNvSpPr>
            <p:nvPr/>
          </p:nvSpPr>
          <p:spPr bwMode="auto">
            <a:xfrm>
              <a:off x="6003925" y="1077913"/>
              <a:ext cx="152400" cy="87313"/>
            </a:xfrm>
            <a:custGeom>
              <a:avLst/>
              <a:gdLst>
                <a:gd name="T0" fmla="*/ 308 w 351"/>
                <a:gd name="T1" fmla="*/ 73 h 202"/>
                <a:gd name="T2" fmla="*/ 308 w 351"/>
                <a:gd name="T3" fmla="*/ 73 h 202"/>
                <a:gd name="T4" fmla="*/ 202 w 351"/>
                <a:gd name="T5" fmla="*/ 131 h 202"/>
                <a:gd name="T6" fmla="*/ 202 w 351"/>
                <a:gd name="T7" fmla="*/ 53 h 202"/>
                <a:gd name="T8" fmla="*/ 258 w 351"/>
                <a:gd name="T9" fmla="*/ 53 h 202"/>
                <a:gd name="T10" fmla="*/ 258 w 351"/>
                <a:gd name="T11" fmla="*/ 0 h 202"/>
                <a:gd name="T12" fmla="*/ 176 w 351"/>
                <a:gd name="T13" fmla="*/ 0 h 202"/>
                <a:gd name="T14" fmla="*/ 149 w 351"/>
                <a:gd name="T15" fmla="*/ 26 h 202"/>
                <a:gd name="T16" fmla="*/ 149 w 351"/>
                <a:gd name="T17" fmla="*/ 131 h 202"/>
                <a:gd name="T18" fmla="*/ 44 w 351"/>
                <a:gd name="T19" fmla="*/ 73 h 202"/>
                <a:gd name="T20" fmla="*/ 7 w 351"/>
                <a:gd name="T21" fmla="*/ 84 h 202"/>
                <a:gd name="T22" fmla="*/ 18 w 351"/>
                <a:gd name="T23" fmla="*/ 120 h 202"/>
                <a:gd name="T24" fmla="*/ 163 w 351"/>
                <a:gd name="T25" fmla="*/ 199 h 202"/>
                <a:gd name="T26" fmla="*/ 164 w 351"/>
                <a:gd name="T27" fmla="*/ 199 h 202"/>
                <a:gd name="T28" fmla="*/ 168 w 351"/>
                <a:gd name="T29" fmla="*/ 201 h 202"/>
                <a:gd name="T30" fmla="*/ 169 w 351"/>
                <a:gd name="T31" fmla="*/ 201 h 202"/>
                <a:gd name="T32" fmla="*/ 170 w 351"/>
                <a:gd name="T33" fmla="*/ 201 h 202"/>
                <a:gd name="T34" fmla="*/ 176 w 351"/>
                <a:gd name="T35" fmla="*/ 202 h 202"/>
                <a:gd name="T36" fmla="*/ 176 w 351"/>
                <a:gd name="T37" fmla="*/ 202 h 202"/>
                <a:gd name="T38" fmla="*/ 176 w 351"/>
                <a:gd name="T39" fmla="*/ 202 h 202"/>
                <a:gd name="T40" fmla="*/ 176 w 351"/>
                <a:gd name="T41" fmla="*/ 202 h 202"/>
                <a:gd name="T42" fmla="*/ 182 w 351"/>
                <a:gd name="T43" fmla="*/ 201 h 202"/>
                <a:gd name="T44" fmla="*/ 182 w 351"/>
                <a:gd name="T45" fmla="*/ 201 h 202"/>
                <a:gd name="T46" fmla="*/ 184 w 351"/>
                <a:gd name="T47" fmla="*/ 201 h 202"/>
                <a:gd name="T48" fmla="*/ 188 w 351"/>
                <a:gd name="T49" fmla="*/ 199 h 202"/>
                <a:gd name="T50" fmla="*/ 188 w 351"/>
                <a:gd name="T51" fmla="*/ 199 h 202"/>
                <a:gd name="T52" fmla="*/ 333 w 351"/>
                <a:gd name="T53" fmla="*/ 120 h 202"/>
                <a:gd name="T54" fmla="*/ 344 w 351"/>
                <a:gd name="T55" fmla="*/ 84 h 202"/>
                <a:gd name="T56" fmla="*/ 308 w 351"/>
                <a:gd name="T57" fmla="*/ 73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51" h="202">
                  <a:moveTo>
                    <a:pt x="308" y="73"/>
                  </a:moveTo>
                  <a:lnTo>
                    <a:pt x="308" y="73"/>
                  </a:lnTo>
                  <a:lnTo>
                    <a:pt x="202" y="131"/>
                  </a:lnTo>
                  <a:lnTo>
                    <a:pt x="202" y="53"/>
                  </a:lnTo>
                  <a:lnTo>
                    <a:pt x="258" y="53"/>
                  </a:lnTo>
                  <a:lnTo>
                    <a:pt x="258" y="0"/>
                  </a:lnTo>
                  <a:lnTo>
                    <a:pt x="176" y="0"/>
                  </a:lnTo>
                  <a:cubicBezTo>
                    <a:pt x="161" y="0"/>
                    <a:pt x="149" y="12"/>
                    <a:pt x="149" y="26"/>
                  </a:cubicBezTo>
                  <a:lnTo>
                    <a:pt x="149" y="131"/>
                  </a:lnTo>
                  <a:lnTo>
                    <a:pt x="44" y="73"/>
                  </a:lnTo>
                  <a:cubicBezTo>
                    <a:pt x="31" y="66"/>
                    <a:pt x="14" y="71"/>
                    <a:pt x="7" y="84"/>
                  </a:cubicBezTo>
                  <a:cubicBezTo>
                    <a:pt x="0" y="97"/>
                    <a:pt x="5" y="113"/>
                    <a:pt x="18" y="120"/>
                  </a:cubicBezTo>
                  <a:lnTo>
                    <a:pt x="163" y="199"/>
                  </a:lnTo>
                  <a:cubicBezTo>
                    <a:pt x="163" y="199"/>
                    <a:pt x="164" y="199"/>
                    <a:pt x="164" y="199"/>
                  </a:cubicBezTo>
                  <a:cubicBezTo>
                    <a:pt x="165" y="200"/>
                    <a:pt x="166" y="200"/>
                    <a:pt x="168" y="201"/>
                  </a:cubicBezTo>
                  <a:cubicBezTo>
                    <a:pt x="168" y="201"/>
                    <a:pt x="168" y="201"/>
                    <a:pt x="169" y="201"/>
                  </a:cubicBezTo>
                  <a:cubicBezTo>
                    <a:pt x="169" y="201"/>
                    <a:pt x="169" y="201"/>
                    <a:pt x="170" y="201"/>
                  </a:cubicBezTo>
                  <a:cubicBezTo>
                    <a:pt x="172" y="202"/>
                    <a:pt x="174" y="202"/>
                    <a:pt x="176" y="202"/>
                  </a:cubicBezTo>
                  <a:cubicBezTo>
                    <a:pt x="176" y="202"/>
                    <a:pt x="176" y="202"/>
                    <a:pt x="176" y="202"/>
                  </a:cubicBezTo>
                  <a:lnTo>
                    <a:pt x="176" y="202"/>
                  </a:lnTo>
                  <a:lnTo>
                    <a:pt x="176" y="202"/>
                  </a:lnTo>
                  <a:cubicBezTo>
                    <a:pt x="178" y="202"/>
                    <a:pt x="180" y="202"/>
                    <a:pt x="182" y="201"/>
                  </a:cubicBezTo>
                  <a:cubicBezTo>
                    <a:pt x="182" y="201"/>
                    <a:pt x="182" y="201"/>
                    <a:pt x="182" y="201"/>
                  </a:cubicBezTo>
                  <a:cubicBezTo>
                    <a:pt x="183" y="201"/>
                    <a:pt x="183" y="201"/>
                    <a:pt x="184" y="201"/>
                  </a:cubicBezTo>
                  <a:cubicBezTo>
                    <a:pt x="185" y="200"/>
                    <a:pt x="186" y="200"/>
                    <a:pt x="188" y="199"/>
                  </a:cubicBezTo>
                  <a:cubicBezTo>
                    <a:pt x="188" y="199"/>
                    <a:pt x="188" y="199"/>
                    <a:pt x="188" y="199"/>
                  </a:cubicBezTo>
                  <a:lnTo>
                    <a:pt x="333" y="120"/>
                  </a:lnTo>
                  <a:cubicBezTo>
                    <a:pt x="346" y="113"/>
                    <a:pt x="351" y="97"/>
                    <a:pt x="344" y="84"/>
                  </a:cubicBezTo>
                  <a:cubicBezTo>
                    <a:pt x="337" y="71"/>
                    <a:pt x="321" y="66"/>
                    <a:pt x="308" y="7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08447">
                <a:defRPr/>
              </a:pPr>
              <a:endParaRPr lang="zh-CN" altLang="en-US" sz="2140"/>
            </a:p>
          </p:txBody>
        </p:sp>
        <p:sp>
          <p:nvSpPr>
            <p:cNvPr id="119" name="Freeform 70">
              <a:extLst>
                <a:ext uri="{FF2B5EF4-FFF2-40B4-BE49-F238E27FC236}">
                  <a16:creationId xmlns:a16="http://schemas.microsoft.com/office/drawing/2014/main" xmlns="" id="{52A4D2EA-94B4-4DA0-94B3-9A20E8F6DE91}"/>
                </a:ext>
              </a:extLst>
            </p:cNvPr>
            <p:cNvSpPr>
              <a:spLocks/>
            </p:cNvSpPr>
            <p:nvPr/>
          </p:nvSpPr>
          <p:spPr bwMode="auto">
            <a:xfrm>
              <a:off x="6003925" y="957263"/>
              <a:ext cx="152400" cy="85725"/>
            </a:xfrm>
            <a:custGeom>
              <a:avLst/>
              <a:gdLst>
                <a:gd name="T0" fmla="*/ 30 w 350"/>
                <a:gd name="T1" fmla="*/ 132 h 200"/>
                <a:gd name="T2" fmla="*/ 30 w 350"/>
                <a:gd name="T3" fmla="*/ 132 h 200"/>
                <a:gd name="T4" fmla="*/ 43 w 350"/>
                <a:gd name="T5" fmla="*/ 129 h 200"/>
                <a:gd name="T6" fmla="*/ 148 w 350"/>
                <a:gd name="T7" fmla="*/ 71 h 200"/>
                <a:gd name="T8" fmla="*/ 148 w 350"/>
                <a:gd name="T9" fmla="*/ 146 h 200"/>
                <a:gd name="T10" fmla="*/ 92 w 350"/>
                <a:gd name="T11" fmla="*/ 146 h 200"/>
                <a:gd name="T12" fmla="*/ 92 w 350"/>
                <a:gd name="T13" fmla="*/ 200 h 200"/>
                <a:gd name="T14" fmla="*/ 175 w 350"/>
                <a:gd name="T15" fmla="*/ 200 h 200"/>
                <a:gd name="T16" fmla="*/ 202 w 350"/>
                <a:gd name="T17" fmla="*/ 173 h 200"/>
                <a:gd name="T18" fmla="*/ 202 w 350"/>
                <a:gd name="T19" fmla="*/ 71 h 200"/>
                <a:gd name="T20" fmla="*/ 307 w 350"/>
                <a:gd name="T21" fmla="*/ 129 h 200"/>
                <a:gd name="T22" fmla="*/ 320 w 350"/>
                <a:gd name="T23" fmla="*/ 132 h 200"/>
                <a:gd name="T24" fmla="*/ 343 w 350"/>
                <a:gd name="T25" fmla="*/ 118 h 200"/>
                <a:gd name="T26" fmla="*/ 333 w 350"/>
                <a:gd name="T27" fmla="*/ 82 h 200"/>
                <a:gd name="T28" fmla="*/ 188 w 350"/>
                <a:gd name="T29" fmla="*/ 3 h 200"/>
                <a:gd name="T30" fmla="*/ 187 w 350"/>
                <a:gd name="T31" fmla="*/ 3 h 200"/>
                <a:gd name="T32" fmla="*/ 186 w 350"/>
                <a:gd name="T33" fmla="*/ 2 h 200"/>
                <a:gd name="T34" fmla="*/ 184 w 350"/>
                <a:gd name="T35" fmla="*/ 1 h 200"/>
                <a:gd name="T36" fmla="*/ 183 w 350"/>
                <a:gd name="T37" fmla="*/ 1 h 200"/>
                <a:gd name="T38" fmla="*/ 181 w 350"/>
                <a:gd name="T39" fmla="*/ 0 h 200"/>
                <a:gd name="T40" fmla="*/ 179 w 350"/>
                <a:gd name="T41" fmla="*/ 0 h 200"/>
                <a:gd name="T42" fmla="*/ 177 w 350"/>
                <a:gd name="T43" fmla="*/ 0 h 200"/>
                <a:gd name="T44" fmla="*/ 176 w 350"/>
                <a:gd name="T45" fmla="*/ 0 h 200"/>
                <a:gd name="T46" fmla="*/ 175 w 350"/>
                <a:gd name="T47" fmla="*/ 0 h 200"/>
                <a:gd name="T48" fmla="*/ 174 w 350"/>
                <a:gd name="T49" fmla="*/ 0 h 200"/>
                <a:gd name="T50" fmla="*/ 172 w 350"/>
                <a:gd name="T51" fmla="*/ 0 h 200"/>
                <a:gd name="T52" fmla="*/ 171 w 350"/>
                <a:gd name="T53" fmla="*/ 0 h 200"/>
                <a:gd name="T54" fmla="*/ 168 w 350"/>
                <a:gd name="T55" fmla="*/ 0 h 200"/>
                <a:gd name="T56" fmla="*/ 167 w 350"/>
                <a:gd name="T57" fmla="*/ 1 h 200"/>
                <a:gd name="T58" fmla="*/ 166 w 350"/>
                <a:gd name="T59" fmla="*/ 1 h 200"/>
                <a:gd name="T60" fmla="*/ 164 w 350"/>
                <a:gd name="T61" fmla="*/ 2 h 200"/>
                <a:gd name="T62" fmla="*/ 162 w 350"/>
                <a:gd name="T63" fmla="*/ 3 h 200"/>
                <a:gd name="T64" fmla="*/ 162 w 350"/>
                <a:gd name="T65" fmla="*/ 3 h 200"/>
                <a:gd name="T66" fmla="*/ 17 w 350"/>
                <a:gd name="T67" fmla="*/ 82 h 200"/>
                <a:gd name="T68" fmla="*/ 7 w 350"/>
                <a:gd name="T69" fmla="*/ 118 h 200"/>
                <a:gd name="T70" fmla="*/ 30 w 350"/>
                <a:gd name="T71" fmla="*/ 132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50" h="200">
                  <a:moveTo>
                    <a:pt x="30" y="132"/>
                  </a:moveTo>
                  <a:lnTo>
                    <a:pt x="30" y="132"/>
                  </a:lnTo>
                  <a:cubicBezTo>
                    <a:pt x="34" y="132"/>
                    <a:pt x="39" y="131"/>
                    <a:pt x="43" y="129"/>
                  </a:cubicBezTo>
                  <a:lnTo>
                    <a:pt x="148" y="71"/>
                  </a:lnTo>
                  <a:lnTo>
                    <a:pt x="148" y="146"/>
                  </a:lnTo>
                  <a:lnTo>
                    <a:pt x="92" y="146"/>
                  </a:lnTo>
                  <a:lnTo>
                    <a:pt x="92" y="200"/>
                  </a:lnTo>
                  <a:lnTo>
                    <a:pt x="175" y="200"/>
                  </a:lnTo>
                  <a:cubicBezTo>
                    <a:pt x="190" y="200"/>
                    <a:pt x="202" y="188"/>
                    <a:pt x="202" y="173"/>
                  </a:cubicBezTo>
                  <a:lnTo>
                    <a:pt x="202" y="71"/>
                  </a:lnTo>
                  <a:lnTo>
                    <a:pt x="307" y="129"/>
                  </a:lnTo>
                  <a:cubicBezTo>
                    <a:pt x="311" y="131"/>
                    <a:pt x="315" y="132"/>
                    <a:pt x="320" y="132"/>
                  </a:cubicBezTo>
                  <a:cubicBezTo>
                    <a:pt x="329" y="132"/>
                    <a:pt x="338" y="127"/>
                    <a:pt x="343" y="118"/>
                  </a:cubicBezTo>
                  <a:cubicBezTo>
                    <a:pt x="350" y="105"/>
                    <a:pt x="346" y="89"/>
                    <a:pt x="333" y="82"/>
                  </a:cubicBezTo>
                  <a:lnTo>
                    <a:pt x="188" y="3"/>
                  </a:lnTo>
                  <a:cubicBezTo>
                    <a:pt x="188" y="3"/>
                    <a:pt x="188" y="3"/>
                    <a:pt x="187" y="3"/>
                  </a:cubicBezTo>
                  <a:cubicBezTo>
                    <a:pt x="187" y="3"/>
                    <a:pt x="187" y="2"/>
                    <a:pt x="186" y="2"/>
                  </a:cubicBezTo>
                  <a:cubicBezTo>
                    <a:pt x="185" y="2"/>
                    <a:pt x="185" y="2"/>
                    <a:pt x="184" y="1"/>
                  </a:cubicBezTo>
                  <a:cubicBezTo>
                    <a:pt x="183" y="1"/>
                    <a:pt x="183" y="1"/>
                    <a:pt x="183" y="1"/>
                  </a:cubicBezTo>
                  <a:cubicBezTo>
                    <a:pt x="182" y="1"/>
                    <a:pt x="182" y="1"/>
                    <a:pt x="181" y="0"/>
                  </a:cubicBezTo>
                  <a:cubicBezTo>
                    <a:pt x="181" y="0"/>
                    <a:pt x="180" y="0"/>
                    <a:pt x="179" y="0"/>
                  </a:cubicBezTo>
                  <a:cubicBezTo>
                    <a:pt x="178" y="0"/>
                    <a:pt x="178" y="0"/>
                    <a:pt x="177" y="0"/>
                  </a:cubicBezTo>
                  <a:cubicBezTo>
                    <a:pt x="177" y="0"/>
                    <a:pt x="177" y="0"/>
                    <a:pt x="176" y="0"/>
                  </a:cubicBezTo>
                  <a:cubicBezTo>
                    <a:pt x="176" y="0"/>
                    <a:pt x="175" y="0"/>
                    <a:pt x="175" y="0"/>
                  </a:cubicBezTo>
                  <a:cubicBezTo>
                    <a:pt x="175" y="0"/>
                    <a:pt x="174" y="0"/>
                    <a:pt x="174" y="0"/>
                  </a:cubicBezTo>
                  <a:cubicBezTo>
                    <a:pt x="173" y="0"/>
                    <a:pt x="173" y="0"/>
                    <a:pt x="172" y="0"/>
                  </a:cubicBezTo>
                  <a:cubicBezTo>
                    <a:pt x="172" y="0"/>
                    <a:pt x="171" y="0"/>
                    <a:pt x="171" y="0"/>
                  </a:cubicBezTo>
                  <a:cubicBezTo>
                    <a:pt x="170" y="0"/>
                    <a:pt x="169" y="0"/>
                    <a:pt x="168" y="0"/>
                  </a:cubicBezTo>
                  <a:cubicBezTo>
                    <a:pt x="168" y="1"/>
                    <a:pt x="168" y="1"/>
                    <a:pt x="167" y="1"/>
                  </a:cubicBezTo>
                  <a:cubicBezTo>
                    <a:pt x="167" y="1"/>
                    <a:pt x="166" y="1"/>
                    <a:pt x="166" y="1"/>
                  </a:cubicBezTo>
                  <a:cubicBezTo>
                    <a:pt x="165" y="2"/>
                    <a:pt x="164" y="2"/>
                    <a:pt x="164" y="2"/>
                  </a:cubicBezTo>
                  <a:cubicBezTo>
                    <a:pt x="163" y="2"/>
                    <a:pt x="163" y="3"/>
                    <a:pt x="162" y="3"/>
                  </a:cubicBezTo>
                  <a:cubicBezTo>
                    <a:pt x="162" y="3"/>
                    <a:pt x="162" y="3"/>
                    <a:pt x="162" y="3"/>
                  </a:cubicBezTo>
                  <a:lnTo>
                    <a:pt x="17" y="82"/>
                  </a:lnTo>
                  <a:cubicBezTo>
                    <a:pt x="4" y="89"/>
                    <a:pt x="0" y="105"/>
                    <a:pt x="7" y="118"/>
                  </a:cubicBezTo>
                  <a:cubicBezTo>
                    <a:pt x="11" y="127"/>
                    <a:pt x="21" y="132"/>
                    <a:pt x="30" y="13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08447">
                <a:defRPr/>
              </a:pPr>
              <a:endParaRPr lang="zh-CN" altLang="en-US" sz="2140"/>
            </a:p>
          </p:txBody>
        </p:sp>
        <p:sp>
          <p:nvSpPr>
            <p:cNvPr id="120" name="Freeform 71">
              <a:extLst>
                <a:ext uri="{FF2B5EF4-FFF2-40B4-BE49-F238E27FC236}">
                  <a16:creationId xmlns:a16="http://schemas.microsoft.com/office/drawing/2014/main" xmlns="" id="{1A1CD26A-A4A3-41C1-AE08-73F3D75DB2C6}"/>
                </a:ext>
              </a:extLst>
            </p:cNvPr>
            <p:cNvSpPr>
              <a:spLocks/>
            </p:cNvSpPr>
            <p:nvPr/>
          </p:nvSpPr>
          <p:spPr bwMode="auto">
            <a:xfrm>
              <a:off x="5899150" y="1014413"/>
              <a:ext cx="139700" cy="92075"/>
            </a:xfrm>
            <a:custGeom>
              <a:avLst/>
              <a:gdLst>
                <a:gd name="T0" fmla="*/ 183 w 324"/>
                <a:gd name="T1" fmla="*/ 167 h 217"/>
                <a:gd name="T2" fmla="*/ 183 w 324"/>
                <a:gd name="T3" fmla="*/ 167 h 217"/>
                <a:gd name="T4" fmla="*/ 129 w 324"/>
                <a:gd name="T5" fmla="*/ 137 h 217"/>
                <a:gd name="T6" fmla="*/ 270 w 324"/>
                <a:gd name="T7" fmla="*/ 137 h 217"/>
                <a:gd name="T8" fmla="*/ 270 w 324"/>
                <a:gd name="T9" fmla="*/ 176 h 217"/>
                <a:gd name="T10" fmla="*/ 324 w 324"/>
                <a:gd name="T11" fmla="*/ 176 h 217"/>
                <a:gd name="T12" fmla="*/ 324 w 324"/>
                <a:gd name="T13" fmla="*/ 110 h 217"/>
                <a:gd name="T14" fmla="*/ 297 w 324"/>
                <a:gd name="T15" fmla="*/ 84 h 217"/>
                <a:gd name="T16" fmla="*/ 129 w 324"/>
                <a:gd name="T17" fmla="*/ 84 h 217"/>
                <a:gd name="T18" fmla="*/ 183 w 324"/>
                <a:gd name="T19" fmla="*/ 54 h 217"/>
                <a:gd name="T20" fmla="*/ 193 w 324"/>
                <a:gd name="T21" fmla="*/ 18 h 217"/>
                <a:gd name="T22" fmla="*/ 157 w 324"/>
                <a:gd name="T23" fmla="*/ 7 h 217"/>
                <a:gd name="T24" fmla="*/ 13 w 324"/>
                <a:gd name="T25" fmla="*/ 87 h 217"/>
                <a:gd name="T26" fmla="*/ 13 w 324"/>
                <a:gd name="T27" fmla="*/ 88 h 217"/>
                <a:gd name="T28" fmla="*/ 11 w 324"/>
                <a:gd name="T29" fmla="*/ 89 h 217"/>
                <a:gd name="T30" fmla="*/ 9 w 324"/>
                <a:gd name="T31" fmla="*/ 90 h 217"/>
                <a:gd name="T32" fmla="*/ 8 w 324"/>
                <a:gd name="T33" fmla="*/ 91 h 217"/>
                <a:gd name="T34" fmla="*/ 7 w 324"/>
                <a:gd name="T35" fmla="*/ 92 h 217"/>
                <a:gd name="T36" fmla="*/ 6 w 324"/>
                <a:gd name="T37" fmla="*/ 93 h 217"/>
                <a:gd name="T38" fmla="*/ 5 w 324"/>
                <a:gd name="T39" fmla="*/ 95 h 217"/>
                <a:gd name="T40" fmla="*/ 4 w 324"/>
                <a:gd name="T41" fmla="*/ 96 h 217"/>
                <a:gd name="T42" fmla="*/ 3 w 324"/>
                <a:gd name="T43" fmla="*/ 97 h 217"/>
                <a:gd name="T44" fmla="*/ 3 w 324"/>
                <a:gd name="T45" fmla="*/ 98 h 217"/>
                <a:gd name="T46" fmla="*/ 2 w 324"/>
                <a:gd name="T47" fmla="*/ 99 h 217"/>
                <a:gd name="T48" fmla="*/ 1 w 324"/>
                <a:gd name="T49" fmla="*/ 101 h 217"/>
                <a:gd name="T50" fmla="*/ 1 w 324"/>
                <a:gd name="T51" fmla="*/ 103 h 217"/>
                <a:gd name="T52" fmla="*/ 1 w 324"/>
                <a:gd name="T53" fmla="*/ 104 h 217"/>
                <a:gd name="T54" fmla="*/ 0 w 324"/>
                <a:gd name="T55" fmla="*/ 106 h 217"/>
                <a:gd name="T56" fmla="*/ 0 w 324"/>
                <a:gd name="T57" fmla="*/ 108 h 217"/>
                <a:gd name="T58" fmla="*/ 0 w 324"/>
                <a:gd name="T59" fmla="*/ 109 h 217"/>
                <a:gd name="T60" fmla="*/ 0 w 324"/>
                <a:gd name="T61" fmla="*/ 110 h 217"/>
                <a:gd name="T62" fmla="*/ 0 w 324"/>
                <a:gd name="T63" fmla="*/ 111 h 217"/>
                <a:gd name="T64" fmla="*/ 0 w 324"/>
                <a:gd name="T65" fmla="*/ 113 h 217"/>
                <a:gd name="T66" fmla="*/ 0 w 324"/>
                <a:gd name="T67" fmla="*/ 115 h 217"/>
                <a:gd name="T68" fmla="*/ 1 w 324"/>
                <a:gd name="T69" fmla="*/ 117 h 217"/>
                <a:gd name="T70" fmla="*/ 1 w 324"/>
                <a:gd name="T71" fmla="*/ 118 h 217"/>
                <a:gd name="T72" fmla="*/ 1 w 324"/>
                <a:gd name="T73" fmla="*/ 119 h 217"/>
                <a:gd name="T74" fmla="*/ 2 w 324"/>
                <a:gd name="T75" fmla="*/ 122 h 217"/>
                <a:gd name="T76" fmla="*/ 3 w 324"/>
                <a:gd name="T77" fmla="*/ 123 h 217"/>
                <a:gd name="T78" fmla="*/ 3 w 324"/>
                <a:gd name="T79" fmla="*/ 123 h 217"/>
                <a:gd name="T80" fmla="*/ 4 w 324"/>
                <a:gd name="T81" fmla="*/ 124 h 217"/>
                <a:gd name="T82" fmla="*/ 5 w 324"/>
                <a:gd name="T83" fmla="*/ 126 h 217"/>
                <a:gd name="T84" fmla="*/ 7 w 324"/>
                <a:gd name="T85" fmla="*/ 128 h 217"/>
                <a:gd name="T86" fmla="*/ 7 w 324"/>
                <a:gd name="T87" fmla="*/ 129 h 217"/>
                <a:gd name="T88" fmla="*/ 8 w 324"/>
                <a:gd name="T89" fmla="*/ 129 h 217"/>
                <a:gd name="T90" fmla="*/ 8 w 324"/>
                <a:gd name="T91" fmla="*/ 130 h 217"/>
                <a:gd name="T92" fmla="*/ 10 w 324"/>
                <a:gd name="T93" fmla="*/ 131 h 217"/>
                <a:gd name="T94" fmla="*/ 12 w 324"/>
                <a:gd name="T95" fmla="*/ 133 h 217"/>
                <a:gd name="T96" fmla="*/ 13 w 324"/>
                <a:gd name="T97" fmla="*/ 134 h 217"/>
                <a:gd name="T98" fmla="*/ 13 w 324"/>
                <a:gd name="T99" fmla="*/ 134 h 217"/>
                <a:gd name="T100" fmla="*/ 157 w 324"/>
                <a:gd name="T101" fmla="*/ 213 h 217"/>
                <a:gd name="T102" fmla="*/ 170 w 324"/>
                <a:gd name="T103" fmla="*/ 217 h 217"/>
                <a:gd name="T104" fmla="*/ 193 w 324"/>
                <a:gd name="T105" fmla="*/ 203 h 217"/>
                <a:gd name="T106" fmla="*/ 183 w 324"/>
                <a:gd name="T107" fmla="*/ 167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24" h="217">
                  <a:moveTo>
                    <a:pt x="183" y="167"/>
                  </a:moveTo>
                  <a:lnTo>
                    <a:pt x="183" y="167"/>
                  </a:lnTo>
                  <a:lnTo>
                    <a:pt x="129" y="137"/>
                  </a:lnTo>
                  <a:lnTo>
                    <a:pt x="270" y="137"/>
                  </a:lnTo>
                  <a:lnTo>
                    <a:pt x="270" y="176"/>
                  </a:lnTo>
                  <a:lnTo>
                    <a:pt x="324" y="176"/>
                  </a:lnTo>
                  <a:lnTo>
                    <a:pt x="324" y="110"/>
                  </a:lnTo>
                  <a:cubicBezTo>
                    <a:pt x="324" y="96"/>
                    <a:pt x="312" y="84"/>
                    <a:pt x="297" y="84"/>
                  </a:cubicBezTo>
                  <a:lnTo>
                    <a:pt x="129" y="84"/>
                  </a:lnTo>
                  <a:lnTo>
                    <a:pt x="183" y="54"/>
                  </a:lnTo>
                  <a:cubicBezTo>
                    <a:pt x="196" y="47"/>
                    <a:pt x="200" y="30"/>
                    <a:pt x="193" y="18"/>
                  </a:cubicBezTo>
                  <a:cubicBezTo>
                    <a:pt x="186" y="5"/>
                    <a:pt x="170" y="0"/>
                    <a:pt x="157" y="7"/>
                  </a:cubicBezTo>
                  <a:lnTo>
                    <a:pt x="13" y="87"/>
                  </a:lnTo>
                  <a:cubicBezTo>
                    <a:pt x="13" y="87"/>
                    <a:pt x="13" y="87"/>
                    <a:pt x="13" y="88"/>
                  </a:cubicBezTo>
                  <a:cubicBezTo>
                    <a:pt x="12" y="88"/>
                    <a:pt x="11" y="88"/>
                    <a:pt x="11" y="89"/>
                  </a:cubicBezTo>
                  <a:cubicBezTo>
                    <a:pt x="10" y="89"/>
                    <a:pt x="10" y="89"/>
                    <a:pt x="9" y="90"/>
                  </a:cubicBezTo>
                  <a:cubicBezTo>
                    <a:pt x="9" y="90"/>
                    <a:pt x="9" y="91"/>
                    <a:pt x="8" y="91"/>
                  </a:cubicBezTo>
                  <a:cubicBezTo>
                    <a:pt x="8" y="91"/>
                    <a:pt x="7" y="92"/>
                    <a:pt x="7" y="92"/>
                  </a:cubicBezTo>
                  <a:cubicBezTo>
                    <a:pt x="7" y="93"/>
                    <a:pt x="6" y="93"/>
                    <a:pt x="6" y="93"/>
                  </a:cubicBezTo>
                  <a:cubicBezTo>
                    <a:pt x="5" y="94"/>
                    <a:pt x="5" y="94"/>
                    <a:pt x="5" y="95"/>
                  </a:cubicBezTo>
                  <a:cubicBezTo>
                    <a:pt x="4" y="95"/>
                    <a:pt x="4" y="96"/>
                    <a:pt x="4" y="96"/>
                  </a:cubicBezTo>
                  <a:cubicBezTo>
                    <a:pt x="4" y="97"/>
                    <a:pt x="3" y="97"/>
                    <a:pt x="3" y="97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3" y="98"/>
                    <a:pt x="2" y="99"/>
                    <a:pt x="2" y="99"/>
                  </a:cubicBezTo>
                  <a:cubicBezTo>
                    <a:pt x="2" y="100"/>
                    <a:pt x="2" y="101"/>
                    <a:pt x="1" y="101"/>
                  </a:cubicBezTo>
                  <a:cubicBezTo>
                    <a:pt x="1" y="102"/>
                    <a:pt x="1" y="102"/>
                    <a:pt x="1" y="103"/>
                  </a:cubicBezTo>
                  <a:cubicBezTo>
                    <a:pt x="1" y="103"/>
                    <a:pt x="1" y="104"/>
                    <a:pt x="1" y="104"/>
                  </a:cubicBezTo>
                  <a:cubicBezTo>
                    <a:pt x="0" y="105"/>
                    <a:pt x="0" y="105"/>
                    <a:pt x="0" y="106"/>
                  </a:cubicBezTo>
                  <a:cubicBezTo>
                    <a:pt x="0" y="107"/>
                    <a:pt x="0" y="107"/>
                    <a:pt x="0" y="108"/>
                  </a:cubicBezTo>
                  <a:cubicBezTo>
                    <a:pt x="0" y="108"/>
                    <a:pt x="0" y="109"/>
                    <a:pt x="0" y="109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2"/>
                    <a:pt x="0" y="112"/>
                    <a:pt x="0" y="113"/>
                  </a:cubicBezTo>
                  <a:cubicBezTo>
                    <a:pt x="0" y="113"/>
                    <a:pt x="0" y="114"/>
                    <a:pt x="0" y="115"/>
                  </a:cubicBezTo>
                  <a:cubicBezTo>
                    <a:pt x="0" y="115"/>
                    <a:pt x="0" y="116"/>
                    <a:pt x="1" y="117"/>
                  </a:cubicBezTo>
                  <a:cubicBezTo>
                    <a:pt x="1" y="117"/>
                    <a:pt x="1" y="118"/>
                    <a:pt x="1" y="118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20"/>
                    <a:pt x="2" y="121"/>
                    <a:pt x="2" y="122"/>
                  </a:cubicBezTo>
                  <a:cubicBezTo>
                    <a:pt x="2" y="122"/>
                    <a:pt x="3" y="122"/>
                    <a:pt x="3" y="123"/>
                  </a:cubicBezTo>
                  <a:cubicBezTo>
                    <a:pt x="3" y="123"/>
                    <a:pt x="3" y="123"/>
                    <a:pt x="3" y="123"/>
                  </a:cubicBezTo>
                  <a:cubicBezTo>
                    <a:pt x="3" y="124"/>
                    <a:pt x="3" y="124"/>
                    <a:pt x="4" y="124"/>
                  </a:cubicBezTo>
                  <a:cubicBezTo>
                    <a:pt x="4" y="125"/>
                    <a:pt x="4" y="125"/>
                    <a:pt x="5" y="126"/>
                  </a:cubicBezTo>
                  <a:cubicBezTo>
                    <a:pt x="5" y="127"/>
                    <a:pt x="6" y="127"/>
                    <a:pt x="7" y="128"/>
                  </a:cubicBezTo>
                  <a:cubicBezTo>
                    <a:pt x="7" y="128"/>
                    <a:pt x="7" y="129"/>
                    <a:pt x="7" y="129"/>
                  </a:cubicBezTo>
                  <a:cubicBezTo>
                    <a:pt x="7" y="129"/>
                    <a:pt x="7" y="129"/>
                    <a:pt x="8" y="129"/>
                  </a:cubicBezTo>
                  <a:cubicBezTo>
                    <a:pt x="8" y="129"/>
                    <a:pt x="8" y="130"/>
                    <a:pt x="8" y="130"/>
                  </a:cubicBezTo>
                  <a:cubicBezTo>
                    <a:pt x="9" y="130"/>
                    <a:pt x="10" y="131"/>
                    <a:pt x="10" y="131"/>
                  </a:cubicBezTo>
                  <a:cubicBezTo>
                    <a:pt x="11" y="132"/>
                    <a:pt x="12" y="133"/>
                    <a:pt x="12" y="133"/>
                  </a:cubicBezTo>
                  <a:cubicBezTo>
                    <a:pt x="13" y="133"/>
                    <a:pt x="13" y="133"/>
                    <a:pt x="13" y="134"/>
                  </a:cubicBezTo>
                  <a:cubicBezTo>
                    <a:pt x="13" y="134"/>
                    <a:pt x="13" y="134"/>
                    <a:pt x="13" y="134"/>
                  </a:cubicBezTo>
                  <a:lnTo>
                    <a:pt x="157" y="213"/>
                  </a:lnTo>
                  <a:cubicBezTo>
                    <a:pt x="161" y="216"/>
                    <a:pt x="165" y="217"/>
                    <a:pt x="170" y="217"/>
                  </a:cubicBezTo>
                  <a:cubicBezTo>
                    <a:pt x="179" y="217"/>
                    <a:pt x="188" y="212"/>
                    <a:pt x="193" y="203"/>
                  </a:cubicBezTo>
                  <a:cubicBezTo>
                    <a:pt x="200" y="190"/>
                    <a:pt x="196" y="174"/>
                    <a:pt x="183" y="16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08447">
                <a:defRPr/>
              </a:pPr>
              <a:endParaRPr lang="zh-CN" altLang="en-US" sz="2140"/>
            </a:p>
          </p:txBody>
        </p:sp>
        <p:sp>
          <p:nvSpPr>
            <p:cNvPr id="121" name="Freeform 72">
              <a:extLst>
                <a:ext uri="{FF2B5EF4-FFF2-40B4-BE49-F238E27FC236}">
                  <a16:creationId xmlns:a16="http://schemas.microsoft.com/office/drawing/2014/main" xmlns="" id="{41A280B2-E1D7-4226-8AE2-61F9BA7DED08}"/>
                </a:ext>
              </a:extLst>
            </p:cNvPr>
            <p:cNvSpPr>
              <a:spLocks/>
            </p:cNvSpPr>
            <p:nvPr/>
          </p:nvSpPr>
          <p:spPr bwMode="auto">
            <a:xfrm>
              <a:off x="6121400" y="1012825"/>
              <a:ext cx="139700" cy="93663"/>
            </a:xfrm>
            <a:custGeom>
              <a:avLst/>
              <a:gdLst>
                <a:gd name="T0" fmla="*/ 324 w 324"/>
                <a:gd name="T1" fmla="*/ 109 h 217"/>
                <a:gd name="T2" fmla="*/ 324 w 324"/>
                <a:gd name="T3" fmla="*/ 109 h 217"/>
                <a:gd name="T4" fmla="*/ 324 w 324"/>
                <a:gd name="T5" fmla="*/ 108 h 217"/>
                <a:gd name="T6" fmla="*/ 324 w 324"/>
                <a:gd name="T7" fmla="*/ 106 h 217"/>
                <a:gd name="T8" fmla="*/ 323 w 324"/>
                <a:gd name="T9" fmla="*/ 104 h 217"/>
                <a:gd name="T10" fmla="*/ 323 w 324"/>
                <a:gd name="T11" fmla="*/ 103 h 217"/>
                <a:gd name="T12" fmla="*/ 322 w 324"/>
                <a:gd name="T13" fmla="*/ 101 h 217"/>
                <a:gd name="T14" fmla="*/ 321 w 324"/>
                <a:gd name="T15" fmla="*/ 99 h 217"/>
                <a:gd name="T16" fmla="*/ 321 w 324"/>
                <a:gd name="T17" fmla="*/ 98 h 217"/>
                <a:gd name="T18" fmla="*/ 321 w 324"/>
                <a:gd name="T19" fmla="*/ 97 h 217"/>
                <a:gd name="T20" fmla="*/ 320 w 324"/>
                <a:gd name="T21" fmla="*/ 97 h 217"/>
                <a:gd name="T22" fmla="*/ 319 w 324"/>
                <a:gd name="T23" fmla="*/ 95 h 217"/>
                <a:gd name="T24" fmla="*/ 318 w 324"/>
                <a:gd name="T25" fmla="*/ 94 h 217"/>
                <a:gd name="T26" fmla="*/ 317 w 324"/>
                <a:gd name="T27" fmla="*/ 92 h 217"/>
                <a:gd name="T28" fmla="*/ 315 w 324"/>
                <a:gd name="T29" fmla="*/ 91 h 217"/>
                <a:gd name="T30" fmla="*/ 314 w 324"/>
                <a:gd name="T31" fmla="*/ 90 h 217"/>
                <a:gd name="T32" fmla="*/ 313 w 324"/>
                <a:gd name="T33" fmla="*/ 89 h 217"/>
                <a:gd name="T34" fmla="*/ 311 w 324"/>
                <a:gd name="T35" fmla="*/ 88 h 217"/>
                <a:gd name="T36" fmla="*/ 310 w 324"/>
                <a:gd name="T37" fmla="*/ 87 h 217"/>
                <a:gd name="T38" fmla="*/ 167 w 324"/>
                <a:gd name="T39" fmla="*/ 7 h 217"/>
                <a:gd name="T40" fmla="*/ 130 w 324"/>
                <a:gd name="T41" fmla="*/ 18 h 217"/>
                <a:gd name="T42" fmla="*/ 141 w 324"/>
                <a:gd name="T43" fmla="*/ 54 h 217"/>
                <a:gd name="T44" fmla="*/ 194 w 324"/>
                <a:gd name="T45" fmla="*/ 84 h 217"/>
                <a:gd name="T46" fmla="*/ 53 w 324"/>
                <a:gd name="T47" fmla="*/ 84 h 217"/>
                <a:gd name="T48" fmla="*/ 53 w 324"/>
                <a:gd name="T49" fmla="*/ 43 h 217"/>
                <a:gd name="T50" fmla="*/ 0 w 324"/>
                <a:gd name="T51" fmla="*/ 43 h 217"/>
                <a:gd name="T52" fmla="*/ 0 w 324"/>
                <a:gd name="T53" fmla="*/ 110 h 217"/>
                <a:gd name="T54" fmla="*/ 27 w 324"/>
                <a:gd name="T55" fmla="*/ 137 h 217"/>
                <a:gd name="T56" fmla="*/ 194 w 324"/>
                <a:gd name="T57" fmla="*/ 137 h 217"/>
                <a:gd name="T58" fmla="*/ 141 w 324"/>
                <a:gd name="T59" fmla="*/ 167 h 217"/>
                <a:gd name="T60" fmla="*/ 130 w 324"/>
                <a:gd name="T61" fmla="*/ 203 h 217"/>
                <a:gd name="T62" fmla="*/ 154 w 324"/>
                <a:gd name="T63" fmla="*/ 217 h 217"/>
                <a:gd name="T64" fmla="*/ 167 w 324"/>
                <a:gd name="T65" fmla="*/ 214 h 217"/>
                <a:gd name="T66" fmla="*/ 310 w 324"/>
                <a:gd name="T67" fmla="*/ 134 h 217"/>
                <a:gd name="T68" fmla="*/ 310 w 324"/>
                <a:gd name="T69" fmla="*/ 134 h 217"/>
                <a:gd name="T70" fmla="*/ 311 w 324"/>
                <a:gd name="T71" fmla="*/ 133 h 217"/>
                <a:gd name="T72" fmla="*/ 313 w 324"/>
                <a:gd name="T73" fmla="*/ 132 h 217"/>
                <a:gd name="T74" fmla="*/ 315 w 324"/>
                <a:gd name="T75" fmla="*/ 130 h 217"/>
                <a:gd name="T76" fmla="*/ 316 w 324"/>
                <a:gd name="T77" fmla="*/ 129 h 217"/>
                <a:gd name="T78" fmla="*/ 316 w 324"/>
                <a:gd name="T79" fmla="*/ 129 h 217"/>
                <a:gd name="T80" fmla="*/ 317 w 324"/>
                <a:gd name="T81" fmla="*/ 128 h 217"/>
                <a:gd name="T82" fmla="*/ 319 w 324"/>
                <a:gd name="T83" fmla="*/ 126 h 217"/>
                <a:gd name="T84" fmla="*/ 320 w 324"/>
                <a:gd name="T85" fmla="*/ 124 h 217"/>
                <a:gd name="T86" fmla="*/ 321 w 324"/>
                <a:gd name="T87" fmla="*/ 123 h 217"/>
                <a:gd name="T88" fmla="*/ 321 w 324"/>
                <a:gd name="T89" fmla="*/ 123 h 217"/>
                <a:gd name="T90" fmla="*/ 321 w 324"/>
                <a:gd name="T91" fmla="*/ 122 h 217"/>
                <a:gd name="T92" fmla="*/ 322 w 324"/>
                <a:gd name="T93" fmla="*/ 120 h 217"/>
                <a:gd name="T94" fmla="*/ 323 w 324"/>
                <a:gd name="T95" fmla="*/ 118 h 217"/>
                <a:gd name="T96" fmla="*/ 323 w 324"/>
                <a:gd name="T97" fmla="*/ 117 h 217"/>
                <a:gd name="T98" fmla="*/ 324 w 324"/>
                <a:gd name="T99" fmla="*/ 115 h 217"/>
                <a:gd name="T100" fmla="*/ 324 w 324"/>
                <a:gd name="T101" fmla="*/ 113 h 217"/>
                <a:gd name="T102" fmla="*/ 324 w 324"/>
                <a:gd name="T103" fmla="*/ 111 h 217"/>
                <a:gd name="T104" fmla="*/ 324 w 324"/>
                <a:gd name="T105" fmla="*/ 110 h 217"/>
                <a:gd name="T106" fmla="*/ 324 w 324"/>
                <a:gd name="T107" fmla="*/ 109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24" h="217">
                  <a:moveTo>
                    <a:pt x="324" y="109"/>
                  </a:moveTo>
                  <a:lnTo>
                    <a:pt x="324" y="109"/>
                  </a:lnTo>
                  <a:cubicBezTo>
                    <a:pt x="324" y="109"/>
                    <a:pt x="324" y="108"/>
                    <a:pt x="324" y="108"/>
                  </a:cubicBezTo>
                  <a:cubicBezTo>
                    <a:pt x="324" y="107"/>
                    <a:pt x="324" y="107"/>
                    <a:pt x="324" y="106"/>
                  </a:cubicBezTo>
                  <a:cubicBezTo>
                    <a:pt x="323" y="106"/>
                    <a:pt x="323" y="105"/>
                    <a:pt x="323" y="104"/>
                  </a:cubicBezTo>
                  <a:cubicBezTo>
                    <a:pt x="323" y="104"/>
                    <a:pt x="323" y="103"/>
                    <a:pt x="323" y="103"/>
                  </a:cubicBezTo>
                  <a:cubicBezTo>
                    <a:pt x="323" y="102"/>
                    <a:pt x="322" y="102"/>
                    <a:pt x="322" y="101"/>
                  </a:cubicBezTo>
                  <a:cubicBezTo>
                    <a:pt x="322" y="101"/>
                    <a:pt x="322" y="100"/>
                    <a:pt x="321" y="99"/>
                  </a:cubicBezTo>
                  <a:cubicBezTo>
                    <a:pt x="321" y="99"/>
                    <a:pt x="321" y="98"/>
                    <a:pt x="321" y="98"/>
                  </a:cubicBezTo>
                  <a:cubicBezTo>
                    <a:pt x="321" y="98"/>
                    <a:pt x="321" y="98"/>
                    <a:pt x="321" y="97"/>
                  </a:cubicBezTo>
                  <a:cubicBezTo>
                    <a:pt x="320" y="97"/>
                    <a:pt x="320" y="97"/>
                    <a:pt x="320" y="97"/>
                  </a:cubicBezTo>
                  <a:cubicBezTo>
                    <a:pt x="320" y="96"/>
                    <a:pt x="319" y="95"/>
                    <a:pt x="319" y="95"/>
                  </a:cubicBezTo>
                  <a:cubicBezTo>
                    <a:pt x="319" y="94"/>
                    <a:pt x="318" y="94"/>
                    <a:pt x="318" y="94"/>
                  </a:cubicBezTo>
                  <a:cubicBezTo>
                    <a:pt x="317" y="93"/>
                    <a:pt x="317" y="93"/>
                    <a:pt x="317" y="92"/>
                  </a:cubicBezTo>
                  <a:cubicBezTo>
                    <a:pt x="316" y="92"/>
                    <a:pt x="316" y="91"/>
                    <a:pt x="315" y="91"/>
                  </a:cubicBezTo>
                  <a:cubicBezTo>
                    <a:pt x="315" y="91"/>
                    <a:pt x="315" y="90"/>
                    <a:pt x="314" y="90"/>
                  </a:cubicBezTo>
                  <a:cubicBezTo>
                    <a:pt x="314" y="90"/>
                    <a:pt x="313" y="89"/>
                    <a:pt x="313" y="89"/>
                  </a:cubicBezTo>
                  <a:cubicBezTo>
                    <a:pt x="312" y="89"/>
                    <a:pt x="312" y="88"/>
                    <a:pt x="311" y="88"/>
                  </a:cubicBezTo>
                  <a:cubicBezTo>
                    <a:pt x="311" y="88"/>
                    <a:pt x="311" y="87"/>
                    <a:pt x="310" y="87"/>
                  </a:cubicBezTo>
                  <a:lnTo>
                    <a:pt x="167" y="7"/>
                  </a:lnTo>
                  <a:cubicBezTo>
                    <a:pt x="154" y="0"/>
                    <a:pt x="138" y="5"/>
                    <a:pt x="130" y="18"/>
                  </a:cubicBezTo>
                  <a:cubicBezTo>
                    <a:pt x="123" y="31"/>
                    <a:pt x="128" y="47"/>
                    <a:pt x="141" y="54"/>
                  </a:cubicBezTo>
                  <a:lnTo>
                    <a:pt x="194" y="84"/>
                  </a:lnTo>
                  <a:lnTo>
                    <a:pt x="53" y="84"/>
                  </a:lnTo>
                  <a:lnTo>
                    <a:pt x="53" y="43"/>
                  </a:lnTo>
                  <a:lnTo>
                    <a:pt x="0" y="43"/>
                  </a:lnTo>
                  <a:lnTo>
                    <a:pt x="0" y="110"/>
                  </a:lnTo>
                  <a:cubicBezTo>
                    <a:pt x="0" y="125"/>
                    <a:pt x="12" y="137"/>
                    <a:pt x="27" y="137"/>
                  </a:cubicBezTo>
                  <a:lnTo>
                    <a:pt x="194" y="137"/>
                  </a:lnTo>
                  <a:lnTo>
                    <a:pt x="141" y="167"/>
                  </a:lnTo>
                  <a:cubicBezTo>
                    <a:pt x="128" y="174"/>
                    <a:pt x="123" y="190"/>
                    <a:pt x="130" y="203"/>
                  </a:cubicBezTo>
                  <a:cubicBezTo>
                    <a:pt x="135" y="212"/>
                    <a:pt x="144" y="217"/>
                    <a:pt x="154" y="217"/>
                  </a:cubicBezTo>
                  <a:cubicBezTo>
                    <a:pt x="158" y="217"/>
                    <a:pt x="163" y="216"/>
                    <a:pt x="167" y="214"/>
                  </a:cubicBezTo>
                  <a:lnTo>
                    <a:pt x="310" y="134"/>
                  </a:lnTo>
                  <a:cubicBezTo>
                    <a:pt x="310" y="134"/>
                    <a:pt x="310" y="134"/>
                    <a:pt x="310" y="134"/>
                  </a:cubicBezTo>
                  <a:cubicBezTo>
                    <a:pt x="311" y="133"/>
                    <a:pt x="311" y="133"/>
                    <a:pt x="311" y="133"/>
                  </a:cubicBezTo>
                  <a:cubicBezTo>
                    <a:pt x="312" y="133"/>
                    <a:pt x="313" y="132"/>
                    <a:pt x="313" y="132"/>
                  </a:cubicBezTo>
                  <a:cubicBezTo>
                    <a:pt x="314" y="131"/>
                    <a:pt x="315" y="130"/>
                    <a:pt x="315" y="130"/>
                  </a:cubicBezTo>
                  <a:cubicBezTo>
                    <a:pt x="316" y="130"/>
                    <a:pt x="316" y="130"/>
                    <a:pt x="316" y="129"/>
                  </a:cubicBezTo>
                  <a:cubicBezTo>
                    <a:pt x="316" y="129"/>
                    <a:pt x="316" y="129"/>
                    <a:pt x="316" y="129"/>
                  </a:cubicBezTo>
                  <a:cubicBezTo>
                    <a:pt x="317" y="129"/>
                    <a:pt x="317" y="128"/>
                    <a:pt x="317" y="128"/>
                  </a:cubicBezTo>
                  <a:cubicBezTo>
                    <a:pt x="318" y="127"/>
                    <a:pt x="318" y="127"/>
                    <a:pt x="319" y="126"/>
                  </a:cubicBezTo>
                  <a:cubicBezTo>
                    <a:pt x="319" y="125"/>
                    <a:pt x="320" y="125"/>
                    <a:pt x="320" y="124"/>
                  </a:cubicBezTo>
                  <a:cubicBezTo>
                    <a:pt x="320" y="124"/>
                    <a:pt x="320" y="124"/>
                    <a:pt x="321" y="123"/>
                  </a:cubicBezTo>
                  <a:cubicBezTo>
                    <a:pt x="321" y="123"/>
                    <a:pt x="321" y="123"/>
                    <a:pt x="321" y="123"/>
                  </a:cubicBezTo>
                  <a:cubicBezTo>
                    <a:pt x="321" y="123"/>
                    <a:pt x="321" y="122"/>
                    <a:pt x="321" y="122"/>
                  </a:cubicBezTo>
                  <a:cubicBezTo>
                    <a:pt x="322" y="121"/>
                    <a:pt x="322" y="120"/>
                    <a:pt x="322" y="120"/>
                  </a:cubicBezTo>
                  <a:cubicBezTo>
                    <a:pt x="322" y="119"/>
                    <a:pt x="323" y="119"/>
                    <a:pt x="323" y="118"/>
                  </a:cubicBezTo>
                  <a:cubicBezTo>
                    <a:pt x="323" y="118"/>
                    <a:pt x="323" y="117"/>
                    <a:pt x="323" y="117"/>
                  </a:cubicBezTo>
                  <a:cubicBezTo>
                    <a:pt x="323" y="116"/>
                    <a:pt x="323" y="115"/>
                    <a:pt x="324" y="115"/>
                  </a:cubicBezTo>
                  <a:cubicBezTo>
                    <a:pt x="324" y="114"/>
                    <a:pt x="324" y="114"/>
                    <a:pt x="324" y="113"/>
                  </a:cubicBezTo>
                  <a:cubicBezTo>
                    <a:pt x="324" y="112"/>
                    <a:pt x="324" y="112"/>
                    <a:pt x="324" y="111"/>
                  </a:cubicBezTo>
                  <a:cubicBezTo>
                    <a:pt x="324" y="111"/>
                    <a:pt x="324" y="111"/>
                    <a:pt x="324" y="110"/>
                  </a:cubicBezTo>
                  <a:cubicBezTo>
                    <a:pt x="324" y="110"/>
                    <a:pt x="324" y="110"/>
                    <a:pt x="324" y="10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08447">
                <a:defRPr/>
              </a:pPr>
              <a:endParaRPr lang="zh-CN" altLang="en-US" sz="2140"/>
            </a:p>
          </p:txBody>
        </p:sp>
        <p:sp>
          <p:nvSpPr>
            <p:cNvPr id="122" name="Freeform 73">
              <a:extLst>
                <a:ext uri="{FF2B5EF4-FFF2-40B4-BE49-F238E27FC236}">
                  <a16:creationId xmlns:a16="http://schemas.microsoft.com/office/drawing/2014/main" xmlns="" id="{7BA899BD-9F52-4D08-9B16-7C9ADF631DC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11838" y="914400"/>
              <a:ext cx="536574" cy="420688"/>
            </a:xfrm>
            <a:custGeom>
              <a:avLst/>
              <a:gdLst>
                <a:gd name="T0" fmla="*/ 620 w 1240"/>
                <a:gd name="T1" fmla="*/ 622 h 977"/>
                <a:gd name="T2" fmla="*/ 620 w 1240"/>
                <a:gd name="T3" fmla="*/ 622 h 977"/>
                <a:gd name="T4" fmla="*/ 66 w 1240"/>
                <a:gd name="T5" fmla="*/ 344 h 977"/>
                <a:gd name="T6" fmla="*/ 620 w 1240"/>
                <a:gd name="T7" fmla="*/ 65 h 977"/>
                <a:gd name="T8" fmla="*/ 1173 w 1240"/>
                <a:gd name="T9" fmla="*/ 344 h 977"/>
                <a:gd name="T10" fmla="*/ 620 w 1240"/>
                <a:gd name="T11" fmla="*/ 622 h 977"/>
                <a:gd name="T12" fmla="*/ 1240 w 1240"/>
                <a:gd name="T13" fmla="*/ 594 h 977"/>
                <a:gd name="T14" fmla="*/ 1240 w 1240"/>
                <a:gd name="T15" fmla="*/ 594 h 977"/>
                <a:gd name="T16" fmla="*/ 1240 w 1240"/>
                <a:gd name="T17" fmla="*/ 364 h 977"/>
                <a:gd name="T18" fmla="*/ 1240 w 1240"/>
                <a:gd name="T19" fmla="*/ 358 h 977"/>
                <a:gd name="T20" fmla="*/ 1240 w 1240"/>
                <a:gd name="T21" fmla="*/ 344 h 977"/>
                <a:gd name="T22" fmla="*/ 620 w 1240"/>
                <a:gd name="T23" fmla="*/ 0 h 977"/>
                <a:gd name="T24" fmla="*/ 0 w 1240"/>
                <a:gd name="T25" fmla="*/ 344 h 977"/>
                <a:gd name="T26" fmla="*/ 0 w 1240"/>
                <a:gd name="T27" fmla="*/ 358 h 977"/>
                <a:gd name="T28" fmla="*/ 0 w 1240"/>
                <a:gd name="T29" fmla="*/ 364 h 977"/>
                <a:gd name="T30" fmla="*/ 0 w 1240"/>
                <a:gd name="T31" fmla="*/ 594 h 977"/>
                <a:gd name="T32" fmla="*/ 442 w 1240"/>
                <a:gd name="T33" fmla="*/ 925 h 977"/>
                <a:gd name="T34" fmla="*/ 509 w 1240"/>
                <a:gd name="T35" fmla="*/ 977 h 977"/>
                <a:gd name="T36" fmla="*/ 579 w 1240"/>
                <a:gd name="T37" fmla="*/ 908 h 977"/>
                <a:gd name="T38" fmla="*/ 509 w 1240"/>
                <a:gd name="T39" fmla="*/ 839 h 977"/>
                <a:gd name="T40" fmla="*/ 459 w 1240"/>
                <a:gd name="T41" fmla="*/ 860 h 977"/>
                <a:gd name="T42" fmla="*/ 66 w 1240"/>
                <a:gd name="T43" fmla="*/ 594 h 977"/>
                <a:gd name="T44" fmla="*/ 66 w 1240"/>
                <a:gd name="T45" fmla="*/ 502 h 977"/>
                <a:gd name="T46" fmla="*/ 620 w 1240"/>
                <a:gd name="T47" fmla="*/ 689 h 977"/>
                <a:gd name="T48" fmla="*/ 1173 w 1240"/>
                <a:gd name="T49" fmla="*/ 502 h 977"/>
                <a:gd name="T50" fmla="*/ 1173 w 1240"/>
                <a:gd name="T51" fmla="*/ 594 h 977"/>
                <a:gd name="T52" fmla="*/ 773 w 1240"/>
                <a:gd name="T53" fmla="*/ 861 h 977"/>
                <a:gd name="T54" fmla="*/ 722 w 1240"/>
                <a:gd name="T55" fmla="*/ 839 h 977"/>
                <a:gd name="T56" fmla="*/ 653 w 1240"/>
                <a:gd name="T57" fmla="*/ 908 h 977"/>
                <a:gd name="T58" fmla="*/ 722 w 1240"/>
                <a:gd name="T59" fmla="*/ 977 h 977"/>
                <a:gd name="T60" fmla="*/ 789 w 1240"/>
                <a:gd name="T61" fmla="*/ 926 h 977"/>
                <a:gd name="T62" fmla="*/ 1240 w 1240"/>
                <a:gd name="T63" fmla="*/ 594 h 9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40" h="977">
                  <a:moveTo>
                    <a:pt x="620" y="622"/>
                  </a:moveTo>
                  <a:lnTo>
                    <a:pt x="620" y="622"/>
                  </a:lnTo>
                  <a:cubicBezTo>
                    <a:pt x="320" y="622"/>
                    <a:pt x="66" y="495"/>
                    <a:pt x="66" y="344"/>
                  </a:cubicBezTo>
                  <a:cubicBezTo>
                    <a:pt x="66" y="193"/>
                    <a:pt x="320" y="65"/>
                    <a:pt x="620" y="65"/>
                  </a:cubicBezTo>
                  <a:cubicBezTo>
                    <a:pt x="920" y="65"/>
                    <a:pt x="1173" y="193"/>
                    <a:pt x="1173" y="344"/>
                  </a:cubicBezTo>
                  <a:cubicBezTo>
                    <a:pt x="1173" y="495"/>
                    <a:pt x="920" y="622"/>
                    <a:pt x="620" y="622"/>
                  </a:cubicBezTo>
                  <a:close/>
                  <a:moveTo>
                    <a:pt x="1240" y="594"/>
                  </a:moveTo>
                  <a:lnTo>
                    <a:pt x="1240" y="594"/>
                  </a:lnTo>
                  <a:lnTo>
                    <a:pt x="1240" y="364"/>
                  </a:lnTo>
                  <a:cubicBezTo>
                    <a:pt x="1240" y="362"/>
                    <a:pt x="1240" y="360"/>
                    <a:pt x="1240" y="358"/>
                  </a:cubicBezTo>
                  <a:cubicBezTo>
                    <a:pt x="1240" y="353"/>
                    <a:pt x="1240" y="348"/>
                    <a:pt x="1240" y="344"/>
                  </a:cubicBezTo>
                  <a:cubicBezTo>
                    <a:pt x="1240" y="150"/>
                    <a:pt x="968" y="0"/>
                    <a:pt x="620" y="0"/>
                  </a:cubicBezTo>
                  <a:cubicBezTo>
                    <a:pt x="272" y="0"/>
                    <a:pt x="0" y="150"/>
                    <a:pt x="0" y="344"/>
                  </a:cubicBezTo>
                  <a:cubicBezTo>
                    <a:pt x="0" y="348"/>
                    <a:pt x="0" y="353"/>
                    <a:pt x="0" y="358"/>
                  </a:cubicBezTo>
                  <a:cubicBezTo>
                    <a:pt x="0" y="360"/>
                    <a:pt x="0" y="362"/>
                    <a:pt x="0" y="364"/>
                  </a:cubicBezTo>
                  <a:lnTo>
                    <a:pt x="0" y="594"/>
                  </a:lnTo>
                  <a:cubicBezTo>
                    <a:pt x="0" y="749"/>
                    <a:pt x="182" y="882"/>
                    <a:pt x="442" y="925"/>
                  </a:cubicBezTo>
                  <a:cubicBezTo>
                    <a:pt x="450" y="955"/>
                    <a:pt x="477" y="977"/>
                    <a:pt x="509" y="977"/>
                  </a:cubicBezTo>
                  <a:cubicBezTo>
                    <a:pt x="548" y="977"/>
                    <a:pt x="579" y="946"/>
                    <a:pt x="579" y="908"/>
                  </a:cubicBezTo>
                  <a:cubicBezTo>
                    <a:pt x="579" y="870"/>
                    <a:pt x="548" y="839"/>
                    <a:pt x="509" y="839"/>
                  </a:cubicBezTo>
                  <a:cubicBezTo>
                    <a:pt x="490" y="839"/>
                    <a:pt x="472" y="847"/>
                    <a:pt x="459" y="860"/>
                  </a:cubicBezTo>
                  <a:cubicBezTo>
                    <a:pt x="231" y="824"/>
                    <a:pt x="66" y="715"/>
                    <a:pt x="66" y="594"/>
                  </a:cubicBezTo>
                  <a:lnTo>
                    <a:pt x="66" y="502"/>
                  </a:lnTo>
                  <a:cubicBezTo>
                    <a:pt x="168" y="613"/>
                    <a:pt x="375" y="689"/>
                    <a:pt x="620" y="689"/>
                  </a:cubicBezTo>
                  <a:cubicBezTo>
                    <a:pt x="865" y="689"/>
                    <a:pt x="1072" y="613"/>
                    <a:pt x="1173" y="502"/>
                  </a:cubicBezTo>
                  <a:lnTo>
                    <a:pt x="1173" y="594"/>
                  </a:lnTo>
                  <a:cubicBezTo>
                    <a:pt x="1173" y="717"/>
                    <a:pt x="1005" y="827"/>
                    <a:pt x="773" y="861"/>
                  </a:cubicBezTo>
                  <a:cubicBezTo>
                    <a:pt x="761" y="847"/>
                    <a:pt x="743" y="839"/>
                    <a:pt x="722" y="839"/>
                  </a:cubicBezTo>
                  <a:cubicBezTo>
                    <a:pt x="684" y="839"/>
                    <a:pt x="653" y="870"/>
                    <a:pt x="653" y="908"/>
                  </a:cubicBezTo>
                  <a:cubicBezTo>
                    <a:pt x="653" y="946"/>
                    <a:pt x="684" y="977"/>
                    <a:pt x="722" y="977"/>
                  </a:cubicBezTo>
                  <a:cubicBezTo>
                    <a:pt x="754" y="977"/>
                    <a:pt x="781" y="956"/>
                    <a:pt x="789" y="926"/>
                  </a:cubicBezTo>
                  <a:cubicBezTo>
                    <a:pt x="1054" y="885"/>
                    <a:pt x="1240" y="751"/>
                    <a:pt x="1240" y="594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08447">
                <a:defRPr/>
              </a:pPr>
              <a:endParaRPr lang="zh-CN" altLang="en-US" sz="2140"/>
            </a:p>
          </p:txBody>
        </p:sp>
      </p:grpSp>
      <p:cxnSp>
        <p:nvCxnSpPr>
          <p:cNvPr id="123" name="直接箭头连接符 122">
            <a:extLst>
              <a:ext uri="{FF2B5EF4-FFF2-40B4-BE49-F238E27FC236}">
                <a16:creationId xmlns:a16="http://schemas.microsoft.com/office/drawing/2014/main" xmlns="" id="{A408BC52-9879-4C23-9C86-053400010DC1}"/>
              </a:ext>
            </a:extLst>
          </p:cNvPr>
          <p:cNvCxnSpPr>
            <a:cxnSpLocks/>
          </p:cNvCxnSpPr>
          <p:nvPr/>
        </p:nvCxnSpPr>
        <p:spPr>
          <a:xfrm flipV="1">
            <a:off x="7534275" y="2990851"/>
            <a:ext cx="552450" cy="152399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箭头: 右弧形 124">
            <a:extLst>
              <a:ext uri="{FF2B5EF4-FFF2-40B4-BE49-F238E27FC236}">
                <a16:creationId xmlns:a16="http://schemas.microsoft.com/office/drawing/2014/main" xmlns="" id="{64374259-B56C-43A1-88B4-CAF06C5AD2F2}"/>
              </a:ext>
            </a:extLst>
          </p:cNvPr>
          <p:cNvSpPr/>
          <p:nvPr/>
        </p:nvSpPr>
        <p:spPr>
          <a:xfrm rot="3250531">
            <a:off x="7841005" y="2261692"/>
            <a:ext cx="574182" cy="3780961"/>
          </a:xfrm>
          <a:prstGeom prst="curvedLeftArrow">
            <a:avLst>
              <a:gd name="adj1" fmla="val 28272"/>
              <a:gd name="adj2" fmla="val 50000"/>
              <a:gd name="adj3" fmla="val 25000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6" name="箭头: 左弧形 125">
            <a:extLst>
              <a:ext uri="{FF2B5EF4-FFF2-40B4-BE49-F238E27FC236}">
                <a16:creationId xmlns:a16="http://schemas.microsoft.com/office/drawing/2014/main" xmlns="" id="{C0EB674F-5E97-408B-AD4F-88BF3027AF61}"/>
              </a:ext>
            </a:extLst>
          </p:cNvPr>
          <p:cNvSpPr/>
          <p:nvPr/>
        </p:nvSpPr>
        <p:spPr>
          <a:xfrm rot="3036098">
            <a:off x="8151048" y="2150588"/>
            <a:ext cx="408697" cy="1604380"/>
          </a:xfrm>
          <a:prstGeom prst="curvedRightArrow">
            <a:avLst>
              <a:gd name="adj1" fmla="val 25000"/>
              <a:gd name="adj2" fmla="val 50000"/>
              <a:gd name="adj3" fmla="val 26540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DA3EA034-B74B-4410-812A-CEC82211873A}"/>
              </a:ext>
            </a:extLst>
          </p:cNvPr>
          <p:cNvSpPr/>
          <p:nvPr/>
        </p:nvSpPr>
        <p:spPr>
          <a:xfrm>
            <a:off x="3699561" y="3699443"/>
            <a:ext cx="103226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00" dirty="0"/>
              <a:t>A</a:t>
            </a:r>
            <a:r>
              <a:rPr lang="zh-CN" altLang="en-US" sz="1000" dirty="0"/>
              <a:t>ggregation </a:t>
            </a:r>
            <a:r>
              <a:rPr lang="en-US" altLang="zh-CN" sz="1000" dirty="0"/>
              <a:t>R</a:t>
            </a:r>
            <a:r>
              <a:rPr lang="zh-CN" altLang="en-US" sz="1000" dirty="0"/>
              <a:t>outer</a:t>
            </a:r>
          </a:p>
        </p:txBody>
      </p:sp>
      <p:sp>
        <p:nvSpPr>
          <p:cNvPr id="127" name="矩形 126">
            <a:extLst>
              <a:ext uri="{FF2B5EF4-FFF2-40B4-BE49-F238E27FC236}">
                <a16:creationId xmlns:a16="http://schemas.microsoft.com/office/drawing/2014/main" xmlns="" id="{A17C8D4C-93CE-489E-95EC-C3EACC5ADE32}"/>
              </a:ext>
            </a:extLst>
          </p:cNvPr>
          <p:cNvSpPr/>
          <p:nvPr/>
        </p:nvSpPr>
        <p:spPr>
          <a:xfrm>
            <a:off x="6725037" y="2633544"/>
            <a:ext cx="103226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00" dirty="0"/>
              <a:t>A</a:t>
            </a:r>
            <a:r>
              <a:rPr lang="zh-CN" altLang="en-US" sz="1000" dirty="0"/>
              <a:t>ggregation </a:t>
            </a:r>
            <a:r>
              <a:rPr lang="en-US" altLang="zh-CN" sz="1000" dirty="0"/>
              <a:t>R</a:t>
            </a:r>
            <a:r>
              <a:rPr lang="zh-CN" altLang="en-US" sz="1000" dirty="0"/>
              <a:t>outer</a:t>
            </a:r>
          </a:p>
        </p:txBody>
      </p:sp>
    </p:spTree>
    <p:extLst>
      <p:ext uri="{BB962C8B-B14F-4D97-AF65-F5344CB8AC3E}">
        <p14:creationId xmlns:p14="http://schemas.microsoft.com/office/powerpoint/2010/main" val="17998592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163031" y="969283"/>
            <a:ext cx="10736446" cy="993400"/>
          </a:xfrm>
        </p:spPr>
        <p:txBody>
          <a:bodyPr/>
          <a:lstStyle/>
          <a:p>
            <a:r>
              <a:rPr lang="en-US" altLang="zh-CN" dirty="0"/>
              <a:t>QoS detection and diagnose issue</a:t>
            </a:r>
            <a:endParaRPr lang="zh-CN" altLang="en-US" dirty="0"/>
          </a:p>
        </p:txBody>
      </p:sp>
      <p:sp>
        <p:nvSpPr>
          <p:cNvPr id="114" name="矩形 113">
            <a:extLst>
              <a:ext uri="{FF2B5EF4-FFF2-40B4-BE49-F238E27FC236}">
                <a16:creationId xmlns:a16="http://schemas.microsoft.com/office/drawing/2014/main" xmlns="" id="{73051C0F-64C4-4E1F-8F42-B4F1636ED497}"/>
              </a:ext>
            </a:extLst>
          </p:cNvPr>
          <p:cNvSpPr/>
          <p:nvPr/>
        </p:nvSpPr>
        <p:spPr>
          <a:xfrm>
            <a:off x="381000" y="2033885"/>
            <a:ext cx="10736446" cy="3416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</a:pPr>
            <a:r>
              <a:rPr lang="en-GB" altLang="zh-CN" dirty="0">
                <a:highlight>
                  <a:srgbClr val="FFFF00"/>
                </a:highlight>
              </a:rPr>
              <a:t> QoS detection:</a:t>
            </a: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xmlns="" id="{9DE1C406-772E-4BAA-AA12-DA5FD368E377}"/>
              </a:ext>
            </a:extLst>
          </p:cNvPr>
          <p:cNvSpPr/>
          <p:nvPr/>
        </p:nvSpPr>
        <p:spPr>
          <a:xfrm>
            <a:off x="381000" y="3244334"/>
            <a:ext cx="10736446" cy="3416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</a:pPr>
            <a:r>
              <a:rPr lang="en-GB" altLang="zh-CN" dirty="0">
                <a:highlight>
                  <a:srgbClr val="FFFF00"/>
                </a:highlight>
              </a:rPr>
              <a:t> Diagnose issue:</a:t>
            </a:r>
          </a:p>
        </p:txBody>
      </p:sp>
      <p:sp>
        <p:nvSpPr>
          <p:cNvPr id="127" name="文本框 126">
            <a:extLst>
              <a:ext uri="{FF2B5EF4-FFF2-40B4-BE49-F238E27FC236}">
                <a16:creationId xmlns:a16="http://schemas.microsoft.com/office/drawing/2014/main" xmlns="" id="{E96A504B-ED3E-40A5-B603-DED5663315CC}"/>
              </a:ext>
            </a:extLst>
          </p:cNvPr>
          <p:cNvSpPr txBox="1"/>
          <p:nvPr/>
        </p:nvSpPr>
        <p:spPr>
          <a:xfrm>
            <a:off x="784279" y="2562165"/>
            <a:ext cx="97849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200" b="1" dirty="0"/>
              <a:t>The S-SEALDD server can detect the QoS deterioration </a:t>
            </a:r>
            <a:r>
              <a:rPr lang="en-US" altLang="zh-CN" sz="1200" b="1" dirty="0">
                <a:solidFill>
                  <a:srgbClr val="FF0000"/>
                </a:solidFill>
              </a:rPr>
              <a:t>based on the E2E transmission quality measurement </a:t>
            </a:r>
            <a:r>
              <a:rPr lang="en-US" altLang="zh-CN" sz="1200" b="1" dirty="0"/>
              <a:t>(i.e., UE---RAN—UPF--SEALDD server) procedure in clause 9.7 </a:t>
            </a:r>
            <a:endParaRPr lang="zh-CN" altLang="zh-CN" sz="1200" b="1" dirty="0"/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xmlns="" id="{D4E77F6F-8FBD-4A34-AF90-2B0B5622A027}"/>
              </a:ext>
            </a:extLst>
          </p:cNvPr>
          <p:cNvSpPr txBox="1"/>
          <p:nvPr/>
        </p:nvSpPr>
        <p:spPr>
          <a:xfrm>
            <a:off x="784279" y="3692592"/>
            <a:ext cx="97849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200" b="1" dirty="0"/>
              <a:t>QoS monitoring procedure supports the transmission quality measurement between UE and RAN, or between UE and UPF</a:t>
            </a:r>
            <a:endParaRPr lang="zh-CN" altLang="zh-CN" sz="1200" b="1" dirty="0"/>
          </a:p>
        </p:txBody>
      </p:sp>
      <p:sp>
        <p:nvSpPr>
          <p:cNvPr id="129" name="文本框 128">
            <a:extLst>
              <a:ext uri="{FF2B5EF4-FFF2-40B4-BE49-F238E27FC236}">
                <a16:creationId xmlns:a16="http://schemas.microsoft.com/office/drawing/2014/main" xmlns="" id="{CAE2ECB4-7832-4F66-A84E-4E05466B2EFC}"/>
              </a:ext>
            </a:extLst>
          </p:cNvPr>
          <p:cNvSpPr txBox="1"/>
          <p:nvPr/>
        </p:nvSpPr>
        <p:spPr>
          <a:xfrm>
            <a:off x="784279" y="4076217"/>
            <a:ext cx="97849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200" b="1" dirty="0"/>
              <a:t>Based on the E2E transmission report from SEALDD server, and </a:t>
            </a:r>
            <a:r>
              <a:rPr lang="en-US" altLang="zh-CN" sz="1200" b="1" dirty="0">
                <a:solidFill>
                  <a:srgbClr val="FF0000"/>
                </a:solidFill>
              </a:rPr>
              <a:t>QoS monitoring between UE and UPF</a:t>
            </a:r>
            <a:r>
              <a:rPr lang="en-US" altLang="zh-CN" sz="1200" b="1" dirty="0"/>
              <a:t>, S-SEALDD server can </a:t>
            </a:r>
            <a:r>
              <a:rPr lang="en-US" altLang="zh-CN" sz="1200" b="1" dirty="0">
                <a:solidFill>
                  <a:srgbClr val="FF0000"/>
                </a:solidFill>
              </a:rPr>
              <a:t>diagnose the bad N6/overload issue </a:t>
            </a:r>
            <a:endParaRPr lang="zh-CN" altLang="zh-CN" sz="1200" b="1" dirty="0">
              <a:solidFill>
                <a:srgbClr val="FF0000"/>
              </a:solidFill>
            </a:endParaRPr>
          </a:p>
        </p:txBody>
      </p:sp>
      <p:sp>
        <p:nvSpPr>
          <p:cNvPr id="130" name="文本框 129">
            <a:extLst>
              <a:ext uri="{FF2B5EF4-FFF2-40B4-BE49-F238E27FC236}">
                <a16:creationId xmlns:a16="http://schemas.microsoft.com/office/drawing/2014/main" xmlns="" id="{85FE482D-6736-4D7B-94E6-32723C9B3A02}"/>
              </a:ext>
            </a:extLst>
          </p:cNvPr>
          <p:cNvSpPr txBox="1"/>
          <p:nvPr/>
        </p:nvSpPr>
        <p:spPr>
          <a:xfrm>
            <a:off x="784279" y="4644508"/>
            <a:ext cx="97849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200" b="1" dirty="0"/>
              <a:t>Based on the E2E transmission report from SEALDD server, and </a:t>
            </a:r>
            <a:r>
              <a:rPr lang="en-US" altLang="zh-CN" sz="1200" b="1" dirty="0">
                <a:solidFill>
                  <a:srgbClr val="FF0000"/>
                </a:solidFill>
              </a:rPr>
              <a:t>QoS monitoring between UE and RAN</a:t>
            </a:r>
            <a:r>
              <a:rPr lang="en-US" altLang="zh-CN" sz="1200" b="1" dirty="0"/>
              <a:t>, S-SEALDD server can </a:t>
            </a:r>
            <a:r>
              <a:rPr lang="en-US" altLang="zh-CN" sz="1200" b="1" dirty="0">
                <a:solidFill>
                  <a:srgbClr val="FF0000"/>
                </a:solidFill>
              </a:rPr>
              <a:t>diagnose the bad N9 issue </a:t>
            </a:r>
            <a:endParaRPr lang="zh-CN" altLang="zh-CN" sz="1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89832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xmlns="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Summary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xmlns="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165350"/>
          </a:xfrm>
        </p:spPr>
        <p:txBody>
          <a:bodyPr/>
          <a:lstStyle/>
          <a:p>
            <a:endParaRPr lang="en-US" altLang="en-US" dirty="0"/>
          </a:p>
          <a:p>
            <a:endParaRPr lang="en-US" alt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xmlns="" id="{3143493D-D430-4C7F-A13F-B24D77820094}"/>
              </a:ext>
            </a:extLst>
          </p:cNvPr>
          <p:cNvSpPr txBox="1">
            <a:spLocks/>
          </p:cNvSpPr>
          <p:nvPr/>
        </p:nvSpPr>
        <p:spPr bwMode="auto">
          <a:xfrm>
            <a:off x="990600" y="1978026"/>
            <a:ext cx="10515600" cy="574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 This contribution proposes to QoS guarantee by switching SEALDD server, including: 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87D53B5C-05C0-41E2-93CE-75B668F4F42A}"/>
              </a:ext>
            </a:extLst>
          </p:cNvPr>
          <p:cNvSpPr txBox="1"/>
          <p:nvPr/>
        </p:nvSpPr>
        <p:spPr>
          <a:xfrm>
            <a:off x="1342104" y="2443491"/>
            <a:ext cx="102463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rgbClr val="FF0000"/>
                </a:solidFill>
              </a:rPr>
              <a:t>The SEALDD server switching can be triggered based on the transmission quality report (from itself) and the QoS monitoring (from 5GS)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2A501492-3300-43E1-B163-A9C8A9F01A8C}"/>
              </a:ext>
            </a:extLst>
          </p:cNvPr>
          <p:cNvSpPr txBox="1"/>
          <p:nvPr/>
        </p:nvSpPr>
        <p:spPr>
          <a:xfrm>
            <a:off x="1342102" y="3161465"/>
            <a:ext cx="102463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rgbClr val="FF0000"/>
                </a:solidFill>
              </a:rPr>
              <a:t>The SEALDD server can diagnose the deteriorated QoS issue caused by bad N6 or SEALDD overload, or by bad N9 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C9E032E0-E4E8-4F73-9A15-6494675FBFA6}"/>
              </a:ext>
            </a:extLst>
          </p:cNvPr>
          <p:cNvSpPr txBox="1"/>
          <p:nvPr/>
        </p:nvSpPr>
        <p:spPr>
          <a:xfrm>
            <a:off x="1342102" y="3729365"/>
            <a:ext cx="105736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rgbClr val="FF0000"/>
                </a:solidFill>
              </a:rPr>
              <a:t>By switching the SEALDD server and/or UPF, the QoS requirements of VAL application can be satisfied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http://schemas.microsoft.com/office/2006/documentManagement/types"/>
    <ds:schemaRef ds:uri="http://purl.org/dc/elements/1.1/"/>
    <ds:schemaRef ds:uri="280d8efa-eff2-4910-88d2-79ca146720c4"/>
    <ds:schemaRef ds:uri="http://www.w3.org/XML/1998/namespace"/>
    <ds:schemaRef ds:uri="http://purl.org/dc/terms/"/>
    <ds:schemaRef ds:uri="http://schemas.openxmlformats.org/package/2006/metadata/core-properties"/>
    <ds:schemaRef ds:uri="679a257e-872f-4c98-9e8a-0a9c104f72cd"/>
    <ds:schemaRef ds:uri="http://schemas.microsoft.com/office/infopath/2007/PartnerControls"/>
    <ds:schemaRef ds:uri="http://schemas.microsoft.com/office/2006/metadata/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20408</TotalTime>
  <Words>436</Words>
  <Application>Microsoft Office PowerPoint</Application>
  <PresentationFormat>Widescreen</PresentationFormat>
  <Paragraphs>57</Paragraphs>
  <Slides>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Microsoft YaHei</vt:lpstr>
      <vt:lpstr>宋体</vt:lpstr>
      <vt:lpstr>.AppleSystemUIFont</vt:lpstr>
      <vt:lpstr>Arial</vt:lpstr>
      <vt:lpstr>Arial </vt:lpstr>
      <vt:lpstr>Calibri</vt:lpstr>
      <vt:lpstr>Calibri Light</vt:lpstr>
      <vt:lpstr>Times New Roman</vt:lpstr>
      <vt:lpstr>Office Theme</vt:lpstr>
      <vt:lpstr>Discussion about QoS guarantee by switching SEALDD server</vt:lpstr>
      <vt:lpstr>PowerPoint Presentation</vt:lpstr>
      <vt:lpstr>PowerPoint Presentation</vt:lpstr>
      <vt:lpstr>PowerPoint Presentation</vt:lpstr>
      <vt:lpstr>Summary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Huawei</cp:lastModifiedBy>
  <cp:revision>1048</cp:revision>
  <dcterms:created xsi:type="dcterms:W3CDTF">2010-02-05T13:52:04Z</dcterms:created>
  <dcterms:modified xsi:type="dcterms:W3CDTF">2023-02-20T15:29:50Z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_2015_ms_pID_725343">
    <vt:lpwstr>(3)Cnxk3LoTAm+QfHpAyCnAYjk8oaeRpBLkK5Cl2+FI4GdUdCgI7NkVQdXp6hqncO+msvL1wmay
2FQZINwshBvBCqmZNpdTLYCLS++eebBIY202QRS49ZVAplnOF/Dn4u13v0fhsOV3pDc9+/lo
99wlbryaaDnatk9yK1UyirqXZ1L8QZ8z3G7xELG4ifYNaDXIDJxuD/t8XV9FAUhexaN/xHKb
X08v1/LgSInJDTNraM</vt:lpwstr>
  </property>
  <property fmtid="{D5CDD505-2E9C-101B-9397-08002B2CF9AE}" pid="4" name="_2015_ms_pID_7253431">
    <vt:lpwstr>9toHR2NQ8Ry/aajh8bvFWI0qvhwOGevBBSgxZwkHdyrj/i2eq8tpHa
npaMZtKdDhP3bioRL4Q16a33Vs0T4lqxwNNU0ley//4srqDVadI5JdIerEKU0zrf2mt+LGuv
6wfcldij9Ty1+7tnVpqqGHgS7CHqN/I+Z7pcPWWY1UpO268J+E2Zr6FpAVCCz45jhAR+DQf7
KnrZC+SMsA4Ng91KGSxntGQ6UKwpaBYMeE4x</vt:lpwstr>
  </property>
  <property fmtid="{D5CDD505-2E9C-101B-9397-08002B2CF9AE}" pid="5" name="_2015_ms_pID_7253432">
    <vt:lpwstr>0Q==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1676857834</vt:lpwstr>
  </property>
</Properties>
</file>