
<file path=[Content_Types].xml><?xml version="1.0" encoding="utf-8"?>
<Types xmlns="http://schemas.openxmlformats.org/package/2006/content-types">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 id="2147483664" r:id="rId2"/>
  </p:sldMasterIdLst>
  <p:notesMasterIdLst>
    <p:notesMasterId r:id="rId10"/>
  </p:notesMasterIdLst>
  <p:handoutMasterIdLst>
    <p:handoutMasterId r:id="rId11"/>
  </p:handoutMasterIdLst>
  <p:sldIdLst>
    <p:sldId id="303" r:id="rId3"/>
    <p:sldId id="736" r:id="rId4"/>
    <p:sldId id="737" r:id="rId5"/>
    <p:sldId id="738" r:id="rId6"/>
    <p:sldId id="739" r:id="rId7"/>
    <p:sldId id="740" r:id="rId8"/>
    <p:sldId id="545" r:id="rId9"/>
  </p:sldIdLst>
  <p:sldSz cx="12192000" cy="6858000"/>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058" userDrawn="1">
          <p15:clr>
            <a:srgbClr val="A4A3A4"/>
          </p15:clr>
        </p15:guide>
        <p15:guide id="2" pos="38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00"/>
    <a:srgbClr val="72AF2F"/>
    <a:srgbClr val="953735"/>
    <a:srgbClr val="FFC000"/>
    <a:srgbClr val="FF00FF"/>
    <a:srgbClr val="006699"/>
    <a:srgbClr val="99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72" autoAdjust="0"/>
    <p:restoredTop sz="90917" autoAdjust="0"/>
  </p:normalViewPr>
  <p:slideViewPr>
    <p:cSldViewPr snapToGrid="0" showGuides="1">
      <p:cViewPr varScale="1">
        <p:scale>
          <a:sx n="102" d="100"/>
          <a:sy n="102" d="100"/>
        </p:scale>
        <p:origin x="648" y="102"/>
      </p:cViewPr>
      <p:guideLst>
        <p:guide orient="horz" pos="2058"/>
        <p:guide pos="3803"/>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A99D8268-B388-4D54-8ACC-4A55E24DC9B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rPr>
              <a:t>2/20/2023</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GB" altLang="en-US" sz="1200" dirty="0">
                <a:latin typeface="Times New Roman" panose="02020603050405020304" pitchFamily="18" charset="0"/>
              </a:rPr>
              <a:t>‹#›</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133D4217-4072-4051-B77E-018397AED95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rPr>
              <a:t>2/20/2023</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3076" name="Rectangle 4"/>
          <p:cNvSpPr>
            <a:spLocks noGrp="1" noRot="1" noChangeAspect="1" noTextEdit="1"/>
          </p:cNvSpPr>
          <p:nvPr>
            <p:ph type="sldImg" idx="2"/>
          </p:nvPr>
        </p:nvSpPr>
        <p:spPr>
          <a:xfrm>
            <a:off x="88900" y="742950"/>
            <a:ext cx="6619875"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GB" altLang="en-US" sz="1200" dirty="0">
                <a:latin typeface="Times New Roman" panose="02020603050405020304" pitchFamily="18" charset="0"/>
              </a:rPr>
              <a:t>‹#›</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413538439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spcBef>
                <a:spcPct val="0"/>
              </a:spcBef>
            </a:pPr>
            <a:fld id="{9A0DB2DC-4C9A-4742-B13C-FB6460FD3503}" type="slidenum">
              <a:rPr lang="en-GB" altLang="en-US" dirty="0">
                <a:cs typeface="Arial" panose="020B0604020202020204" pitchFamily="34" charset="0"/>
              </a:rPr>
              <a:t>1</a:t>
            </a:fld>
            <a:endParaRPr lang="en-GB" altLang="en-US" dirty="0">
              <a:ea typeface="Arial" panose="020B0604020202020204" pitchFamily="34" charset="0"/>
              <a:cs typeface="Arial" panose="020B0604020202020204" pitchFamily="34" charset="0"/>
            </a:endParaRPr>
          </a:p>
        </p:txBody>
      </p:sp>
      <p:sp>
        <p:nvSpPr>
          <p:cNvPr id="6147" name="Rectangle 2"/>
          <p:cNvSpPr>
            <a:spLocks noGrp="1" noRot="1" noChangeAspect="1" noTextEdit="1"/>
          </p:cNvSpPr>
          <p:nvPr>
            <p:ph type="sldImg"/>
          </p:nvPr>
        </p:nvSpPr>
        <p:spPr>
          <a:xfrm>
            <a:off x="88900" y="742950"/>
            <a:ext cx="6621463" cy="3725863"/>
          </a:xfrm>
        </p:spPr>
      </p:sp>
      <p:sp>
        <p:nvSpPr>
          <p:cNvPr id="6148" name="Rectangle 3"/>
          <p:cNvSpPr>
            <a:spLocks noGrp="1"/>
          </p:cNvSpPr>
          <p:nvPr>
            <p:ph type="body" idx="1"/>
          </p:nvPr>
        </p:nvSpPr>
        <p:spPr>
          <a:xfrm>
            <a:off x="904875" y="4718050"/>
            <a:ext cx="4987925" cy="4467225"/>
          </a:xfrm>
        </p:spPr>
        <p:txBody>
          <a:bodyPr wrap="square" lIns="92859" tIns="46430" rIns="92859" bIns="46430" anchor="t" anchorCtr="0"/>
          <a:lstStyle/>
          <a:p>
            <a:pPr lvl="0" eaLnBrk="1" hangingPunct="1"/>
            <a:endParaRPr lang="en-US" altLang="en-US" dirty="0"/>
          </a:p>
        </p:txBody>
      </p:sp>
    </p:spTree>
    <p:extLst>
      <p:ext uri="{BB962C8B-B14F-4D97-AF65-F5344CB8AC3E}">
        <p14:creationId xmlns:p14="http://schemas.microsoft.com/office/powerpoint/2010/main" val="774687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042571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90118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345506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72132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日期占位符 3"/>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5" name="页脚占位符 4"/>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5" name="页脚占位符 4"/>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5" name="页脚占位符 4"/>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117459498"/>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4404282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2/20/2023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3006618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2/20/2023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9959267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2/20/2023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12530790"/>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2/20/2023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50603941"/>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2/20/2023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69971139"/>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2/20/2023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8305073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5" name="页脚占位符 4"/>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2/20/2023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6688591"/>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2551679"/>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0285985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日期占位符 3"/>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5" name="页脚占位符 4"/>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日期占位符 4"/>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6" name="页脚占位符 5"/>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日期占位符 6"/>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8" name="页脚占位符 7"/>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日期占位符 2"/>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4" name="页脚占位符 3"/>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3" name="页脚占位符 2"/>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日期占位符 4"/>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6" name="页脚占位符 5"/>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日期占位符 4"/>
          <p:cNvSpPr>
            <a:spLocks noGrp="1"/>
          </p:cNvSpPr>
          <p:nvPr>
            <p:ph type="dt" sz="half" idx="10"/>
          </p:nvPr>
        </p:nvSpPr>
        <p:spPr/>
        <p:txBody>
          <a:body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6" name="页脚占位符 5"/>
          <p:cNvSpPr>
            <a:spLocks noGrp="1"/>
          </p:cNvSpPr>
          <p:nvPr>
            <p:ph type="ftr" sz="quarter" idx="11"/>
          </p:nvPr>
        </p:nvSpPr>
        <p:spPr/>
        <p:txBody>
          <a:bodyPr/>
          <a:lstStyle/>
          <a:p>
            <a:pPr>
              <a:defRPr/>
            </a:pPr>
            <a:endParaRPr lang="en-US" altLang="zh-CN">
              <a:cs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609600" y="274638"/>
            <a:ext cx="10972800" cy="1143000"/>
          </a:xfrm>
          <a:prstGeom prst="rect">
            <a:avLst/>
          </a:prstGeom>
          <a:noFill/>
          <a:ln w="9525">
            <a:noFill/>
          </a:ln>
        </p:spPr>
        <p:txBody>
          <a:bodyPr anchor="ctr" anchorCtr="0"/>
          <a:lstStyle/>
          <a:p>
            <a:pPr lvl="0"/>
            <a:r>
              <a:rPr lang="en-US" altLang="en-US" dirty="0"/>
              <a:t>Click to edit Master title style</a:t>
            </a:r>
          </a:p>
        </p:txBody>
      </p:sp>
      <p:sp>
        <p:nvSpPr>
          <p:cNvPr id="2051" name="Text Placeholder 2"/>
          <p:cNvSpPr>
            <a:spLocks noGrp="1"/>
          </p:cNvSpPr>
          <p:nvPr>
            <p:ph type="body" idx="1"/>
          </p:nvPr>
        </p:nvSpPr>
        <p:spPr>
          <a:xfrm>
            <a:off x="609600" y="1600201"/>
            <a:ext cx="10972800" cy="4525963"/>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a:defRPr/>
            </a:pPr>
            <a:fld id="{B448BED0-4E26-44AB-83E3-68651808B75E}" type="datetimeFigureOut">
              <a:rPr lang="en-US" altLang="zh-CN" smtClean="0">
                <a:cs typeface="Arial" panose="020B0604020202020204" pitchFamily="34" charset="0"/>
              </a:rPr>
              <a:pPr>
                <a:defRPr/>
              </a:pPr>
              <a:t>2/20/2023</a:t>
            </a:fld>
            <a:endParaRPr lang="en-US" altLang="zh-CN">
              <a:cs typeface="Arial" panose="020B0604020202020204" pitchFamily="34" charset="0"/>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cs typeface="Arial" panose="020B0604020202020204" pitchFamily="34" charset="0"/>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2/20/2023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Picture 10"/>
          <p:cNvPicPr>
            <a:picLocks noChangeAspect="1"/>
          </p:cNvPicPr>
          <p:nvPr userDrawn="1"/>
        </p:nvPicPr>
        <p:blipFill>
          <a:blip r:embed="rId13"/>
          <a:stretch>
            <a:fillRect/>
          </a:stretch>
        </p:blipFill>
        <p:spPr>
          <a:xfrm>
            <a:off x="10035118" y="415925"/>
            <a:ext cx="1744133" cy="762000"/>
          </a:xfrm>
          <a:prstGeom prst="rect">
            <a:avLst/>
          </a:prstGeom>
          <a:noFill/>
          <a:ln w="9525">
            <a:noFill/>
          </a:ln>
        </p:spPr>
      </p:pic>
    </p:spTree>
    <p:extLst>
      <p:ext uri="{BB962C8B-B14F-4D97-AF65-F5344CB8AC3E}">
        <p14:creationId xmlns:p14="http://schemas.microsoft.com/office/powerpoint/2010/main" val="291283165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e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package" Target="../embeddings/Microsoft_Word___2.docx"/><Relationship Id="rId5" Type="http://schemas.openxmlformats.org/officeDocument/2006/relationships/image" Target="../media/image2.emf"/><Relationship Id="rId4" Type="http://schemas.openxmlformats.org/officeDocument/2006/relationships/package" Target="../embeddings/Microsoft_Visio_Drawing1.vsdx"/></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5.emf"/><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Microsoft_Visio_2003-2010_Drawing2.vsd"/><Relationship Id="rId5" Type="http://schemas.openxmlformats.org/officeDocument/2006/relationships/image" Target="../media/image4.emf"/><Relationship Id="rId4" Type="http://schemas.openxmlformats.org/officeDocument/2006/relationships/oleObject" Target="../embeddings/Microsoft_Visio_2003-2010_Drawing1.vsd"/></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79110" y="1388245"/>
            <a:ext cx="12012890" cy="2466975"/>
          </a:xfrm>
        </p:spPr>
        <p:txBody>
          <a:bodyPr vert="horz" wrap="square" lIns="91440" tIns="45720" rIns="91440" bIns="45720" numCol="1" anchor="ctr" anchorCtr="0" compatLnSpc="1">
            <a:noAutofit/>
          </a:bodyPr>
          <a:lstStyle/>
          <a:p>
            <a:pPr>
              <a:defRPr/>
            </a:pPr>
            <a:r>
              <a:rPr lang="en-GB" altLang="zh-CN" sz="2400" b="1" i="1" dirty="0">
                <a:effectLst>
                  <a:outerShdw blurRad="38100" dist="38100" dir="2700000" algn="tl">
                    <a:srgbClr val="C0C0C0"/>
                  </a:outerShdw>
                </a:effectLst>
              </a:rPr>
              <a:t>  </a:t>
            </a:r>
            <a:r>
              <a:rPr lang="en-GB" altLang="zh-CN" sz="2400" dirty="0"/>
              <a:t/>
            </a:r>
            <a:br>
              <a:rPr lang="en-GB" altLang="zh-CN" sz="2400" dirty="0"/>
            </a:br>
            <a:r>
              <a:rPr lang="en-US" altLang="zh-CN" sz="4400" b="1" dirty="0"/>
              <a:t>SEAL – DP on way forward on Generic Data Collection</a:t>
            </a:r>
            <a:r>
              <a:rPr lang="en-US" altLang="zh-CN" sz="2000" dirty="0">
                <a:effectLst>
                  <a:outerShdw blurRad="38100" dist="38100" dir="2700000" algn="tl">
                    <a:srgbClr val="C0C0C0"/>
                  </a:outerShdw>
                </a:effectLst>
              </a:rPr>
              <a:t/>
            </a:r>
            <a:br>
              <a:rPr lang="en-US" altLang="zh-CN" sz="2000" dirty="0">
                <a:effectLst>
                  <a:outerShdw blurRad="38100" dist="38100" dir="2700000" algn="tl">
                    <a:srgbClr val="C0C0C0"/>
                  </a:outerShdw>
                </a:effectLst>
              </a:rPr>
            </a:br>
            <a:endParaRPr lang="en-GB" altLang="zh-CN" sz="2000" dirty="0">
              <a:effectLst>
                <a:outerShdw blurRad="38100" dist="38100" dir="2700000" algn="tl">
                  <a:srgbClr val="C0C0C0"/>
                </a:outerShdw>
              </a:effectLst>
            </a:endParaRPr>
          </a:p>
        </p:txBody>
      </p:sp>
      <p:sp>
        <p:nvSpPr>
          <p:cNvPr id="5123" name="Subtitle 6"/>
          <p:cNvSpPr>
            <a:spLocks noGrp="1"/>
          </p:cNvSpPr>
          <p:nvPr>
            <p:ph type="subTitle" idx="1"/>
          </p:nvPr>
        </p:nvSpPr>
        <p:spPr>
          <a:xfrm>
            <a:off x="2749484" y="3855220"/>
            <a:ext cx="9144000" cy="1655762"/>
          </a:xfrm>
        </p:spPr>
        <p:txBody>
          <a:bodyPr vert="horz" wrap="square" lIns="91440" tIns="45720" rIns="91440" bIns="45720" anchor="t" anchorCtr="0"/>
          <a:lstStyle/>
          <a:p>
            <a:pPr>
              <a:lnSpc>
                <a:spcPct val="80000"/>
              </a:lnSpc>
              <a:buClrTx/>
              <a:buSzTx/>
              <a:buFontTx/>
              <a:buNone/>
            </a:pPr>
            <a:endParaRPr lang="en-US" altLang="en-US" sz="2000" dirty="0">
              <a:latin typeface="Arial" panose="020B0604020202020204" pitchFamily="34" charset="0"/>
            </a:endParaRPr>
          </a:p>
          <a:p>
            <a:pPr>
              <a:lnSpc>
                <a:spcPct val="80000"/>
              </a:lnSpc>
              <a:buClrTx/>
              <a:buSzTx/>
              <a:buFontTx/>
              <a:buNone/>
            </a:pPr>
            <a:r>
              <a:rPr lang="en-US" altLang="en-US" sz="2000" dirty="0">
                <a:latin typeface="Arial" panose="020B0604020202020204" pitchFamily="34" charset="0"/>
              </a:rPr>
              <a:t>X</a:t>
            </a:r>
            <a:r>
              <a:rPr lang="en-US" altLang="zh-CN" sz="2000" dirty="0">
                <a:latin typeface="Arial" panose="020B0604020202020204" pitchFamily="34" charset="0"/>
              </a:rPr>
              <a:t>iaoqian JIA</a:t>
            </a:r>
            <a:endParaRPr lang="en-US" altLang="en-US" sz="2000" dirty="0">
              <a:latin typeface="Arial" panose="020B0604020202020204" pitchFamily="34" charset="0"/>
            </a:endParaRPr>
          </a:p>
          <a:p>
            <a:pPr>
              <a:lnSpc>
                <a:spcPct val="80000"/>
              </a:lnSpc>
              <a:buClrTx/>
              <a:buSzTx/>
              <a:buFontTx/>
              <a:buNone/>
            </a:pPr>
            <a:r>
              <a:rPr lang="en-GB" altLang="en-US" sz="2000" dirty="0">
                <a:latin typeface="Arial" panose="020B0604020202020204" pitchFamily="34" charset="0"/>
              </a:rPr>
              <a:t>H</a:t>
            </a:r>
            <a:r>
              <a:rPr lang="en-US" altLang="zh-CN" sz="2000" dirty="0" err="1">
                <a:latin typeface="Arial" panose="020B0604020202020204" pitchFamily="34" charset="0"/>
              </a:rPr>
              <a:t>uawei</a:t>
            </a:r>
            <a:endParaRPr lang="en-GB" altLang="en-US" sz="2000" dirty="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D76CB1-0B75-4D09-B657-713240873765}"/>
              </a:ext>
            </a:extLst>
          </p:cNvPr>
          <p:cNvSpPr>
            <a:spLocks noGrp="1"/>
          </p:cNvSpPr>
          <p:nvPr>
            <p:ph type="title"/>
          </p:nvPr>
        </p:nvSpPr>
        <p:spPr/>
        <p:txBody>
          <a:bodyPr/>
          <a:lstStyle/>
          <a:p>
            <a:r>
              <a:rPr lang="en-US" dirty="0"/>
              <a:t>Contents </a:t>
            </a:r>
            <a:endParaRPr lang="de-DE" dirty="0"/>
          </a:p>
        </p:txBody>
      </p:sp>
      <p:sp>
        <p:nvSpPr>
          <p:cNvPr id="3" name="Content Placeholder 2">
            <a:extLst>
              <a:ext uri="{FF2B5EF4-FFF2-40B4-BE49-F238E27FC236}">
                <a16:creationId xmlns="" xmlns:a16="http://schemas.microsoft.com/office/drawing/2014/main" id="{548F950B-3858-4C81-89D2-0381F585ECC5}"/>
              </a:ext>
            </a:extLst>
          </p:cNvPr>
          <p:cNvSpPr>
            <a:spLocks noGrp="1"/>
          </p:cNvSpPr>
          <p:nvPr>
            <p:ph idx="1"/>
          </p:nvPr>
        </p:nvSpPr>
        <p:spPr>
          <a:xfrm>
            <a:off x="906839" y="1916065"/>
            <a:ext cx="10245070" cy="3598615"/>
          </a:xfrm>
        </p:spPr>
        <p:txBody>
          <a:bodyPr/>
          <a:lstStyle/>
          <a:p>
            <a:pPr>
              <a:lnSpc>
                <a:spcPct val="150000"/>
              </a:lnSpc>
              <a:buFont typeface="Wingdings" panose="05000000000000000000" pitchFamily="2" charset="2"/>
              <a:buChar char="Ø"/>
            </a:pPr>
            <a:r>
              <a:rPr lang="en-US" dirty="0"/>
              <a:t> </a:t>
            </a:r>
            <a:r>
              <a:rPr lang="en-US" altLang="zh-CN" dirty="0"/>
              <a:t>The importance to define a Data Collection </a:t>
            </a:r>
            <a:r>
              <a:rPr lang="en-US" altLang="zh-CN" dirty="0" smtClean="0"/>
              <a:t>Service</a:t>
            </a:r>
          </a:p>
          <a:p>
            <a:pPr>
              <a:lnSpc>
                <a:spcPct val="150000"/>
              </a:lnSpc>
              <a:buFont typeface="Wingdings" panose="05000000000000000000" pitchFamily="2" charset="2"/>
              <a:buChar char="Ø"/>
            </a:pPr>
            <a:r>
              <a:rPr lang="en-US" dirty="0" smtClean="0"/>
              <a:t> </a:t>
            </a:r>
            <a:r>
              <a:rPr lang="en-US" dirty="0" smtClean="0"/>
              <a:t>T</a:t>
            </a:r>
            <a:r>
              <a:rPr lang="en-US" altLang="zh-CN" dirty="0" smtClean="0"/>
              <a:t>wo options of VAL user data collection methodology</a:t>
            </a:r>
            <a:endParaRPr lang="en-US" altLang="zh-CN" dirty="0"/>
          </a:p>
          <a:p>
            <a:pPr>
              <a:lnSpc>
                <a:spcPct val="150000"/>
              </a:lnSpc>
              <a:buFont typeface="Wingdings" panose="05000000000000000000" pitchFamily="2" charset="2"/>
              <a:buChar char="Ø"/>
            </a:pPr>
            <a:r>
              <a:rPr lang="en-US" dirty="0" smtClean="0"/>
              <a:t> C</a:t>
            </a:r>
            <a:r>
              <a:rPr lang="en-US" altLang="zh-CN" dirty="0" smtClean="0"/>
              <a:t>omparison </a:t>
            </a:r>
            <a:r>
              <a:rPr lang="en-US" altLang="zh-CN" dirty="0" smtClean="0"/>
              <a:t>of two options</a:t>
            </a:r>
          </a:p>
          <a:p>
            <a:pPr>
              <a:lnSpc>
                <a:spcPct val="150000"/>
              </a:lnSpc>
              <a:buFont typeface="Wingdings" panose="05000000000000000000" pitchFamily="2" charset="2"/>
              <a:buChar char="Ø"/>
            </a:pPr>
            <a:r>
              <a:rPr lang="en-US" dirty="0" smtClean="0"/>
              <a:t> P</a:t>
            </a:r>
            <a:r>
              <a:rPr lang="en-US" altLang="zh-CN" dirty="0" smtClean="0"/>
              <a:t>roposals</a:t>
            </a:r>
            <a:endParaRPr lang="en-US" dirty="0"/>
          </a:p>
        </p:txBody>
      </p:sp>
    </p:spTree>
    <p:extLst>
      <p:ext uri="{BB962C8B-B14F-4D97-AF65-F5344CB8AC3E}">
        <p14:creationId xmlns:p14="http://schemas.microsoft.com/office/powerpoint/2010/main" val="37201948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122548" y="123111"/>
            <a:ext cx="10435473" cy="529018"/>
          </a:xfrm>
        </p:spPr>
        <p:txBody>
          <a:bodyPr vert="horz" wrap="square" lIns="91440" tIns="45720" rIns="91440" bIns="45720" anchor="ctr" anchorCtr="0">
            <a:noAutofit/>
          </a:bodyPr>
          <a:lstStyle/>
          <a:p>
            <a:r>
              <a:rPr lang="en-US" altLang="zh-CN" sz="3600" dirty="0" smtClean="0"/>
              <a:t>The importance to define a Data Collection Service</a:t>
            </a:r>
            <a:endParaRPr lang="en-US" altLang="en-US" sz="3600" dirty="0"/>
          </a:p>
        </p:txBody>
      </p:sp>
      <p:sp>
        <p:nvSpPr>
          <p:cNvPr id="2" name="Rectangle 2"/>
          <p:cNvSpPr>
            <a:spLocks noChangeArrowheads="1"/>
          </p:cNvSpPr>
          <p:nvPr/>
        </p:nvSpPr>
        <p:spPr bwMode="auto">
          <a:xfrm>
            <a:off x="1524001" y="-123110"/>
            <a:ext cx="1847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11"/>
          <p:cNvSpPr>
            <a:spLocks noChangeArrowheads="1"/>
          </p:cNvSpPr>
          <p:nvPr/>
        </p:nvSpPr>
        <p:spPr bwMode="auto">
          <a:xfrm>
            <a:off x="1524001" y="-123110"/>
            <a:ext cx="1847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10994" y="1087180"/>
            <a:ext cx="11240535" cy="1865126"/>
          </a:xfrm>
          <a:prstGeom prst="rect">
            <a:avLst/>
          </a:prstGeom>
        </p:spPr>
        <p:txBody>
          <a:bodyPr wrap="square">
            <a:spAutoFit/>
          </a:bodyPr>
          <a:lstStyle/>
          <a:p>
            <a:pPr marL="0" lvl="1">
              <a:lnSpc>
                <a:spcPct val="120000"/>
              </a:lnSpc>
            </a:pPr>
            <a:r>
              <a:rPr lang="en-US" altLang="zh-CN" sz="1600" dirty="0"/>
              <a:t>The procedures of data collection from the </a:t>
            </a:r>
            <a:r>
              <a:rPr lang="en-US" altLang="zh-CN" sz="1600" dirty="0" smtClean="0"/>
              <a:t>NSCE </a:t>
            </a:r>
            <a:r>
              <a:rPr lang="en-US" altLang="zh-CN" sz="1600" dirty="0"/>
              <a:t>client </a:t>
            </a:r>
            <a:r>
              <a:rPr lang="en-US" altLang="zh-CN" sz="1600" dirty="0" smtClean="0"/>
              <a:t>to NSCE </a:t>
            </a:r>
            <a:r>
              <a:rPr lang="en-US" altLang="zh-CN" sz="1600" dirty="0"/>
              <a:t>server are </a:t>
            </a:r>
            <a:r>
              <a:rPr lang="en-US" altLang="zh-CN" sz="1600" dirty="0" smtClean="0"/>
              <a:t>required </a:t>
            </a:r>
            <a:r>
              <a:rPr lang="en-US" altLang="zh-CN" sz="1600" dirty="0">
                <a:solidFill>
                  <a:srgbClr val="FF0000"/>
                </a:solidFill>
              </a:rPr>
              <a:t>across different </a:t>
            </a:r>
            <a:r>
              <a:rPr lang="en-US" altLang="zh-CN" sz="1600" dirty="0" smtClean="0">
                <a:solidFill>
                  <a:srgbClr val="FF0000"/>
                </a:solidFill>
              </a:rPr>
              <a:t>works, </a:t>
            </a:r>
            <a:r>
              <a:rPr lang="en-US" altLang="zh-CN" sz="1600" dirty="0">
                <a:solidFill>
                  <a:srgbClr val="FF0000"/>
                </a:solidFill>
              </a:rPr>
              <a:t>e.g., NSCE, ADAE, SEALDD… </a:t>
            </a:r>
          </a:p>
          <a:p>
            <a:pPr marL="0" lvl="1">
              <a:lnSpc>
                <a:spcPct val="120000"/>
              </a:lnSpc>
            </a:pPr>
            <a:endParaRPr lang="en-US" altLang="zh-CN" sz="1600" dirty="0" smtClean="0">
              <a:solidFill>
                <a:srgbClr val="FF0000"/>
              </a:solidFill>
            </a:endParaRPr>
          </a:p>
          <a:p>
            <a:pPr marL="0" lvl="1">
              <a:lnSpc>
                <a:spcPct val="120000"/>
              </a:lnSpc>
            </a:pPr>
            <a:r>
              <a:rPr lang="en-US" altLang="zh-CN" sz="1600" dirty="0" smtClean="0"/>
              <a:t>And this issue is raised in several SA6 meetings and also rapporteur calls. It is important to draw a conclusion on </a:t>
            </a:r>
            <a:r>
              <a:rPr lang="en-US" altLang="zh-CN" sz="1600" dirty="0"/>
              <a:t>t</a:t>
            </a:r>
            <a:r>
              <a:rPr lang="en-US" altLang="zh-CN" sz="1600" dirty="0" smtClean="0"/>
              <a:t>he methodology of the data collection service definition since this issue impacts multiple work items.</a:t>
            </a:r>
          </a:p>
          <a:p>
            <a:pPr marL="0" lvl="1">
              <a:lnSpc>
                <a:spcPct val="120000"/>
              </a:lnSpc>
            </a:pPr>
            <a:endParaRPr lang="en-US" altLang="zh-CN" sz="1600" dirty="0" smtClean="0"/>
          </a:p>
        </p:txBody>
      </p:sp>
      <p:graphicFrame>
        <p:nvGraphicFramePr>
          <p:cNvPr id="14" name="对象 13"/>
          <p:cNvGraphicFramePr>
            <a:graphicFrameLocks noChangeAspect="1"/>
          </p:cNvGraphicFramePr>
          <p:nvPr>
            <p:extLst>
              <p:ext uri="{D42A27DB-BD31-4B8C-83A1-F6EECF244321}">
                <p14:modId xmlns:p14="http://schemas.microsoft.com/office/powerpoint/2010/main" val="1636220752"/>
              </p:ext>
            </p:extLst>
          </p:nvPr>
        </p:nvGraphicFramePr>
        <p:xfrm>
          <a:off x="5448693" y="2914759"/>
          <a:ext cx="5514975" cy="3209925"/>
        </p:xfrm>
        <a:graphic>
          <a:graphicData uri="http://schemas.openxmlformats.org/presentationml/2006/ole">
            <mc:AlternateContent xmlns:mc="http://schemas.openxmlformats.org/markup-compatibility/2006">
              <mc:Choice xmlns:v="urn:schemas-microsoft-com:vml" Requires="v">
                <p:oleObj spid="_x0000_s1243" name="Visio" r:id="rId4" imgW="6324849" imgH="3680707" progId="Visio.Drawing.15">
                  <p:embed/>
                </p:oleObj>
              </mc:Choice>
              <mc:Fallback>
                <p:oleObj name="Visio" r:id="rId4" imgW="6324849" imgH="3680707" progId="Visio.Drawing.15">
                  <p:embed/>
                  <p:pic>
                    <p:nvPicPr>
                      <p:cNvPr id="0" name="Object 2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8693" y="2914759"/>
                        <a:ext cx="5514975" cy="3209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文本框 14"/>
          <p:cNvSpPr txBox="1"/>
          <p:nvPr/>
        </p:nvSpPr>
        <p:spPr>
          <a:xfrm>
            <a:off x="7541736" y="6124684"/>
            <a:ext cx="3619599" cy="246221"/>
          </a:xfrm>
          <a:prstGeom prst="rect">
            <a:avLst/>
          </a:prstGeom>
          <a:noFill/>
        </p:spPr>
        <p:txBody>
          <a:bodyPr wrap="square" rtlCol="0">
            <a:spAutoFit/>
          </a:bodyPr>
          <a:lstStyle/>
          <a:p>
            <a:r>
              <a:rPr lang="en-US" altLang="zh-CN" dirty="0" smtClean="0"/>
              <a:t>Data Collection Architecture defined in ADAE WI</a:t>
            </a:r>
            <a:endParaRPr lang="zh-CN" altLang="en-US" dirty="0"/>
          </a:p>
        </p:txBody>
      </p:sp>
      <p:sp>
        <p:nvSpPr>
          <p:cNvPr id="16" name="Rectangle 206"/>
          <p:cNvSpPr>
            <a:spLocks noChangeArrowheads="1"/>
          </p:cNvSpPr>
          <p:nvPr/>
        </p:nvSpPr>
        <p:spPr bwMode="auto">
          <a:xfrm flipV="1">
            <a:off x="553013" y="1359138"/>
            <a:ext cx="956758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322315503"/>
              </p:ext>
            </p:extLst>
          </p:nvPr>
        </p:nvGraphicFramePr>
        <p:xfrm>
          <a:off x="553013" y="2338462"/>
          <a:ext cx="4499754" cy="4223191"/>
        </p:xfrm>
        <a:graphic>
          <a:graphicData uri="http://schemas.openxmlformats.org/presentationml/2006/ole">
            <mc:AlternateContent xmlns:mc="http://schemas.openxmlformats.org/markup-compatibility/2006">
              <mc:Choice xmlns:v="urn:schemas-microsoft-com:vml" Requires="v">
                <p:oleObj spid="_x0000_s1244" name="文档" r:id="rId6" imgW="5743593" imgH="5377891" progId="Word.Document.12">
                  <p:embed/>
                </p:oleObj>
              </mc:Choice>
              <mc:Fallback>
                <p:oleObj name="文档" r:id="rId6" imgW="5743593" imgH="5377891" progId="Word.Document.12">
                  <p:embed/>
                  <p:pic>
                    <p:nvPicPr>
                      <p:cNvPr id="0" name="Object 20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3013" y="2338462"/>
                        <a:ext cx="4499754" cy="4223191"/>
                      </a:xfrm>
                      <a:prstGeom prst="rect">
                        <a:avLst/>
                      </a:prstGeom>
                      <a:noFill/>
                    </p:spPr>
                  </p:pic>
                </p:oleObj>
              </mc:Fallback>
            </mc:AlternateContent>
          </a:graphicData>
        </a:graphic>
      </p:graphicFrame>
      <p:sp>
        <p:nvSpPr>
          <p:cNvPr id="18" name="矩形 17"/>
          <p:cNvSpPr/>
          <p:nvPr/>
        </p:nvSpPr>
        <p:spPr>
          <a:xfrm>
            <a:off x="1395167" y="4609705"/>
            <a:ext cx="2969443" cy="59388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933871" y="6247794"/>
            <a:ext cx="4260915" cy="246221"/>
          </a:xfrm>
          <a:prstGeom prst="rect">
            <a:avLst/>
          </a:prstGeom>
          <a:noFill/>
        </p:spPr>
        <p:txBody>
          <a:bodyPr wrap="square" rtlCol="0">
            <a:spAutoFit/>
          </a:bodyPr>
          <a:lstStyle/>
          <a:p>
            <a:r>
              <a:rPr lang="en-US" altLang="zh-CN" dirty="0" smtClean="0"/>
              <a:t>Example of Data collection related procedure defined in NSCALE WI</a:t>
            </a:r>
            <a:endParaRPr lang="zh-CN" altLang="en-US" dirty="0"/>
          </a:p>
        </p:txBody>
      </p:sp>
    </p:spTree>
    <p:extLst>
      <p:ext uri="{BB962C8B-B14F-4D97-AF65-F5344CB8AC3E}">
        <p14:creationId xmlns:p14="http://schemas.microsoft.com/office/powerpoint/2010/main" val="3388749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133232" y="151055"/>
            <a:ext cx="10189118" cy="529018"/>
          </a:xfrm>
        </p:spPr>
        <p:txBody>
          <a:bodyPr vert="horz" wrap="square" lIns="91440" tIns="45720" rIns="91440" bIns="45720" anchor="ctr" anchorCtr="0">
            <a:noAutofit/>
          </a:bodyPr>
          <a:lstStyle/>
          <a:p>
            <a:r>
              <a:rPr lang="en-US" altLang="zh-CN" sz="3600" dirty="0"/>
              <a:t>Two options of VAL user data collection </a:t>
            </a:r>
            <a:r>
              <a:rPr lang="en-US" altLang="zh-CN" sz="3600" dirty="0" smtClean="0"/>
              <a:t>methodology</a:t>
            </a:r>
            <a:endParaRPr lang="en-US" altLang="zh-CN" sz="3600" dirty="0"/>
          </a:p>
        </p:txBody>
      </p:sp>
      <p:sp>
        <p:nvSpPr>
          <p:cNvPr id="7" name="Content Placeholder 2">
            <a:extLst>
              <a:ext uri="{FF2B5EF4-FFF2-40B4-BE49-F238E27FC236}">
                <a16:creationId xmlns="" xmlns:a16="http://schemas.microsoft.com/office/drawing/2014/main" id="{20F48345-0126-876E-9926-933F74BAB00C}"/>
              </a:ext>
            </a:extLst>
          </p:cNvPr>
          <p:cNvSpPr>
            <a:spLocks noGrp="1"/>
          </p:cNvSpPr>
          <p:nvPr>
            <p:ph idx="1"/>
          </p:nvPr>
        </p:nvSpPr>
        <p:spPr>
          <a:xfrm>
            <a:off x="301169" y="4845553"/>
            <a:ext cx="11603139" cy="956391"/>
          </a:xfrm>
        </p:spPr>
        <p:txBody>
          <a:bodyPr/>
          <a:lstStyle/>
          <a:p>
            <a:pPr marL="0" indent="0">
              <a:buNone/>
            </a:pPr>
            <a:r>
              <a:rPr lang="en-US" altLang="zh-CN" sz="2000" dirty="0" smtClean="0">
                <a:latin typeface="Calibri" panose="020F0502020204030204" pitchFamily="34" charset="0"/>
              </a:rPr>
              <a:t> </a:t>
            </a:r>
            <a:endParaRPr lang="en-GB" altLang="zh-CN" sz="1400" dirty="0"/>
          </a:p>
          <a:p>
            <a:pPr marL="895350" indent="-895350">
              <a:buNone/>
            </a:pPr>
            <a:endParaRPr lang="en-US" sz="1400" dirty="0"/>
          </a:p>
        </p:txBody>
      </p:sp>
      <p:graphicFrame>
        <p:nvGraphicFramePr>
          <p:cNvPr id="8" name="对象 7"/>
          <p:cNvGraphicFramePr>
            <a:graphicFrameLocks noChangeAspect="1"/>
          </p:cNvGraphicFramePr>
          <p:nvPr>
            <p:extLst>
              <p:ext uri="{D42A27DB-BD31-4B8C-83A1-F6EECF244321}">
                <p14:modId xmlns:p14="http://schemas.microsoft.com/office/powerpoint/2010/main" val="2527209542"/>
              </p:ext>
            </p:extLst>
          </p:nvPr>
        </p:nvGraphicFramePr>
        <p:xfrm>
          <a:off x="133232" y="2691542"/>
          <a:ext cx="5869243" cy="2133760"/>
        </p:xfrm>
        <a:graphic>
          <a:graphicData uri="http://schemas.openxmlformats.org/presentationml/2006/ole">
            <mc:AlternateContent xmlns:mc="http://schemas.openxmlformats.org/markup-compatibility/2006">
              <mc:Choice xmlns:v="urn:schemas-microsoft-com:vml" Requires="v">
                <p:oleObj spid="_x0000_s2337" name="Visio" r:id="rId4" imgW="5572114" imgH="2219498" progId="Visio.Drawing.11">
                  <p:embed/>
                </p:oleObj>
              </mc:Choice>
              <mc:Fallback>
                <p:oleObj name="Visio" r:id="rId4" imgW="5572114" imgH="2219498" progId="Visio.Drawing.11">
                  <p:embed/>
                  <p:pic>
                    <p:nvPicPr>
                      <p:cNvPr id="0" name=""/>
                      <p:cNvPicPr>
                        <a:picLocks noChangeAspect="1" noChangeArrowheads="1"/>
                      </p:cNvPicPr>
                      <p:nvPr/>
                    </p:nvPicPr>
                    <p:blipFill>
                      <a:blip r:embed="rId5"/>
                      <a:srcRect/>
                      <a:stretch>
                        <a:fillRect/>
                      </a:stretch>
                    </p:blipFill>
                    <p:spPr bwMode="auto">
                      <a:xfrm>
                        <a:off x="133232" y="2691542"/>
                        <a:ext cx="5869243" cy="2133760"/>
                      </a:xfrm>
                      <a:prstGeom prst="rect">
                        <a:avLst/>
                      </a:prstGeom>
                      <a:noFill/>
                    </p:spPr>
                  </p:pic>
                </p:oleObj>
              </mc:Fallback>
            </mc:AlternateContent>
          </a:graphicData>
        </a:graphic>
      </p:graphicFrame>
      <p:sp>
        <p:nvSpPr>
          <p:cNvPr id="10" name="矩形 9"/>
          <p:cNvSpPr/>
          <p:nvPr/>
        </p:nvSpPr>
        <p:spPr>
          <a:xfrm>
            <a:off x="872804" y="5162714"/>
            <a:ext cx="4725974" cy="400110"/>
          </a:xfrm>
          <a:prstGeom prst="rect">
            <a:avLst/>
          </a:prstGeom>
        </p:spPr>
        <p:txBody>
          <a:bodyPr wrap="none">
            <a:spAutoFit/>
          </a:bodyPr>
          <a:lstStyle/>
          <a:p>
            <a:pPr marL="895350" indent="-895350"/>
            <a:r>
              <a:rPr lang="en-GB" altLang="zh-CN" sz="1100" b="1" dirty="0" smtClean="0"/>
              <a:t>Option 1</a:t>
            </a:r>
            <a:r>
              <a:rPr lang="zh-CN" altLang="en-US" sz="1100" b="1" dirty="0"/>
              <a:t>：</a:t>
            </a:r>
            <a:r>
              <a:rPr lang="en-GB" altLang="zh-CN" sz="1100" b="1" dirty="0" smtClean="0"/>
              <a:t>Define a generic VAL </a:t>
            </a:r>
            <a:r>
              <a:rPr lang="en-GB" altLang="zh-CN" sz="1100" b="1" dirty="0"/>
              <a:t>UE data</a:t>
            </a:r>
            <a:r>
              <a:rPr lang="en-GB" altLang="zh-CN" sz="2000" b="1" dirty="0"/>
              <a:t> </a:t>
            </a:r>
            <a:r>
              <a:rPr lang="en-GB" altLang="zh-CN" sz="1100" b="1" dirty="0"/>
              <a:t>collection functional model</a:t>
            </a:r>
            <a:endParaRPr lang="zh-CN" altLang="en-US" sz="1100" b="1" dirty="0"/>
          </a:p>
        </p:txBody>
      </p:sp>
      <p:sp>
        <p:nvSpPr>
          <p:cNvPr id="12" name="Content Placeholder 2">
            <a:extLst>
              <a:ext uri="{FF2B5EF4-FFF2-40B4-BE49-F238E27FC236}">
                <a16:creationId xmlns="" xmlns:a16="http://schemas.microsoft.com/office/drawing/2014/main" id="{20F48345-0126-876E-9926-933F74BAB00C}"/>
              </a:ext>
            </a:extLst>
          </p:cNvPr>
          <p:cNvSpPr txBox="1">
            <a:spLocks/>
          </p:cNvSpPr>
          <p:nvPr/>
        </p:nvSpPr>
        <p:spPr>
          <a:xfrm>
            <a:off x="301169" y="901516"/>
            <a:ext cx="9568695" cy="152893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40000"/>
              </a:lnSpc>
              <a:spcAft>
                <a:spcPts val="0"/>
              </a:spcAft>
              <a:buNone/>
            </a:pPr>
            <a:r>
              <a:rPr lang="en-IN" sz="2000" dirty="0" smtClean="0">
                <a:latin typeface="Calibri" panose="020F0502020204030204" pitchFamily="34" charset="0"/>
                <a:ea typeface="Calibri" panose="020F0502020204030204" pitchFamily="34" charset="0"/>
              </a:rPr>
              <a:t>As </a:t>
            </a:r>
            <a:r>
              <a:rPr lang="en-IN" sz="2000" dirty="0" err="1" smtClean="0">
                <a:latin typeface="Calibri" panose="020F0502020204030204" pitchFamily="34" charset="0"/>
                <a:ea typeface="Calibri" panose="020F0502020204030204" pitchFamily="34" charset="0"/>
              </a:rPr>
              <a:t>S6</a:t>
            </a:r>
            <a:r>
              <a:rPr lang="en-IN" sz="2000" dirty="0" smtClean="0">
                <a:latin typeface="Calibri" panose="020F0502020204030204" pitchFamily="34" charset="0"/>
                <a:ea typeface="Calibri" panose="020F0502020204030204" pitchFamily="34" charset="0"/>
              </a:rPr>
              <a:t>-223146 proposed in</a:t>
            </a:r>
            <a:r>
              <a:rPr lang="en-US" altLang="zh-CN" sz="2000" dirty="0" smtClean="0">
                <a:latin typeface="Calibri" panose="020F0502020204030204" pitchFamily="34" charset="0"/>
                <a:ea typeface="Calibri" panose="020F0502020204030204" pitchFamily="34" charset="0"/>
              </a:rPr>
              <a:t> </a:t>
            </a:r>
            <a:r>
              <a:rPr lang="en-US" altLang="zh-CN" sz="2000" dirty="0" err="1" smtClean="0">
                <a:latin typeface="Calibri" panose="020F0502020204030204" pitchFamily="34" charset="0"/>
                <a:ea typeface="Calibri" panose="020F0502020204030204" pitchFamily="34" charset="0"/>
              </a:rPr>
              <a:t>SA6#52e</a:t>
            </a:r>
            <a:r>
              <a:rPr lang="en-US" altLang="zh-CN" sz="2000" dirty="0" smtClean="0">
                <a:latin typeface="Calibri" panose="020F0502020204030204" pitchFamily="34" charset="0"/>
                <a:ea typeface="Calibri" panose="020F0502020204030204" pitchFamily="34" charset="0"/>
              </a:rPr>
              <a:t> </a:t>
            </a:r>
            <a:r>
              <a:rPr lang="en-IN" sz="2000" dirty="0" smtClean="0">
                <a:latin typeface="Calibri" panose="020F0502020204030204" pitchFamily="34" charset="0"/>
                <a:ea typeface="Calibri" panose="020F0502020204030204" pitchFamily="34" charset="0"/>
              </a:rPr>
              <a:t>and other discussion paper proposed in rapporteur calls, two options to define data collection are provided </a:t>
            </a:r>
          </a:p>
          <a:p>
            <a:pPr marL="895350" indent="-895350" fontAlgn="auto">
              <a:lnSpc>
                <a:spcPct val="170000"/>
              </a:lnSpc>
              <a:spcAft>
                <a:spcPts val="0"/>
              </a:spcAft>
              <a:buFont typeface="Arial" panose="020B0604020202020204" pitchFamily="34" charset="0"/>
              <a:buNone/>
            </a:pPr>
            <a:r>
              <a:rPr lang="en-US" sz="1400" dirty="0" smtClean="0">
                <a:latin typeface="Calibri" panose="020F0502020204030204" pitchFamily="34" charset="0"/>
                <a:ea typeface="Calibri" panose="020F0502020204030204" pitchFamily="34" charset="0"/>
                <a:cs typeface="Times New Roman" panose="02020603050405020304" pitchFamily="18" charset="0"/>
              </a:rPr>
              <a:t>     </a:t>
            </a:r>
            <a:r>
              <a:rPr lang="en-US" sz="1400" b="1" dirty="0" err="1" smtClean="0"/>
              <a:t>Option1</a:t>
            </a:r>
            <a:r>
              <a:rPr lang="en-US" sz="1400" b="1" dirty="0" smtClean="0"/>
              <a:t>: </a:t>
            </a:r>
            <a:r>
              <a:rPr lang="en-GB" altLang="zh-CN" sz="1400" dirty="0" smtClean="0"/>
              <a:t>Define a unified Functional model for VAL data collection management by utilizing the DCAF related functionalities and interfaces </a:t>
            </a:r>
          </a:p>
          <a:p>
            <a:pPr marL="895350" indent="-895350" fontAlgn="auto">
              <a:lnSpc>
                <a:spcPct val="170000"/>
              </a:lnSpc>
              <a:spcAft>
                <a:spcPts val="0"/>
              </a:spcAft>
              <a:buFont typeface="Arial" panose="020B0604020202020204" pitchFamily="34" charset="0"/>
              <a:buNone/>
            </a:pPr>
            <a:endParaRPr lang="en-US" sz="1400" dirty="0"/>
          </a:p>
        </p:txBody>
      </p:sp>
      <p:graphicFrame>
        <p:nvGraphicFramePr>
          <p:cNvPr id="16" name="对象 15"/>
          <p:cNvGraphicFramePr>
            <a:graphicFrameLocks noChangeAspect="1"/>
          </p:cNvGraphicFramePr>
          <p:nvPr>
            <p:extLst>
              <p:ext uri="{D42A27DB-BD31-4B8C-83A1-F6EECF244321}">
                <p14:modId xmlns:p14="http://schemas.microsoft.com/office/powerpoint/2010/main" val="2652614842"/>
              </p:ext>
            </p:extLst>
          </p:nvPr>
        </p:nvGraphicFramePr>
        <p:xfrm>
          <a:off x="6150647" y="2718336"/>
          <a:ext cx="5665923" cy="2261007"/>
        </p:xfrm>
        <a:graphic>
          <a:graphicData uri="http://schemas.openxmlformats.org/presentationml/2006/ole">
            <mc:AlternateContent xmlns:mc="http://schemas.openxmlformats.org/markup-compatibility/2006">
              <mc:Choice xmlns:v="urn:schemas-microsoft-com:vml" Requires="v">
                <p:oleObj spid="_x0000_s2338" name="Visio" r:id="rId6" imgW="5572114" imgH="2219498" progId="Visio.Drawing.11">
                  <p:embed/>
                </p:oleObj>
              </mc:Choice>
              <mc:Fallback>
                <p:oleObj name="Visio" r:id="rId6" imgW="5572114" imgH="2219498" progId="Visio.Drawing.11">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0647" y="2718336"/>
                        <a:ext cx="5665923" cy="2261007"/>
                      </a:xfrm>
                      <a:prstGeom prst="rect">
                        <a:avLst/>
                      </a:prstGeom>
                      <a:noFill/>
                    </p:spPr>
                  </p:pic>
                </p:oleObj>
              </mc:Fallback>
            </mc:AlternateContent>
          </a:graphicData>
        </a:graphic>
      </p:graphicFrame>
      <p:sp>
        <p:nvSpPr>
          <p:cNvPr id="18" name="矩形 17"/>
          <p:cNvSpPr/>
          <p:nvPr/>
        </p:nvSpPr>
        <p:spPr>
          <a:xfrm>
            <a:off x="6548737" y="5391308"/>
            <a:ext cx="4869742" cy="430887"/>
          </a:xfrm>
          <a:prstGeom prst="rect">
            <a:avLst/>
          </a:prstGeom>
        </p:spPr>
        <p:txBody>
          <a:bodyPr wrap="square">
            <a:spAutoFit/>
          </a:bodyPr>
          <a:lstStyle/>
          <a:p>
            <a:pPr marL="895350" indent="-895350"/>
            <a:r>
              <a:rPr lang="en-GB" altLang="zh-CN" sz="1100" b="1" dirty="0" smtClean="0"/>
              <a:t>Option 2</a:t>
            </a:r>
            <a:r>
              <a:rPr lang="zh-CN" altLang="en-US" sz="1100" b="1" dirty="0" smtClean="0"/>
              <a:t>：</a:t>
            </a:r>
            <a:r>
              <a:rPr lang="en-GB" altLang="zh-CN" sz="1100" b="1" dirty="0" smtClean="0"/>
              <a:t>Define </a:t>
            </a:r>
            <a:r>
              <a:rPr lang="en-US" altLang="zh-CN" sz="1100" b="1" dirty="0" smtClean="0"/>
              <a:t>the data collection functionality within each server which requires data collection</a:t>
            </a:r>
            <a:endParaRPr lang="zh-CN" altLang="en-US" sz="1100" b="1" dirty="0"/>
          </a:p>
        </p:txBody>
      </p:sp>
      <p:sp>
        <p:nvSpPr>
          <p:cNvPr id="17" name="文本框 16"/>
          <p:cNvSpPr txBox="1"/>
          <p:nvPr/>
        </p:nvSpPr>
        <p:spPr>
          <a:xfrm>
            <a:off x="217200" y="6034214"/>
            <a:ext cx="11771076"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altLang="zh-CN" sz="2000" b="1" dirty="0"/>
              <a:t>B</a:t>
            </a:r>
            <a:r>
              <a:rPr lang="en-US" altLang="zh-CN" sz="2000" b="1" dirty="0" smtClean="0"/>
              <a:t>oth options should following  the principle that data collection should re-use the methodology defined in SA4 EVEX firstly.</a:t>
            </a:r>
            <a:endParaRPr lang="zh-CN" altLang="en-US" sz="2000" b="1" dirty="0"/>
          </a:p>
        </p:txBody>
      </p:sp>
    </p:spTree>
    <p:extLst>
      <p:ext uri="{BB962C8B-B14F-4D97-AF65-F5344CB8AC3E}">
        <p14:creationId xmlns:p14="http://schemas.microsoft.com/office/powerpoint/2010/main" val="4348828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141402" y="226887"/>
            <a:ext cx="9634194" cy="529018"/>
          </a:xfrm>
        </p:spPr>
        <p:txBody>
          <a:bodyPr vert="horz" wrap="square" lIns="91440" tIns="45720" rIns="91440" bIns="45720" anchor="ctr" anchorCtr="0">
            <a:normAutofit fontScale="90000"/>
          </a:bodyPr>
          <a:lstStyle/>
          <a:p>
            <a:pPr>
              <a:lnSpc>
                <a:spcPct val="150000"/>
              </a:lnSpc>
            </a:pPr>
            <a:r>
              <a:rPr lang="en-US" altLang="zh-CN" dirty="0" smtClean="0"/>
              <a:t>Comparison </a:t>
            </a:r>
            <a:r>
              <a:rPr lang="en-US" altLang="zh-CN" dirty="0"/>
              <a:t>of two options</a:t>
            </a:r>
          </a:p>
        </p:txBody>
      </p:sp>
      <p:sp>
        <p:nvSpPr>
          <p:cNvPr id="3" name="Content Placeholder 2">
            <a:extLst>
              <a:ext uri="{FF2B5EF4-FFF2-40B4-BE49-F238E27FC236}">
                <a16:creationId xmlns="" xmlns:a16="http://schemas.microsoft.com/office/drawing/2014/main" id="{20F48345-0126-876E-9926-933F74BAB00C}"/>
              </a:ext>
            </a:extLst>
          </p:cNvPr>
          <p:cNvSpPr>
            <a:spLocks noGrp="1"/>
          </p:cNvSpPr>
          <p:nvPr>
            <p:ph idx="1"/>
          </p:nvPr>
        </p:nvSpPr>
        <p:spPr>
          <a:xfrm>
            <a:off x="141402" y="1461305"/>
            <a:ext cx="11481847" cy="4779239"/>
          </a:xfrm>
        </p:spPr>
        <p:txBody>
          <a:bodyPr>
            <a:normAutofit/>
          </a:bodyPr>
          <a:lstStyle/>
          <a:p>
            <a:pPr marL="457200" lvl="1" indent="0">
              <a:lnSpc>
                <a:spcPct val="120000"/>
              </a:lnSpc>
              <a:buNone/>
            </a:pPr>
            <a:r>
              <a:rPr lang="en-US" sz="2000" dirty="0" smtClean="0">
                <a:latin typeface="Calibri" panose="020F0502020204030204" pitchFamily="34" charset="0"/>
                <a:ea typeface="Calibri" panose="020F0502020204030204" pitchFamily="34" charset="0"/>
                <a:cs typeface="Times New Roman" panose="02020603050405020304" pitchFamily="18" charset="0"/>
              </a:rPr>
              <a:t>Followings are the shortcomings and advantages of the two options:</a:t>
            </a:r>
          </a:p>
          <a:p>
            <a:pPr marL="457200" lvl="1" indent="0">
              <a:lnSpc>
                <a:spcPct val="120000"/>
              </a:lnSpc>
              <a:buNone/>
            </a:pPr>
            <a:r>
              <a:rPr lang="en-US" sz="2000" dirty="0" smtClean="0">
                <a:latin typeface="Calibri" panose="020F0502020204030204" pitchFamily="34" charset="0"/>
                <a:ea typeface="Calibri" panose="020F0502020204030204" pitchFamily="34" charset="0"/>
                <a:cs typeface="Times New Roman" panose="02020603050405020304" pitchFamily="18" charset="0"/>
              </a:rPr>
              <a:t>Option 1:</a:t>
            </a:r>
          </a:p>
          <a:p>
            <a:pPr marL="457200" lvl="1" indent="0">
              <a:lnSpc>
                <a:spcPct val="120000"/>
              </a:lnSpc>
              <a:buNone/>
            </a:pPr>
            <a:r>
              <a:rPr lang="en-US" altLang="zh-CN" sz="2000" dirty="0" smtClean="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a:t>
            </a:r>
            <a:r>
              <a:rPr lang="en-US" sz="2000" dirty="0" smtClean="0">
                <a:latin typeface="Calibri" panose="020F0502020204030204" pitchFamily="34" charset="0"/>
                <a:ea typeface="Calibri" panose="020F0502020204030204" pitchFamily="34" charset="0"/>
                <a:cs typeface="Times New Roman" panose="02020603050405020304" pitchFamily="18" charset="0"/>
              </a:rPr>
              <a:t>Will be much more clear in the structure of SEAL</a:t>
            </a:r>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smtClean="0">
                <a:latin typeface="Calibri" panose="020F0502020204030204" pitchFamily="34" charset="0"/>
                <a:ea typeface="Calibri" panose="020F0502020204030204" pitchFamily="34" charset="0"/>
                <a:cs typeface="Times New Roman" panose="02020603050405020304" pitchFamily="18" charset="0"/>
              </a:rPr>
              <a:t>work</a:t>
            </a:r>
          </a:p>
          <a:p>
            <a:pPr lvl="1">
              <a:lnSpc>
                <a:spcPct val="120000"/>
              </a:lnSpc>
              <a:buFont typeface="Wingdings" panose="05000000000000000000" pitchFamily="2" charset="2"/>
              <a:buChar char="ü"/>
            </a:pPr>
            <a:r>
              <a:rPr lang="en-US" sz="2000" dirty="0" smtClean="0">
                <a:latin typeface="Calibri" panose="020F0502020204030204" pitchFamily="34" charset="0"/>
                <a:ea typeface="Calibri" panose="020F0502020204030204" pitchFamily="34" charset="0"/>
                <a:cs typeface="Times New Roman" panose="02020603050405020304" pitchFamily="18" charset="0"/>
              </a:rPr>
              <a:t>  The potential new SEAL servers (which require data collection service) can reutilize this generic data collection </a:t>
            </a:r>
          </a:p>
          <a:p>
            <a:pPr marL="457200" lvl="1" indent="0">
              <a:lnSpc>
                <a:spcPct val="120000"/>
              </a:lnSpc>
              <a:buNone/>
            </a:pPr>
            <a:r>
              <a:rPr lang="en-US" altLang="zh-CN" sz="2000" dirty="0" smtClean="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May lead some work to move the A-DCCF from ADAE spec to SEAL spec</a:t>
            </a:r>
            <a:endParaRPr lang="en-US" sz="2000" dirty="0" smtClean="0">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20000"/>
              </a:lnSpc>
              <a:buNone/>
            </a:pPr>
            <a:r>
              <a:rPr lang="en-US" altLang="zh-CN" sz="2000" dirty="0" smtClean="0">
                <a:latin typeface="Calibri" panose="020F0502020204030204" pitchFamily="34" charset="0"/>
                <a:ea typeface="Calibri" panose="020F0502020204030204" pitchFamily="34" charset="0"/>
                <a:cs typeface="Times New Roman" panose="02020603050405020304" pitchFamily="18" charset="0"/>
              </a:rPr>
              <a:t>Option 2:</a:t>
            </a:r>
          </a:p>
          <a:p>
            <a:pPr marL="811213" lvl="1" indent="-354013">
              <a:lnSpc>
                <a:spcPct val="120000"/>
              </a:lnSpc>
              <a:buNone/>
            </a:pPr>
            <a:r>
              <a:rPr lang="en-US" altLang="zh-CN" sz="2000" dirty="0" smtClean="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a:t>
            </a:r>
            <a:r>
              <a:rPr lang="en-US" altLang="zh-CN" sz="2000" dirty="0" smtClean="0">
                <a:latin typeface="Calibri" panose="020F0502020204030204" pitchFamily="34" charset="0"/>
                <a:ea typeface="Calibri" panose="020F0502020204030204" pitchFamily="34" charset="0"/>
                <a:cs typeface="Times New Roman" panose="02020603050405020304" pitchFamily="18" charset="0"/>
              </a:rPr>
              <a:t>We will duplicate the data collection service in every work of the SEAL servers which require the data collection service.</a:t>
            </a:r>
          </a:p>
          <a:p>
            <a:pPr marL="811213" lvl="1" indent="-368300">
              <a:lnSpc>
                <a:spcPct val="120000"/>
              </a:lnSpc>
              <a:buFont typeface="Wingdings" panose="05000000000000000000" pitchFamily="2" charset="2"/>
              <a:buChar char="û"/>
              <a:tabLst>
                <a:tab pos="811213" algn="l"/>
              </a:tabLst>
            </a:pPr>
            <a:r>
              <a:rPr lang="en-US" altLang="zh-CN" sz="2000" dirty="0" smtClean="0">
                <a:latin typeface="Calibri" panose="020F0502020204030204" pitchFamily="34" charset="0"/>
                <a:ea typeface="Calibri" panose="020F0502020204030204" pitchFamily="34" charset="0"/>
                <a:cs typeface="Times New Roman" panose="02020603050405020304" pitchFamily="18" charset="0"/>
              </a:rPr>
              <a:t>May repeat this discussion again and again when new SEAL server(which involves data collection) are proposed and more specs will be impacted and more workload are needed to handle this issue.</a:t>
            </a:r>
          </a:p>
          <a:p>
            <a:pPr marL="811213" lvl="1" indent="-368300">
              <a:lnSpc>
                <a:spcPct val="120000"/>
              </a:lnSpc>
              <a:buFont typeface="Wingdings" panose="05000000000000000000" pitchFamily="2" charset="2"/>
              <a:buChar char="û"/>
              <a:tabLst>
                <a:tab pos="811213" algn="l"/>
              </a:tabLst>
            </a:pPr>
            <a:endParaRPr lang="en-US" altLang="zh-CN" sz="2000" dirty="0">
              <a:latin typeface="Calibri" panose="020F0502020204030204" pitchFamily="34" charset="0"/>
              <a:ea typeface="Calibri" panose="020F0502020204030204" pitchFamily="34" charset="0"/>
              <a:cs typeface="Times New Roman" panose="02020603050405020304" pitchFamily="18" charset="0"/>
            </a:endParaRPr>
          </a:p>
          <a:p>
            <a:pPr marL="914400" lvl="1" indent="-457200">
              <a:lnSpc>
                <a:spcPct val="120000"/>
              </a:lnSpc>
              <a:buAutoNum type="arabicPeriod"/>
            </a:pPr>
            <a:endParaRPr lang="en-US" sz="2000" dirty="0" smtClean="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46283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450179" y="415423"/>
            <a:ext cx="6827838" cy="529018"/>
          </a:xfrm>
        </p:spPr>
        <p:txBody>
          <a:bodyPr vert="horz" wrap="square" lIns="91440" tIns="45720" rIns="91440" bIns="45720" anchor="ctr" anchorCtr="0">
            <a:normAutofit fontScale="90000"/>
          </a:bodyPr>
          <a:lstStyle/>
          <a:p>
            <a:r>
              <a:rPr lang="en-US" altLang="en-US" dirty="0" smtClean="0"/>
              <a:t>P</a:t>
            </a:r>
            <a:r>
              <a:rPr lang="en-US" altLang="zh-CN" dirty="0" smtClean="0"/>
              <a:t>roposal</a:t>
            </a:r>
            <a:endParaRPr lang="en-US" altLang="en-US" dirty="0"/>
          </a:p>
        </p:txBody>
      </p:sp>
      <p:sp>
        <p:nvSpPr>
          <p:cNvPr id="3" name="Content Placeholder 2">
            <a:extLst>
              <a:ext uri="{FF2B5EF4-FFF2-40B4-BE49-F238E27FC236}">
                <a16:creationId xmlns="" xmlns:a16="http://schemas.microsoft.com/office/drawing/2014/main" id="{20F48345-0126-876E-9926-933F74BAB00C}"/>
              </a:ext>
            </a:extLst>
          </p:cNvPr>
          <p:cNvSpPr>
            <a:spLocks noGrp="1"/>
          </p:cNvSpPr>
          <p:nvPr>
            <p:ph idx="1"/>
          </p:nvPr>
        </p:nvSpPr>
        <p:spPr>
          <a:xfrm>
            <a:off x="450179" y="1451880"/>
            <a:ext cx="10975108" cy="2507378"/>
          </a:xfrm>
        </p:spPr>
        <p:txBody>
          <a:bodyPr>
            <a:normAutofit/>
          </a:bodyPr>
          <a:lstStyle/>
          <a:p>
            <a:pPr marL="0" indent="0">
              <a:buNone/>
            </a:pPr>
            <a:r>
              <a:rPr lang="en-US" sz="2400" b="1" dirty="0" smtClean="0"/>
              <a:t>Considering the above analyses, </a:t>
            </a:r>
            <a:r>
              <a:rPr lang="en-US" sz="2400" b="1" dirty="0"/>
              <a:t>i</a:t>
            </a:r>
            <a:r>
              <a:rPr lang="en-US" altLang="zh-CN" sz="2400" b="1" dirty="0" smtClean="0"/>
              <a:t>t </a:t>
            </a:r>
            <a:r>
              <a:rPr lang="en-US" altLang="zh-CN" sz="2400" b="1" dirty="0"/>
              <a:t>is proposed to </a:t>
            </a:r>
            <a:r>
              <a:rPr lang="en-US" altLang="zh-CN" sz="2400" b="1" dirty="0" smtClean="0"/>
              <a:t>endorse following proposals:</a:t>
            </a:r>
            <a:endParaRPr lang="en-US" altLang="zh-CN" sz="2400" b="1" dirty="0"/>
          </a:p>
          <a:p>
            <a:pPr marL="342900" indent="-342900">
              <a:buAutoNum type="arabicPeriod"/>
            </a:pPr>
            <a:r>
              <a:rPr lang="en-US" altLang="zh-CN" sz="2000" dirty="0" smtClean="0"/>
              <a:t>Define a generic data collection server in SEAL</a:t>
            </a:r>
          </a:p>
          <a:p>
            <a:pPr marL="342900" indent="-342900">
              <a:buAutoNum type="arabicPeriod"/>
            </a:pPr>
            <a:r>
              <a:rPr lang="en-US" altLang="zh-CN" sz="2000" dirty="0" smtClean="0"/>
              <a:t>Move the A-DCCF from ADAE work to SEAL work </a:t>
            </a:r>
          </a:p>
          <a:p>
            <a:pPr marL="342900" indent="-342900">
              <a:buAutoNum type="arabicPeriod"/>
            </a:pPr>
            <a:r>
              <a:rPr lang="en-US" altLang="zh-CN" sz="2000" dirty="0" smtClean="0">
                <a:solidFill>
                  <a:srgbClr val="FF0000"/>
                </a:solidFill>
              </a:rPr>
              <a:t>Mapping the A-DCCF related service to SA4 defined VAL data collection service and re-use SA4’s services to avoid duplication work</a:t>
            </a:r>
          </a:p>
          <a:p>
            <a:pPr marL="342900" indent="-342900">
              <a:buAutoNum type="arabicPeriod"/>
            </a:pPr>
            <a:r>
              <a:rPr lang="en-US" altLang="zh-CN" sz="2000" dirty="0" smtClean="0"/>
              <a:t>Enhance the interfaces if it is needed and coordinate with SA4 with the enhancement. </a:t>
            </a:r>
          </a:p>
          <a:p>
            <a:pPr marL="0" indent="0">
              <a:buNone/>
            </a:pPr>
            <a:endParaRPr lang="en-US" altLang="zh-CN" sz="2000" dirty="0" smtClean="0"/>
          </a:p>
        </p:txBody>
      </p:sp>
    </p:spTree>
    <p:extLst>
      <p:ext uri="{BB962C8B-B14F-4D97-AF65-F5344CB8AC3E}">
        <p14:creationId xmlns:p14="http://schemas.microsoft.com/office/powerpoint/2010/main" val="8982244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09085" y="3306996"/>
            <a:ext cx="5120879" cy="857250"/>
          </a:xfrm>
        </p:spPr>
        <p:txBody>
          <a:bodyPr/>
          <a:lstStyle/>
          <a:p>
            <a:pPr algn="ctr"/>
            <a:r>
              <a:rPr lang="en-GB" altLang="fr-FR" sz="3600" dirty="0"/>
              <a:t>Thank You!</a:t>
            </a:r>
          </a:p>
        </p:txBody>
      </p:sp>
    </p:spTree>
    <p:extLst>
      <p:ext uri="{BB962C8B-B14F-4D97-AF65-F5344CB8AC3E}">
        <p14:creationId xmlns:p14="http://schemas.microsoft.com/office/powerpoint/2010/main" val="20788280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TotalTime>
  <Words>410</Words>
  <Application>Microsoft Office PowerPoint</Application>
  <PresentationFormat>宽屏</PresentationFormat>
  <Paragraphs>39</Paragraphs>
  <Slides>7</Slides>
  <Notes>5</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3</vt:i4>
      </vt:variant>
      <vt:variant>
        <vt:lpstr>幻灯片标题</vt:lpstr>
      </vt:variant>
      <vt:variant>
        <vt:i4>7</vt:i4>
      </vt:variant>
    </vt:vector>
  </HeadingPairs>
  <TitlesOfParts>
    <vt:vector size="18" baseType="lpstr">
      <vt:lpstr>宋体</vt:lpstr>
      <vt:lpstr>Arial</vt:lpstr>
      <vt:lpstr>Calibri</vt:lpstr>
      <vt:lpstr>Calibri Light</vt:lpstr>
      <vt:lpstr>Times New Roman</vt:lpstr>
      <vt:lpstr>Wingdings</vt:lpstr>
      <vt:lpstr>Custom Design</vt:lpstr>
      <vt:lpstr>Office Theme</vt:lpstr>
      <vt:lpstr>Microsoft Visio 2003-2010 Drawing</vt:lpstr>
      <vt:lpstr>Microsoft Visio Drawing</vt:lpstr>
      <vt:lpstr>Microsoft Word 文档</vt:lpstr>
      <vt:lpstr>   SEAL – DP on way forward on Generic Data Collection </vt:lpstr>
      <vt:lpstr>Contents </vt:lpstr>
      <vt:lpstr>The importance to define a Data Collection Service</vt:lpstr>
      <vt:lpstr>Two options of VAL user data collection methodology</vt:lpstr>
      <vt:lpstr>Comparison of two options</vt:lpstr>
      <vt:lpstr>Proposal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FS_NSCALE - DP on the value of FS_NSCALE and relationship with SA5_SA2 slice capability</dc:title>
  <dc:creator>Manos Pateromichelakis</dc:creator>
  <cp:lastModifiedBy>jia_huawei</cp:lastModifiedBy>
  <cp:revision>263</cp:revision>
  <dcterms:created xsi:type="dcterms:W3CDTF">2008-08-30T09:32:00Z</dcterms:created>
  <dcterms:modified xsi:type="dcterms:W3CDTF">2023-02-20T15:11:22Z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(3)tq66jBss6r2Apkl5ibp8SrFSH1kCJ4OkWwn33JTeooCBylPx3y0Nmn5XfgvRFeGd7IffS7jR
NbrzHp8j1yYLA0MkZ0kx1sonC6LUBQIyiGzlVAkZ5kzQ9rid8tY/Gk/AzUlVSjIAfQCKOJU3
Dv6X32McSQZO9CjB8Lo9jXl6PP8z6Y5T1NS+HNKIdyu9V4nRaxPX5t+BA2lAFIhJkFBDs3EC
5MYwkNg0zIrCVpeOXb</vt:lpwstr>
  </property>
  <property fmtid="{D5CDD505-2E9C-101B-9397-08002B2CF9AE}" pid="3" name="_2015_ms_pID_7253431">
    <vt:lpwstr>mauKprQ2m5Hmb/1NjfqWArlHhgpKxLaPA6GC9g6F6OnJ/O0Kds+UNL
tanhscGmyZnBNibzrAO+84xvzq74nfI0+4wRnsH7ttLURsaKWpvYiabc/urfVPFrL/ntFaor
sSYVmv3Aal+zVxteTOuZEFJdWHo2FLK2udt7Ot9r0u9Jpcpjjofgxu0J4FAE4YVJGObcZ8SZ
oFMWZ1MNBWNsFCRCjhmkGxEUTmZX+Twdjk3I</vt:lpwstr>
  </property>
  <property fmtid="{D5CDD505-2E9C-101B-9397-08002B2CF9AE}" pid="4" name="_2015_ms_pID_7253432">
    <vt:lpwstr>sw==</vt:lpwstr>
  </property>
  <property fmtid="{D5CDD505-2E9C-101B-9397-08002B2CF9AE}" pid="5" name="ICV">
    <vt:lpwstr>561DB9F3A1DB49E7B707BA828E2DA2BB</vt:lpwstr>
  </property>
  <property fmtid="{D5CDD505-2E9C-101B-9397-08002B2CF9AE}" pid="6" name="KSOProductBuildVer">
    <vt:lpwstr>2052-11.1.0.10356</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1676901665</vt:lpwstr>
  </property>
</Properties>
</file>