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14" r:id="rId6"/>
    <p:sldId id="1120" r:id="rId7"/>
    <p:sldId id="1115" r:id="rId8"/>
    <p:sldId id="1119" r:id="rId9"/>
    <p:sldId id="1116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90" d="100"/>
          <a:sy n="90" d="100"/>
        </p:scale>
        <p:origin x="-912" y="-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80FDACB4-FC20-4B71-A023-1EF263385752}" type="datetime1">
              <a:rPr lang="en-US" altLang="en-US"/>
              <a:pPr/>
              <a:t>2/20/2023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E201A26-5C04-4525-96D4-BA50C70B3FD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F6650CD4-827D-44AC-9E54-11E1B6CA537A}" type="datetime1">
              <a:rPr lang="en-US" altLang="en-US"/>
              <a:pPr/>
              <a:t>2/20/2023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7CB3A0AC-D360-4DCD-988F-8B9778D9B56D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E4103F-2E31-42C0-BA71-861F386A2336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731DD-D2C8-4D96-999C-A72668936E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D49BA2-5AFB-4F6C-AFF7-A2CDFEF21287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AF44B-1E7F-408A-812A-6515C54FFC00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E37D54-A47A-4A11-B286-F079752D2372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09310-A3AF-446C-AB00-481F24CF19A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1121FD-A1AD-408F-9868-47191F0DC8B3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12B2B-1DFF-4361-81FC-822D339BB6F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6945ED-6CCC-48FF-8E71-B4ECD93F45F2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1146A-F1E3-4FA3-B4F3-46F7773A402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0"/>
          <p:cNvSpPr txBox="1">
            <a:spLocks noChangeArrowheads="1"/>
          </p:cNvSpPr>
          <p:nvPr userDrawn="1"/>
        </p:nvSpPr>
        <p:spPr bwMode="auto">
          <a:xfrm>
            <a:off x="55563" y="19050"/>
            <a:ext cx="3522662" cy="36671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74000"/>
              </a:lnSpc>
              <a:spcBef>
                <a:spcPct val="500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nl-NL" sz="1200" b="1">
                <a:cs typeface="Arial" pitchFamily="34" charset="0"/>
              </a:rPr>
              <a:t>3GPP TSG-SA WG6 Meeting #53 </a:t>
            </a:r>
          </a:p>
          <a:p>
            <a:pPr eaLnBrk="1" hangingPunct="1">
              <a:lnSpc>
                <a:spcPct val="74000"/>
              </a:lnSpc>
              <a:spcBef>
                <a:spcPct val="500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nl-NL" sz="1200" b="1">
                <a:cs typeface="Arial" pitchFamily="34" charset="0"/>
              </a:rPr>
              <a:t>Athens, Greece 27</a:t>
            </a:r>
            <a:r>
              <a:rPr lang="en-US" altLang="nl-NL" sz="1200" b="1" baseline="30000">
                <a:cs typeface="Arial" pitchFamily="34" charset="0"/>
              </a:rPr>
              <a:t>th</a:t>
            </a:r>
            <a:r>
              <a:rPr lang="en-US" altLang="nl-NL" sz="1200" b="1">
                <a:cs typeface="Arial" pitchFamily="34" charset="0"/>
              </a:rPr>
              <a:t> February – 3</a:t>
            </a:r>
            <a:r>
              <a:rPr lang="en-US" altLang="nl-NL" sz="1200" b="1" baseline="30000">
                <a:cs typeface="Arial" pitchFamily="34" charset="0"/>
              </a:rPr>
              <a:t>rd</a:t>
            </a:r>
            <a:r>
              <a:rPr lang="en-US" altLang="nl-NL" sz="1200" b="1">
                <a:cs typeface="Arial" pitchFamily="34" charset="0"/>
              </a:rPr>
              <a:t> March 2023</a:t>
            </a:r>
            <a:endParaRPr lang="it-IT" altLang="nl-NL" sz="1400" b="1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418" y="385369"/>
            <a:ext cx="6827838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143038-733C-400D-B013-833229D7E091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0DDD1-B122-416D-972C-16B6F9DD6401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000948-08ED-4658-817D-D24887CD8743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8F131D-BCFA-44CE-B581-DFA5144194C9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B2320B-7F43-4D55-98E2-C988804011F3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9EF55-2595-4022-996A-A94A9B10D938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14076D-EF57-46A1-AB06-5A461A47D823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1A315-0F96-443D-B9B5-553AF1D9749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82BC5F-A675-4C67-977C-6291BD2AA62D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48A62-2F83-48D6-8730-6570B07192F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DBFA05-C69D-49C0-886D-8DC384204104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30A02-4516-4107-A920-6BF4B345EEE0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/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/>
          <a:p>
            <a:pPr algn="ctr"/>
            <a:fld id="{12029A44-9084-4920-A457-D05E785076D8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5" r:id="rId1"/>
    <p:sldLayoutId id="2147485823" r:id="rId2"/>
    <p:sldLayoutId id="2147485836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3FC3B86-B791-48DD-A505-6C1D1678EC50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3A6FA78-AFEE-41A5-B57D-9C4B1983AAC2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24" r:id="rId1"/>
    <p:sldLayoutId id="2147485825" r:id="rId2"/>
    <p:sldLayoutId id="2147485826" r:id="rId3"/>
    <p:sldLayoutId id="2147485827" r:id="rId4"/>
    <p:sldLayoutId id="2147485828" r:id="rId5"/>
    <p:sldLayoutId id="2147485829" r:id="rId6"/>
    <p:sldLayoutId id="2147485830" r:id="rId7"/>
    <p:sldLayoutId id="2147485831" r:id="rId8"/>
    <p:sldLayoutId id="2147485832" r:id="rId9"/>
    <p:sldLayoutId id="2147485833" r:id="rId10"/>
    <p:sldLayoutId id="214748583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27723" y="1194893"/>
            <a:ext cx="8547940" cy="1987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rmAutofit/>
          </a:bodyPr>
          <a:lstStyle/>
          <a:p>
            <a:pPr lvl="0" algn="ctr">
              <a:defRPr/>
            </a:pPr>
            <a:r>
              <a:rPr lang="en-US" sz="3200" b="1" kern="0" dirty="0" smtClean="0">
                <a:latin typeface="+mj-lt"/>
                <a:cs typeface="ＭＳ Ｐゴシック" charset="0"/>
              </a:rPr>
              <a:t>Discussion on SF and deferred delivery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MS PGothic" panose="020B0600070205080204" pitchFamily="34" charset="-128"/>
              <a:cs typeface="ＭＳ Ｐゴシック" charset="0"/>
            </a:endParaRPr>
          </a:p>
        </p:txBody>
      </p:sp>
      <p:sp>
        <p:nvSpPr>
          <p:cNvPr id="9" name="Subtitle 6"/>
          <p:cNvSpPr txBox="1">
            <a:spLocks/>
          </p:cNvSpPr>
          <p:nvPr/>
        </p:nvSpPr>
        <p:spPr>
          <a:xfrm>
            <a:off x="2756647" y="3111751"/>
            <a:ext cx="3669553" cy="1147482"/>
          </a:xfrm>
          <a:prstGeom prst="rect">
            <a:avLst/>
          </a:prstGeom>
        </p:spPr>
        <p:txBody>
          <a:bodyPr/>
          <a:lstStyle/>
          <a:p>
            <a:pPr marL="341313" marR="0" lvl="0" indent="-341313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ＭＳ Ｐゴシック" charset="0"/>
              </a:rPr>
              <a:t>Yue</a:t>
            </a: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ＭＳ Ｐゴシック" charset="0"/>
              </a:rPr>
              <a:t> Liu</a:t>
            </a:r>
            <a:r>
              <a:rPr kumimoji="0" lang="hu-HU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ＭＳ Ｐゴシック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ＭＳ Ｐゴシック" charset="0"/>
              </a:rPr>
              <a:t>(China Mobile)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ＭＳ Ｐゴシック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43218" y="1051640"/>
            <a:ext cx="8066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S6-230698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7C32C-5923-6A67-F68B-05CEE804F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call models in MSGin5G Server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8EAEF4D-98EB-E785-90BC-46644B273B9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5378" y="1102864"/>
            <a:ext cx="5703982" cy="397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78859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071" y="316181"/>
            <a:ext cx="6896154" cy="754558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  <a:ea typeface="微软雅黑" panose="020B0503020204020204" pitchFamily="34" charset="-122"/>
              </a:rPr>
              <a:t>Requirement of message delivery assurance </a:t>
            </a:r>
            <a:endParaRPr lang="en-GB" altLang="en-US" sz="28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997372"/>
            <a:ext cx="9144001" cy="338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400" b="1" dirty="0" smtClean="0">
                <a:latin typeface="+mn-lt"/>
              </a:rPr>
              <a:t>3GPP TS22.262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400" b="1" dirty="0" smtClean="0">
                <a:latin typeface="+mn-lt"/>
              </a:rPr>
              <a:t>[R-5.1.2-005]	The MSGin5G Service shall support storage of a message if a UE is </a:t>
            </a:r>
            <a:r>
              <a:rPr lang="en-US" altLang="zh-CN" sz="1400" b="1" dirty="0" smtClean="0">
                <a:solidFill>
                  <a:srgbClr val="FF0000"/>
                </a:solidFill>
                <a:latin typeface="+mn-lt"/>
              </a:rPr>
              <a:t>unavailable</a:t>
            </a:r>
            <a:r>
              <a:rPr lang="en-US" altLang="zh-CN" sz="1400" b="1" dirty="0" smtClean="0">
                <a:latin typeface="+mn-lt"/>
              </a:rPr>
              <a:t> (disconnected or power off) for future delivery once the UE </a:t>
            </a:r>
            <a:r>
              <a:rPr lang="en-US" altLang="zh-CN" sz="1400" b="1" dirty="0" smtClean="0">
                <a:solidFill>
                  <a:srgbClr val="FF0000"/>
                </a:solidFill>
                <a:latin typeface="+mn-lt"/>
              </a:rPr>
              <a:t>becomes available</a:t>
            </a:r>
            <a:r>
              <a:rPr lang="en-US" altLang="zh-CN" sz="1400" b="1" dirty="0" smtClean="0">
                <a:latin typeface="+mn-lt"/>
              </a:rPr>
              <a:t>. </a:t>
            </a:r>
            <a:endParaRPr lang="en-US" altLang="zh-CN" sz="1400" b="1" dirty="0" smtClean="0">
              <a:latin typeface="+mn-lt"/>
              <a:cs typeface="+mn-cs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endParaRPr lang="en-US" altLang="zh-CN" sz="1400" b="1" dirty="0" smtClean="0">
              <a:latin typeface="+mn-lt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400" b="1" dirty="0" smtClean="0">
                <a:latin typeface="+mn-lt"/>
              </a:rPr>
              <a:t>The stage 1 requirement is about the message delivery assurance but may cause misunderstanding since the example  in the requirement may have different meaning with “unavailable”.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GB" altLang="zh-CN" sz="1400" dirty="0" smtClean="0">
                <a:latin typeface="+mn-lt"/>
                <a:cs typeface="+mn-cs"/>
              </a:rPr>
              <a:t>What we have in the </a:t>
            </a:r>
            <a:r>
              <a:rPr lang="en-US" altLang="zh-CN" sz="1400" dirty="0" smtClean="0">
                <a:latin typeface="+mn-lt"/>
                <a:cs typeface="+mn-cs"/>
              </a:rPr>
              <a:t>current TS2</a:t>
            </a:r>
            <a:r>
              <a:rPr lang="en-US" altLang="zh-CN" sz="1400" dirty="0" smtClean="0">
                <a:latin typeface="+mn-lt"/>
              </a:rPr>
              <a:t>3.554 is  </a:t>
            </a:r>
            <a:r>
              <a:rPr lang="en-US" altLang="zh-CN" sz="1400" b="1" dirty="0" smtClean="0">
                <a:latin typeface="+mn-lt"/>
              </a:rPr>
              <a:t>Store and than Forward </a:t>
            </a:r>
            <a:r>
              <a:rPr lang="en-US" altLang="zh-CN" sz="1400" dirty="0" smtClean="0">
                <a:latin typeface="+mn-lt"/>
              </a:rPr>
              <a:t>the MSGin5G message based on the availability. The availability is indicated by </a:t>
            </a:r>
            <a:r>
              <a:rPr lang="en-US" altLang="zh-CN" sz="1400" b="1" dirty="0" smtClean="0">
                <a:solidFill>
                  <a:srgbClr val="FF0000"/>
                </a:solidFill>
                <a:latin typeface="+mn-lt"/>
              </a:rPr>
              <a:t>registration status </a:t>
            </a:r>
            <a:r>
              <a:rPr lang="en-US" altLang="zh-CN" sz="1400" dirty="0" smtClean="0">
                <a:latin typeface="+mn-lt"/>
              </a:rPr>
              <a:t>and (if registered) the </a:t>
            </a:r>
            <a:r>
              <a:rPr lang="en-US" altLang="zh-CN" sz="1400" b="1" dirty="0" smtClean="0">
                <a:solidFill>
                  <a:srgbClr val="FF0000"/>
                </a:solidFill>
                <a:latin typeface="+mn-lt"/>
              </a:rPr>
              <a:t>Communications Availability IE  (e.g. </a:t>
            </a:r>
            <a:r>
              <a:rPr lang="en-GB" altLang="zh-CN" sz="1400" dirty="0" smtClean="0">
                <a:latin typeface="+mn-lt"/>
              </a:rPr>
              <a:t>Scheduled communication time, Communication duration time etc</a:t>
            </a:r>
            <a:r>
              <a:rPr lang="en-US" altLang="zh-CN" sz="1400" dirty="0" smtClean="0">
                <a:latin typeface="+mn-lt"/>
              </a:rPr>
              <a:t>) in the </a:t>
            </a:r>
            <a:r>
              <a:rPr lang="en-GB" altLang="zh-CN" sz="1400" dirty="0" smtClean="0">
                <a:latin typeface="+mn-lt"/>
              </a:rPr>
              <a:t>MSGin5G Client Profile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GB" altLang="zh-CN" sz="1400" dirty="0" smtClean="0">
                <a:latin typeface="+mn-lt"/>
              </a:rPr>
              <a:t>What we miss in the </a:t>
            </a:r>
            <a:r>
              <a:rPr lang="en-US" altLang="zh-CN" sz="1400" dirty="0" smtClean="0">
                <a:latin typeface="+mn-lt"/>
              </a:rPr>
              <a:t>current TS23,.554 is the delivery assurance when the recipient is registered but unreachable, e.g. disconnected or power off as required by TS22.262. Therefore, </a:t>
            </a:r>
            <a:r>
              <a:rPr lang="en-US" altLang="zh-CN" sz="1400" b="1" dirty="0" smtClean="0">
                <a:latin typeface="+mn-lt"/>
              </a:rPr>
              <a:t>deferred delivery</a:t>
            </a:r>
            <a:r>
              <a:rPr lang="en-US" altLang="zh-CN" sz="1400" dirty="0" smtClean="0">
                <a:latin typeface="+mn-lt"/>
              </a:rPr>
              <a:t> is needed.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GB" altLang="zh-CN" sz="1400" dirty="0" smtClean="0">
                <a:latin typeface="+mn-lt"/>
              </a:rPr>
              <a:t>Both </a:t>
            </a:r>
            <a:r>
              <a:rPr lang="en-US" altLang="zh-CN" sz="1400" dirty="0" smtClean="0">
                <a:latin typeface="+mn-lt"/>
              </a:rPr>
              <a:t>Store and than Forward and deferred delivery are processed by the MSGin5G Server in the terminating side since only it knows the registration status and the </a:t>
            </a:r>
            <a:r>
              <a:rPr lang="en-US" altLang="zh-CN" sz="1400" dirty="0" err="1" smtClean="0">
                <a:latin typeface="+mn-lt"/>
              </a:rPr>
              <a:t>reachability</a:t>
            </a:r>
            <a:r>
              <a:rPr lang="en-US" altLang="zh-CN" sz="1400" dirty="0" smtClean="0">
                <a:latin typeface="+mn-lt"/>
              </a:rPr>
              <a:t> of the recipient.</a:t>
            </a:r>
            <a:endParaRPr lang="en-GB" altLang="zh-CN" sz="1400" dirty="0" smtClean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771" y="503902"/>
            <a:ext cx="6342562" cy="445211"/>
          </a:xfrm>
        </p:spPr>
        <p:txBody>
          <a:bodyPr/>
          <a:lstStyle/>
          <a:p>
            <a:r>
              <a:rPr lang="en-US" altLang="zh-CN" sz="2000" dirty="0" smtClean="0">
                <a:solidFill>
                  <a:schemeClr val="tx1"/>
                </a:solidFill>
                <a:ea typeface="微软雅黑" panose="020B0503020204020204" pitchFamily="34" charset="-122"/>
              </a:rPr>
              <a:t>Service logic of the MSGin5G Server when both S/F and deferred delivery are introduced</a:t>
            </a:r>
            <a:endParaRPr lang="zh-CN" altLang="en-US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933" y="1007533"/>
            <a:ext cx="7645400" cy="413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1261" y="568183"/>
            <a:ext cx="3902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latin typeface="+mj-lt"/>
                <a:ea typeface="微软雅黑" panose="020B0503020204020204" pitchFamily="34" charset="-122"/>
                <a:cs typeface="ＭＳ Ｐゴシック" charset="0"/>
              </a:rPr>
              <a:t>Conclusion and proposals</a:t>
            </a:r>
            <a:endParaRPr lang="zh-CN" altLang="en-US" sz="2800" dirty="0">
              <a:latin typeface="+mj-lt"/>
              <a:ea typeface="微软雅黑" panose="020B0503020204020204" pitchFamily="34" charset="-122"/>
              <a:cs typeface="ＭＳ Ｐゴシック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" y="997372"/>
            <a:ext cx="9144001" cy="1456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600" dirty="0" smtClean="0">
                <a:latin typeface="+mn-lt"/>
              </a:rPr>
              <a:t>Update the S/F procedure specified in clause 8.3.6.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600" dirty="0" smtClean="0">
                <a:latin typeface="+mn-lt"/>
              </a:rPr>
              <a:t>Add a new clause 8.3.7 to specify the deferred delivery procedure.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600" dirty="0" smtClean="0">
                <a:latin typeface="+mn-lt"/>
              </a:rPr>
              <a:t>Add a new clause 8.0 (maybe next meeting?) to cover the overall procedure of message delivery, e.g. divide the end-to-end procedure into originating procedure and terminating procedure,  add the service logic of MSGin5G Client and MSGin5G Server to specify how to use the procedures listed in the clause 8.</a:t>
            </a:r>
            <a:endParaRPr lang="en-US" altLang="zh-CN" sz="1600" dirty="0" smtClean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27723</TotalTime>
  <Words>122</Words>
  <Application>Microsoft Office PowerPoint</Application>
  <PresentationFormat>全屏显示(16:9)</PresentationFormat>
  <Paragraphs>17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Custom Design</vt:lpstr>
      <vt:lpstr>幻灯片 1</vt:lpstr>
      <vt:lpstr>Simple call models in MSGin5G Server</vt:lpstr>
      <vt:lpstr>Requirement of message delivery assurance </vt:lpstr>
      <vt:lpstr>Service logic of the MSGin5G Server when both S/F and deferred delivery are introduced</vt:lpstr>
      <vt:lpstr>幻灯片 5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ly20230120</cp:lastModifiedBy>
  <cp:revision>1934</cp:revision>
  <cp:lastPrinted>2017-02-24T12:37:51Z</cp:lastPrinted>
  <dcterms:created xsi:type="dcterms:W3CDTF">2008-08-30T09:32:10Z</dcterms:created>
  <dcterms:modified xsi:type="dcterms:W3CDTF">2023-02-20T14:52:34Z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