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4.xml" ContentType="application/vnd.openxmlformats-officedocument.theme+xml"/>
  <Default Extension="bin" ContentType="application/vnd.openxmlformats-officedocument.oleObject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13"/>
  </p:notesMasterIdLst>
  <p:handoutMasterIdLst>
    <p:handoutMasterId r:id="rId14"/>
  </p:handoutMasterIdLst>
  <p:sldIdLst>
    <p:sldId id="1114" r:id="rId6"/>
    <p:sldId id="1115" r:id="rId7"/>
    <p:sldId id="1116" r:id="rId8"/>
    <p:sldId id="1119" r:id="rId9"/>
    <p:sldId id="1120" r:id="rId10"/>
    <p:sldId id="1121" r:id="rId11"/>
    <p:sldId id="1118" r:id="rId12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lain Sultan" initials="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srgbClr val="FF0000"/>
    </p:penClr>
  </p:showPr>
  <p:clrMru>
    <a:srgbClr val="FFC000"/>
    <a:srgbClr val="B6BEC8"/>
    <a:srgbClr val="BFBFBF"/>
    <a:srgbClr val="00CC00"/>
    <a:srgbClr val="00B0F0"/>
    <a:srgbClr val="339933"/>
    <a:srgbClr val="632523"/>
    <a:srgbClr val="006600"/>
  </p:clrMru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54" autoAdjust="0"/>
    <p:restoredTop sz="91922"/>
  </p:normalViewPr>
  <p:slideViewPr>
    <p:cSldViewPr snapToGrid="0">
      <p:cViewPr>
        <p:scale>
          <a:sx n="80" d="100"/>
          <a:sy n="80" d="100"/>
        </p:scale>
        <p:origin x="-1200" y="-23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commentAuthors" Target="commentAuthors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pitchFamily="34" charset="0"/>
              </a:defRPr>
            </a:lvl1pPr>
          </a:lstStyle>
          <a:p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fld id="{80FDACB4-FC20-4B71-A023-1EF263385752}" type="datetime1">
              <a:rPr lang="en-US" altLang="en-US"/>
              <a:pPr/>
              <a:t>2/20/2023</a:t>
            </a:fld>
            <a:endParaRPr lang="en-US" alt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pitchFamily="34" charset="0"/>
              </a:defRPr>
            </a:lvl1pPr>
          </a:lstStyle>
          <a:p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fld id="{3E201A26-5C04-4525-96D4-BA50C70B3FDB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pitchFamily="34" charset="0"/>
              </a:defRPr>
            </a:lvl1pPr>
          </a:lstStyle>
          <a:p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fld id="{F6650CD4-827D-44AC-9E54-11E1B6CA537A}" type="datetime1">
              <a:rPr lang="en-US" altLang="en-US"/>
              <a:pPr/>
              <a:t>2/20/2023</a:t>
            </a:fld>
            <a:endParaRPr lang="en-US" altLang="en-US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pitchFamily="34" charset="0"/>
              </a:defRPr>
            </a:lvl1pPr>
          </a:lstStyle>
          <a:p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fld id="{7CB3A0AC-D360-4DCD-988F-8B9778D9B56D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2E4103F-2E31-42C0-BA71-861F386A2336}" type="datetimeFigureOut">
              <a:rPr lang="en-GB" altLang="zh-CN"/>
              <a:pPr/>
              <a:t>20/02/2023</a:t>
            </a:fld>
            <a:endParaRPr lang="en-GB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6731DD-D2C8-4D96-999C-A72668936EFB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6D49BA2-5AFB-4F6C-AFF7-A2CDFEF21287}" type="datetimeFigureOut">
              <a:rPr lang="en-GB" altLang="zh-CN"/>
              <a:pPr/>
              <a:t>20/02/2023</a:t>
            </a:fld>
            <a:endParaRPr lang="en-GB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CAF44B-1E7F-408A-812A-6515C54FFC00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EE37D54-A47A-4A11-B286-F079752D2372}" type="datetimeFigureOut">
              <a:rPr lang="en-GB" altLang="zh-CN"/>
              <a:pPr/>
              <a:t>20/02/2023</a:t>
            </a:fld>
            <a:endParaRPr lang="en-GB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309310-A3AF-446C-AB00-481F24CF19A4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E1121FD-A1AD-408F-9868-47191F0DC8B3}" type="datetimeFigureOut">
              <a:rPr lang="en-GB" altLang="zh-CN"/>
              <a:pPr/>
              <a:t>20/02/2023</a:t>
            </a:fld>
            <a:endParaRPr lang="en-GB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512B2B-1DFF-4361-81FC-822D339BB6FC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6945ED-6CCC-48FF-8E71-B4ECD93F45F2}" type="datetimeFigureOut">
              <a:rPr lang="en-GB" altLang="zh-CN"/>
              <a:pPr/>
              <a:t>20/02/2023</a:t>
            </a:fld>
            <a:endParaRPr lang="en-GB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A1146A-F1E3-4FA3-B4F3-46F7773A402C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50"/>
          <p:cNvSpPr txBox="1">
            <a:spLocks noChangeArrowheads="1"/>
          </p:cNvSpPr>
          <p:nvPr userDrawn="1"/>
        </p:nvSpPr>
        <p:spPr bwMode="auto">
          <a:xfrm>
            <a:off x="55563" y="19050"/>
            <a:ext cx="3522662" cy="36671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/>
          <a:p>
            <a:pPr eaLnBrk="1" hangingPunct="1">
              <a:lnSpc>
                <a:spcPct val="74000"/>
              </a:lnSpc>
              <a:spcBef>
                <a:spcPct val="50000"/>
              </a:spcBef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en-US" altLang="nl-NL" sz="1200" b="1">
                <a:cs typeface="Arial" pitchFamily="34" charset="0"/>
              </a:rPr>
              <a:t>3GPP TSG-SA WG6 Meeting #53 </a:t>
            </a:r>
          </a:p>
          <a:p>
            <a:pPr eaLnBrk="1" hangingPunct="1">
              <a:lnSpc>
                <a:spcPct val="74000"/>
              </a:lnSpc>
              <a:spcBef>
                <a:spcPct val="50000"/>
              </a:spcBef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en-US" altLang="nl-NL" sz="1200" b="1">
                <a:cs typeface="Arial" pitchFamily="34" charset="0"/>
              </a:rPr>
              <a:t>Athens, Greece 27</a:t>
            </a:r>
            <a:r>
              <a:rPr lang="en-US" altLang="nl-NL" sz="1200" b="1" baseline="30000">
                <a:cs typeface="Arial" pitchFamily="34" charset="0"/>
              </a:rPr>
              <a:t>th</a:t>
            </a:r>
            <a:r>
              <a:rPr lang="en-US" altLang="nl-NL" sz="1200" b="1">
                <a:cs typeface="Arial" pitchFamily="34" charset="0"/>
              </a:rPr>
              <a:t> February – 3</a:t>
            </a:r>
            <a:r>
              <a:rPr lang="en-US" altLang="nl-NL" sz="1200" b="1" baseline="30000">
                <a:cs typeface="Arial" pitchFamily="34" charset="0"/>
              </a:rPr>
              <a:t>rd</a:t>
            </a:r>
            <a:r>
              <a:rPr lang="en-US" altLang="nl-NL" sz="1200" b="1">
                <a:cs typeface="Arial" pitchFamily="34" charset="0"/>
              </a:rPr>
              <a:t> March 2023</a:t>
            </a:r>
            <a:endParaRPr lang="it-IT" altLang="nl-NL" sz="1400" b="1">
              <a:latin typeface="Century Gothic" pitchFamily="34" charset="0"/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2418" y="385369"/>
            <a:ext cx="6827838" cy="8572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A143038-733C-400D-B013-833229D7E091}" type="datetimeFigureOut">
              <a:rPr lang="en-GB" altLang="zh-CN"/>
              <a:pPr/>
              <a:t>20/02/2023</a:t>
            </a:fld>
            <a:endParaRPr lang="en-GB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C0DDD1-B122-416D-972C-16B6F9DD6401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3000948-08ED-4658-817D-D24887CD8743}" type="datetimeFigureOut">
              <a:rPr lang="en-GB" altLang="zh-CN"/>
              <a:pPr/>
              <a:t>20/02/2023</a:t>
            </a:fld>
            <a:endParaRPr lang="en-GB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8F131D-BCFA-44CE-B581-DFA5144194C9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1B2320B-7F43-4D55-98E2-C988804011F3}" type="datetimeFigureOut">
              <a:rPr lang="en-GB" altLang="zh-CN"/>
              <a:pPr/>
              <a:t>20/02/2023</a:t>
            </a:fld>
            <a:endParaRPr lang="en-GB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19EF55-2595-4022-996A-A94A9B10D938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214076D-EF57-46A1-AB06-5A461A47D823}" type="datetimeFigureOut">
              <a:rPr lang="en-GB" altLang="zh-CN"/>
              <a:pPr/>
              <a:t>20/02/2023</a:t>
            </a:fld>
            <a:endParaRPr lang="en-GB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31A315-0F96-443D-B9B5-553AF1D97493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82BC5F-A675-4C67-977C-6291BD2AA62D}" type="datetimeFigureOut">
              <a:rPr lang="en-GB" altLang="zh-CN"/>
              <a:pPr/>
              <a:t>20/02/2023</a:t>
            </a:fld>
            <a:endParaRPr lang="en-GB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A48A62-2F83-48D6-8730-6570B07192F7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5DBFA05-C69D-49C0-886D-8DC384204104}" type="datetimeFigureOut">
              <a:rPr lang="en-GB" altLang="zh-CN"/>
              <a:pPr/>
              <a:t>20/02/2023</a:t>
            </a:fld>
            <a:endParaRPr lang="en-GB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430A02-4516-4107-A920-6BF4B345EEE0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/>
          <a:p>
            <a:pPr eaLnBrk="1" hangingPunct="1"/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/>
          <a:p>
            <a:pPr algn="ctr"/>
            <a:fld id="{12029A44-9084-4920-A457-D05E785076D8}" type="slidenum">
              <a:rPr lang="en-GB" altLang="en-US" b="1"/>
              <a:pPr algn="ctr"/>
              <a:t>‹#›</a:t>
            </a:fld>
            <a:endParaRPr lang="en-GB" altLang="en-US" b="1"/>
          </a:p>
          <a:p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835" r:id="rId1"/>
    <p:sldLayoutId id="2147485823" r:id="rId2"/>
    <p:sldLayoutId id="2147485836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53FC3B86-B791-48DD-A505-6C1D1678EC50}" type="datetimeFigureOut">
              <a:rPr lang="en-GB" altLang="zh-CN"/>
              <a:pPr/>
              <a:t>20/02/2023</a:t>
            </a:fld>
            <a:endParaRPr lang="en-GB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A3A6FA78-AFEE-41A5-B57D-9C4B1983AAC2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824" r:id="rId1"/>
    <p:sldLayoutId id="2147485825" r:id="rId2"/>
    <p:sldLayoutId id="2147485826" r:id="rId3"/>
    <p:sldLayoutId id="2147485827" r:id="rId4"/>
    <p:sldLayoutId id="2147485828" r:id="rId5"/>
    <p:sldLayoutId id="2147485829" r:id="rId6"/>
    <p:sldLayoutId id="2147485830" r:id="rId7"/>
    <p:sldLayoutId id="2147485831" r:id="rId8"/>
    <p:sldLayoutId id="2147485832" r:id="rId9"/>
    <p:sldLayoutId id="2147485833" r:id="rId10"/>
    <p:sldLayoutId id="2147485834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427723" y="1194893"/>
            <a:ext cx="8547940" cy="1987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MS PGothic" panose="020B0600070205080204" pitchFamily="34" charset="-128"/>
                <a:cs typeface="ＭＳ Ｐゴシック" charset="0"/>
              </a:rPr>
              <a:t>Discussion on MSGin5G Proxy UE,</a:t>
            </a:r>
            <a:r>
              <a:rPr kumimoji="0" lang="en-US" sz="3200" b="1" i="0" u="none" strike="noStrike" kern="0" cap="none" spc="0" normalizeH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MS PGothic" panose="020B0600070205080204" pitchFamily="34" charset="-128"/>
                <a:cs typeface="ＭＳ Ｐゴシック" charset="0"/>
              </a:rPr>
              <a:t> 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MS PGothic" panose="020B0600070205080204" pitchFamily="34" charset="-128"/>
                <a:cs typeface="ＭＳ Ｐゴシック" charset="0"/>
              </a:rPr>
              <a:t>MSGin5G Relay UE</a:t>
            </a: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MS PGothic" panose="020B0600070205080204" pitchFamily="34" charset="-128"/>
                <a:cs typeface="ＭＳ Ｐゴシック" charset="0"/>
              </a:rPr>
              <a:t> and MSGin5G Gateway UE</a:t>
            </a:r>
            <a:endParaRPr kumimoji="0" lang="en-GB" sz="1400" b="0" i="0" u="none" strike="noStrike" kern="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MS PGothic" panose="020B0600070205080204" pitchFamily="34" charset="-128"/>
              <a:cs typeface="ＭＳ Ｐゴシック" charset="0"/>
            </a:endParaRPr>
          </a:p>
        </p:txBody>
      </p:sp>
      <p:sp>
        <p:nvSpPr>
          <p:cNvPr id="9" name="Subtitle 6"/>
          <p:cNvSpPr txBox="1">
            <a:spLocks/>
          </p:cNvSpPr>
          <p:nvPr/>
        </p:nvSpPr>
        <p:spPr>
          <a:xfrm>
            <a:off x="2756647" y="3111751"/>
            <a:ext cx="3669553" cy="1147482"/>
          </a:xfrm>
          <a:prstGeom prst="rect">
            <a:avLst/>
          </a:prstGeom>
        </p:spPr>
        <p:txBody>
          <a:bodyPr/>
          <a:lstStyle/>
          <a:p>
            <a:pPr marL="341313" marR="0" lvl="0" indent="-341313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altLang="zh-CN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ＭＳ Ｐゴシック" charset="0"/>
              </a:rPr>
              <a:t>Yue</a:t>
            </a:r>
            <a:r>
              <a:rPr kumimoji="0" lang="en-US" altLang="zh-CN" sz="2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ＭＳ Ｐゴシック" charset="0"/>
              </a:rPr>
              <a:t> Liu </a:t>
            </a:r>
            <a:r>
              <a:rPr kumimoji="0" lang="en-US" altLang="en-US" sz="24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ＭＳ Ｐゴシック" charset="0"/>
              </a:rPr>
              <a:t>(China </a:t>
            </a:r>
            <a:r>
              <a:rPr kumimoji="0" lang="en-US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ＭＳ Ｐゴシック" charset="0"/>
              </a:rPr>
              <a:t>Mobile)</a:t>
            </a:r>
            <a:endParaRPr kumimoji="0" lang="en-US" altLang="en-US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ＭＳ Ｐゴシック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756346" y="1010365"/>
            <a:ext cx="80663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kern="0" dirty="0" smtClean="0">
                <a:cs typeface="ＭＳ Ｐゴシック" charset="0"/>
              </a:rPr>
              <a:t>S6-230694</a:t>
            </a:r>
            <a:endParaRPr lang="zh-CN" alt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xmlns="" id="{3ED09E5C-F5C4-945C-9F96-155A6472BF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8071" y="316181"/>
            <a:ext cx="5805794" cy="754558"/>
          </a:xfrm>
        </p:spPr>
        <p:txBody>
          <a:bodyPr/>
          <a:lstStyle/>
          <a:p>
            <a:r>
              <a:rPr lang="en-US" altLang="zh-CN" sz="2800" dirty="0" smtClean="0">
                <a:solidFill>
                  <a:schemeClr val="tx1"/>
                </a:solidFill>
                <a:ea typeface="微软雅黑" panose="020B0503020204020204" pitchFamily="34" charset="-122"/>
              </a:rPr>
              <a:t>Gateway UE, Proxy UE and Relay UE </a:t>
            </a:r>
            <a:endParaRPr lang="en-GB" altLang="en-US" sz="2800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graphicFrame>
        <p:nvGraphicFramePr>
          <p:cNvPr id="7" name="Object 1"/>
          <p:cNvGraphicFramePr>
            <a:graphicFrameLocks noChangeAspect="1"/>
          </p:cNvGraphicFramePr>
          <p:nvPr/>
        </p:nvGraphicFramePr>
        <p:xfrm>
          <a:off x="57875" y="1109415"/>
          <a:ext cx="4530960" cy="3661619"/>
        </p:xfrm>
        <a:graphic>
          <a:graphicData uri="http://schemas.openxmlformats.org/presentationml/2006/ole">
            <p:oleObj spid="_x0000_s8228" name="Visio" r:id="rId3" imgW="6605542" imgH="4778937" progId="Visio.Drawing.11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4398381" y="974089"/>
            <a:ext cx="4745620" cy="44832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lnSpc>
                <a:spcPct val="90000"/>
              </a:lnSpc>
              <a:spcBef>
                <a:spcPts val="1000"/>
              </a:spcBef>
              <a:buBlip>
                <a:blip r:embed="rId4"/>
              </a:buBlip>
            </a:pPr>
            <a:r>
              <a:rPr lang="en-GB" altLang="zh-CN" sz="1400" b="1" dirty="0" smtClean="0">
                <a:latin typeface="+mn-lt"/>
                <a:cs typeface="+mn-cs"/>
              </a:rPr>
              <a:t>MSGin5G UE-1 can be </a:t>
            </a:r>
            <a:r>
              <a:rPr lang="en-US" altLang="zh-CN" sz="1400" b="1" dirty="0" smtClean="0">
                <a:latin typeface="+mn-lt"/>
                <a:cs typeface="+mn-cs"/>
              </a:rPr>
              <a:t>act as Gateway UE, Proxy UE and Relay UE  as per the current definition in TS23.554</a:t>
            </a:r>
            <a:endParaRPr lang="en-GB" altLang="zh-CN" sz="1400" b="1" dirty="0" smtClean="0">
              <a:latin typeface="+mn-lt"/>
              <a:cs typeface="+mn-cs"/>
            </a:endParaRP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Blip>
                <a:blip r:embed="rId4"/>
              </a:buBlip>
            </a:pPr>
            <a:r>
              <a:rPr lang="en-GB" altLang="zh-CN" sz="1400" b="1" dirty="0" smtClean="0">
                <a:latin typeface="+mn-lt"/>
                <a:cs typeface="+mn-cs"/>
              </a:rPr>
              <a:t>MSGin5G Gateway UE: </a:t>
            </a:r>
            <a:r>
              <a:rPr lang="en-GB" altLang="zh-CN" sz="1400" dirty="0" smtClean="0">
                <a:latin typeface="+mn-lt"/>
                <a:cs typeface="+mn-cs"/>
              </a:rPr>
              <a:t>an MSGin5G UE which </a:t>
            </a:r>
            <a:r>
              <a:rPr lang="en-GB" altLang="zh-CN" sz="1400" b="1" dirty="0" smtClean="0">
                <a:solidFill>
                  <a:srgbClr val="FF0000"/>
                </a:solidFill>
                <a:latin typeface="+mn-lt"/>
                <a:cs typeface="+mn-cs"/>
              </a:rPr>
              <a:t>constructs and sends</a:t>
            </a:r>
            <a:r>
              <a:rPr lang="en-GB" altLang="zh-CN" sz="1400" dirty="0" smtClean="0">
                <a:latin typeface="+mn-lt"/>
                <a:cs typeface="+mn-cs"/>
              </a:rPr>
              <a:t> MSGin5G message </a:t>
            </a:r>
            <a:r>
              <a:rPr lang="en-GB" altLang="zh-CN" sz="1400" b="1" dirty="0" smtClean="0">
                <a:solidFill>
                  <a:srgbClr val="FF0000"/>
                </a:solidFill>
                <a:latin typeface="+mn-lt"/>
                <a:cs typeface="+mn-cs"/>
              </a:rPr>
              <a:t>upon receiving request </a:t>
            </a:r>
            <a:r>
              <a:rPr lang="en-GB" altLang="zh-CN" sz="1400" dirty="0" smtClean="0">
                <a:latin typeface="+mn-lt"/>
                <a:cs typeface="+mn-cs"/>
              </a:rPr>
              <a:t>along with required application specific data </a:t>
            </a:r>
            <a:r>
              <a:rPr lang="en-GB" altLang="zh-CN" sz="1400" b="1" dirty="0" smtClean="0">
                <a:solidFill>
                  <a:srgbClr val="FF0000"/>
                </a:solidFill>
                <a:latin typeface="+mn-lt"/>
                <a:cs typeface="+mn-cs"/>
              </a:rPr>
              <a:t>from the Application Client</a:t>
            </a:r>
            <a:r>
              <a:rPr lang="en-GB" altLang="zh-CN" sz="1400" dirty="0" smtClean="0">
                <a:latin typeface="+mn-lt"/>
                <a:cs typeface="+mn-cs"/>
              </a:rPr>
              <a:t> on the Constrained UE (without MSGin5G Client). The same MSGin5G UE can also deliver the received MSGin5G message towards the target Application Client on the Constrained UE (without MSGin5G Client).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Blip>
                <a:blip r:embed="rId4"/>
              </a:buBlip>
            </a:pPr>
            <a:r>
              <a:rPr lang="en-US" altLang="zh-CN" sz="1400" b="1" dirty="0" smtClean="0">
                <a:latin typeface="+mn-lt"/>
                <a:cs typeface="+mn-cs"/>
              </a:rPr>
              <a:t>MSGin5G Proxy UE: </a:t>
            </a:r>
            <a:r>
              <a:rPr lang="en-US" altLang="zh-CN" sz="1400" dirty="0" smtClean="0">
                <a:latin typeface="+mn-lt"/>
                <a:cs typeface="+mn-cs"/>
              </a:rPr>
              <a:t>an MSGin5G UE which </a:t>
            </a:r>
            <a:r>
              <a:rPr lang="en-US" altLang="zh-CN" sz="1400" b="1" dirty="0" smtClean="0">
                <a:solidFill>
                  <a:srgbClr val="FF0000"/>
                </a:solidFill>
                <a:latin typeface="+mn-lt"/>
                <a:cs typeface="+mn-cs"/>
              </a:rPr>
              <a:t>constructs and sends</a:t>
            </a:r>
            <a:r>
              <a:rPr lang="en-US" altLang="zh-CN" sz="1400" dirty="0" smtClean="0">
                <a:latin typeface="+mn-lt"/>
                <a:cs typeface="+mn-cs"/>
              </a:rPr>
              <a:t> MSGin5G message </a:t>
            </a:r>
            <a:r>
              <a:rPr lang="en-US" altLang="zh-CN" sz="1400" b="1" dirty="0" smtClean="0">
                <a:solidFill>
                  <a:srgbClr val="FF0000"/>
                </a:solidFill>
                <a:latin typeface="+mn-lt"/>
                <a:cs typeface="+mn-cs"/>
              </a:rPr>
              <a:t>upon receiving MSGin5G message</a:t>
            </a:r>
            <a:r>
              <a:rPr lang="en-US" altLang="zh-CN" sz="1400" dirty="0" smtClean="0">
                <a:latin typeface="+mn-lt"/>
                <a:cs typeface="+mn-cs"/>
              </a:rPr>
              <a:t> from the MSGin5G Client on the Constrained UE. The same MSGin5G UE can also deliver the received MSGin5G message towards the target MSGin5G Client on the Constrained UE.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Blip>
                <a:blip r:embed="rId4"/>
              </a:buBlip>
            </a:pPr>
            <a:r>
              <a:rPr lang="en-US" altLang="zh-CN" sz="1400" b="1" dirty="0" smtClean="0">
                <a:latin typeface="+mn-lt"/>
                <a:cs typeface="+mn-cs"/>
              </a:rPr>
              <a:t>MSGin5G Relay UE: </a:t>
            </a:r>
            <a:r>
              <a:rPr lang="en-US" altLang="zh-CN" sz="1400" dirty="0" smtClean="0">
                <a:latin typeface="+mn-lt"/>
                <a:cs typeface="+mn-cs"/>
              </a:rPr>
              <a:t>an MSGin5G UE which receives MSGin5G message from Constrained UE (with MSGin5G client) and </a:t>
            </a:r>
            <a:r>
              <a:rPr lang="en-US" altLang="zh-CN" sz="1400" b="1" dirty="0" smtClean="0">
                <a:solidFill>
                  <a:srgbClr val="FF0000"/>
                </a:solidFill>
                <a:latin typeface="+mn-lt"/>
                <a:cs typeface="+mn-cs"/>
              </a:rPr>
              <a:t>forwards</a:t>
            </a:r>
            <a:r>
              <a:rPr lang="en-US" altLang="zh-CN" sz="1400" dirty="0" smtClean="0">
                <a:latin typeface="+mn-lt"/>
                <a:cs typeface="+mn-cs"/>
              </a:rPr>
              <a:t> it to the MSGin5G Server and vice-versa.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Blip>
                <a:blip r:embed="rId4"/>
              </a:buBlip>
            </a:pPr>
            <a:endParaRPr lang="en-GB" altLang="zh-CN" sz="1400" dirty="0" smtClean="0">
              <a:latin typeface="+mn-lt"/>
              <a:cs typeface="+mn-cs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261641" y="3275637"/>
            <a:ext cx="753732" cy="157400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38892" y="1247147"/>
          <a:ext cx="8935657" cy="3621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5175"/>
                <a:gridCol w="1052625"/>
                <a:gridCol w="954920"/>
                <a:gridCol w="2760965"/>
                <a:gridCol w="3061972"/>
              </a:tblGrid>
              <a:tr h="415574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A  Party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B Party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Application</a:t>
                      </a:r>
                      <a:r>
                        <a:rPr lang="en-US" altLang="zh-CN" sz="1400" baseline="0" dirty="0" smtClean="0"/>
                        <a:t> layer </a:t>
                      </a:r>
                      <a:r>
                        <a:rPr lang="en-US" altLang="zh-CN" sz="1400" dirty="0" smtClean="0"/>
                        <a:t>functionalities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Use cases</a:t>
                      </a:r>
                      <a:endParaRPr lang="zh-CN" altLang="en-US" sz="1400" dirty="0"/>
                    </a:p>
                  </a:txBody>
                  <a:tcPr/>
                </a:tc>
              </a:tr>
              <a:tr h="949882">
                <a:tc>
                  <a:txBody>
                    <a:bodyPr/>
                    <a:lstStyle/>
                    <a:p>
                      <a:r>
                        <a:rPr lang="en-US" altLang="zh-CN" sz="1400" b="1" dirty="0" smtClean="0">
                          <a:ea typeface="微软雅黑" panose="020B0503020204020204" pitchFamily="34" charset="-122"/>
                        </a:rPr>
                        <a:t>MSGin5G</a:t>
                      </a:r>
                      <a:r>
                        <a:rPr lang="en-US" altLang="zh-CN" sz="1400" b="1" baseline="0" dirty="0" smtClean="0"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400" b="1" dirty="0" smtClean="0">
                          <a:ea typeface="微软雅黑" panose="020B0503020204020204" pitchFamily="34" charset="-122"/>
                        </a:rPr>
                        <a:t>Gateway UE</a:t>
                      </a:r>
                      <a:endParaRPr lang="zh-CN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Application Client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MSGin5G Server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altLang="zh-CN" sz="1400" dirty="0" smtClean="0"/>
                        <a:t>Receives</a:t>
                      </a:r>
                      <a:r>
                        <a:rPr lang="en-US" altLang="zh-CN" sz="1400" baseline="0" dirty="0" smtClean="0"/>
                        <a:t> application request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altLang="zh-CN" sz="1400" baseline="0" dirty="0" smtClean="0"/>
                        <a:t>Builds new MSGin5G message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endParaRPr lang="en-US" altLang="zh-CN" sz="1400" baseline="0" dirty="0" smtClean="0"/>
                    </a:p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altLang="zh-CN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Constrained UE without MSGin5G Client</a:t>
                      </a:r>
                      <a:endParaRPr lang="zh-CN" altLang="en-US" sz="14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1662294">
                <a:tc>
                  <a:txBody>
                    <a:bodyPr/>
                    <a:lstStyle/>
                    <a:p>
                      <a:r>
                        <a:rPr lang="en-US" altLang="zh-CN" sz="1400" b="1" dirty="0" smtClean="0">
                          <a:ea typeface="微软雅黑" panose="020B0503020204020204" pitchFamily="34" charset="-122"/>
                        </a:rPr>
                        <a:t>MSGin5G</a:t>
                      </a:r>
                      <a:r>
                        <a:rPr lang="en-US" altLang="zh-CN" sz="1400" b="1" baseline="0" dirty="0" smtClean="0"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400" b="1" dirty="0" smtClean="0">
                          <a:ea typeface="微软雅黑" panose="020B0503020204020204" pitchFamily="34" charset="-122"/>
                        </a:rPr>
                        <a:t>Proxy UE</a:t>
                      </a:r>
                      <a:endParaRPr lang="zh-CN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MSGin5G Client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smtClean="0"/>
                        <a:t>MSGin5G Server</a:t>
                      </a:r>
                      <a:endParaRPr lang="zh-CN" altLang="en-US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altLang="zh-CN" sz="1400" dirty="0" smtClean="0"/>
                        <a:t>Receives</a:t>
                      </a:r>
                      <a:r>
                        <a:rPr lang="en-US" altLang="zh-CN" sz="1400" baseline="0" dirty="0" smtClean="0"/>
                        <a:t> MSGin5G message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altLang="zh-CN" sz="1400" baseline="0" dirty="0" smtClean="0"/>
                        <a:t>Builds new MSGin5G message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altLang="zh-CN" sz="1400" baseline="0" dirty="0" smtClean="0"/>
                        <a:t>Changes the information included in the MSGin5G message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altLang="zh-CN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Bulk registration</a:t>
                      </a:r>
                    </a:p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altLang="zh-CN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Segmentation/reassembly when supported segmentation size of constrained UE is different</a:t>
                      </a:r>
                    </a:p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altLang="zh-CN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message (de-)aggregation</a:t>
                      </a:r>
                      <a:endParaRPr lang="zh-CN" altLang="en-US" sz="14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593677">
                <a:tc>
                  <a:txBody>
                    <a:bodyPr/>
                    <a:lstStyle/>
                    <a:p>
                      <a:r>
                        <a:rPr lang="en-US" altLang="zh-CN" sz="1400" b="1" dirty="0" smtClean="0">
                          <a:ea typeface="微软雅黑" panose="020B0503020204020204" pitchFamily="34" charset="-122"/>
                        </a:rPr>
                        <a:t>MSGin5G</a:t>
                      </a:r>
                      <a:r>
                        <a:rPr lang="en-US" altLang="zh-CN" sz="1400" b="1" baseline="0" dirty="0" smtClean="0"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400" b="1" dirty="0" smtClean="0"/>
                        <a:t>Relay</a:t>
                      </a:r>
                      <a:r>
                        <a:rPr lang="en-US" altLang="zh-CN" sz="1400" b="1" baseline="0" dirty="0" smtClean="0"/>
                        <a:t> UE</a:t>
                      </a:r>
                      <a:endParaRPr lang="zh-CN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MSGin5G Client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smtClean="0"/>
                        <a:t>MSGin5G Server</a:t>
                      </a:r>
                      <a:endParaRPr lang="zh-CN" altLang="en-US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Forwards</a:t>
                      </a:r>
                      <a:r>
                        <a:rPr lang="en-US" altLang="zh-CN" sz="1400" baseline="0" dirty="0" smtClean="0"/>
                        <a:t> the MSGin5G message with no modification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buFont typeface="Arial" pitchFamily="34" charset="0"/>
                        <a:buChar char="•"/>
                      </a:pPr>
                      <a:endParaRPr lang="zh-CN" altLang="en-US" sz="14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274527" y="585116"/>
            <a:ext cx="50994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dirty="0">
                <a:latin typeface="+mj-lt"/>
                <a:ea typeface="微软雅黑" panose="020B0503020204020204" pitchFamily="34" charset="-122"/>
                <a:cs typeface="ＭＳ Ｐゴシック" charset="0"/>
              </a:rPr>
              <a:t>Comparison </a:t>
            </a:r>
            <a:r>
              <a:rPr lang="en-US" altLang="zh-CN" sz="2800" dirty="0" smtClean="0">
                <a:latin typeface="+mj-lt"/>
                <a:ea typeface="微软雅黑" panose="020B0503020204020204" pitchFamily="34" charset="-122"/>
                <a:cs typeface="ＭＳ Ｐゴシック" charset="0"/>
              </a:rPr>
              <a:t>of current definitions</a:t>
            </a:r>
            <a:endParaRPr lang="zh-CN" altLang="en-US" sz="2800" dirty="0">
              <a:latin typeface="+mj-lt"/>
              <a:ea typeface="微软雅黑" panose="020B0503020204020204" pitchFamily="34" charset="-122"/>
              <a:cs typeface="ＭＳ Ｐゴシック" charset="0"/>
            </a:endParaRP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 txBox="1">
            <a:spLocks/>
          </p:cNvSpPr>
          <p:nvPr/>
        </p:nvSpPr>
        <p:spPr>
          <a:xfrm>
            <a:off x="0" y="911904"/>
            <a:ext cx="9144000" cy="4351338"/>
          </a:xfrm>
          <a:prstGeom prst="rect">
            <a:avLst/>
          </a:prstGeom>
        </p:spPr>
        <p:txBody>
          <a:bodyPr/>
          <a:lstStyle/>
          <a:p>
            <a:pPr marL="341313" lvl="0" indent="-341313">
              <a:spcBef>
                <a:spcPct val="20000"/>
              </a:spcBef>
              <a:buBlip>
                <a:blip r:embed="rId2"/>
              </a:buBlip>
              <a:defRPr/>
            </a:pPr>
            <a:r>
              <a:rPr kumimoji="0" lang="en-US" altLang="zh-CN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ＭＳ Ｐゴシック" charset="0"/>
              </a:rPr>
              <a:t>Option </a:t>
            </a:r>
            <a:r>
              <a:rPr lang="en-US" altLang="zh-CN" sz="1600" b="1" kern="0" dirty="0" smtClean="0">
                <a:latin typeface="+mn-lt"/>
                <a:cs typeface="ＭＳ Ｐゴシック" charset="0"/>
              </a:rPr>
              <a:t>1:keep Proxy UE (rename it as Gateway UE) and Relay UE, remove (existing) Gateway UE. </a:t>
            </a:r>
            <a:endParaRPr kumimoji="0" lang="en-US" altLang="zh-CN" sz="16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</a:endParaRP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altLang="zh-CN" sz="1600" kern="0" dirty="0" smtClean="0">
                <a:latin typeface="+mn-lt"/>
                <a:ea typeface="微软雅黑" panose="020B0503020204020204" pitchFamily="34" charset="-122"/>
              </a:rPr>
              <a:t>Gateway UE (new) used in bulk configuration/registration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</a:rPr>
              <a:t>.</a:t>
            </a:r>
          </a:p>
          <a:p>
            <a:pPr marL="1141413" lvl="2" indent="-227013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altLang="zh-CN" sz="1600" kern="0" dirty="0" smtClean="0">
                <a:latin typeface="+mn-lt"/>
                <a:ea typeface="微软雅黑" panose="020B0503020204020204" pitchFamily="34" charset="-122"/>
              </a:rPr>
              <a:t>Relay UE used in other messaging scenarios. The constrained UE exchanges messages with Proxy UE by using </a:t>
            </a:r>
            <a:r>
              <a:rPr lang="en-US" altLang="zh-CN" sz="1600" kern="0" dirty="0" err="1" smtClean="0">
                <a:latin typeface="+mn-lt"/>
                <a:ea typeface="微软雅黑" panose="020B0503020204020204" pitchFamily="34" charset="-122"/>
              </a:rPr>
              <a:t>ProSe</a:t>
            </a:r>
            <a:r>
              <a:rPr lang="en-US" altLang="zh-CN" sz="1600" kern="0" dirty="0" smtClean="0">
                <a:latin typeface="+mn-lt"/>
                <a:ea typeface="微软雅黑" panose="020B0503020204020204" pitchFamily="34" charset="-122"/>
              </a:rPr>
              <a:t> L2 or L3 relay. The Relay use case can be left to </a:t>
            </a:r>
            <a:r>
              <a:rPr lang="en-US" altLang="zh-CN" sz="1600" kern="0" dirty="0" err="1" smtClean="0">
                <a:latin typeface="+mn-lt"/>
                <a:ea typeface="微软雅黑" panose="020B0503020204020204" pitchFamily="34" charset="-122"/>
              </a:rPr>
              <a:t>ProSe</a:t>
            </a:r>
            <a:r>
              <a:rPr lang="en-US" altLang="zh-CN" sz="1600" kern="0" dirty="0" smtClean="0">
                <a:latin typeface="+mn-lt"/>
                <a:ea typeface="微软雅黑" panose="020B0503020204020204" pitchFamily="34" charset="-122"/>
              </a:rPr>
              <a:t> since the MSGin5G Client in the middle do nothing.</a:t>
            </a:r>
          </a:p>
          <a:p>
            <a:pPr marL="1141413" lvl="2" indent="-227013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altLang="zh-CN" sz="1600" kern="0" dirty="0" smtClean="0">
                <a:latin typeface="+mn-lt"/>
                <a:ea typeface="微软雅黑" panose="020B0503020204020204" pitchFamily="34" charset="-122"/>
              </a:rPr>
              <a:t>constrained UE without MSGin5G Client is out of scope and leave to implementation</a:t>
            </a:r>
          </a:p>
          <a:p>
            <a:pPr marL="341313" lvl="0" indent="-341313">
              <a:spcBef>
                <a:spcPct val="20000"/>
              </a:spcBef>
              <a:buBlip>
                <a:blip r:embed="rId2"/>
              </a:buBlip>
              <a:defRPr/>
            </a:pPr>
            <a:r>
              <a:rPr kumimoji="0" lang="en-US" altLang="zh-CN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ＭＳ Ｐゴシック" charset="0"/>
              </a:rPr>
              <a:t>Option 2: </a:t>
            </a:r>
            <a:r>
              <a:rPr lang="en-US" altLang="zh-CN" sz="1600" b="1" kern="0" dirty="0" smtClean="0">
                <a:latin typeface="+mn-lt"/>
                <a:cs typeface="ＭＳ Ｐゴシック" charset="0"/>
              </a:rPr>
              <a:t>keep Proxy UE (for constrained UE with MSGin5G Client, provide all MSGin5G Relay/Proxy features) and Gateway UE (for constrained UE without MSGin5G Client) </a:t>
            </a:r>
          </a:p>
          <a:p>
            <a:pPr marL="1141413" lvl="2" indent="-227013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altLang="zh-CN" sz="1600" kern="0" dirty="0" smtClean="0">
                <a:latin typeface="+mn-lt"/>
                <a:ea typeface="微软雅黑" panose="020B0503020204020204" pitchFamily="34" charset="-122"/>
              </a:rPr>
              <a:t>The Proxy UE (including the current Proxy UE and Relay UE) uses back-to-back mechanism, creates a new MSGin5G message based on received MSGin5G message</a:t>
            </a:r>
          </a:p>
          <a:p>
            <a:pPr marL="1141413" lvl="2" indent="-227013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altLang="zh-CN" sz="1600" kern="0" dirty="0" smtClean="0">
                <a:latin typeface="+mn-lt"/>
                <a:ea typeface="微软雅黑" panose="020B0503020204020204" pitchFamily="34" charset="-122"/>
              </a:rPr>
              <a:t>The Gateway UE is  responsible for the translation between application request (API provided by MSGin5G Client in the middle) and MSGin5G message. </a:t>
            </a:r>
          </a:p>
          <a:p>
            <a:pPr marL="1141413" lvl="2" indent="-227013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altLang="zh-CN" sz="1600" kern="0" dirty="0" smtClean="0">
                <a:latin typeface="+mn-lt"/>
                <a:ea typeface="微软雅黑" panose="020B0503020204020204" pitchFamily="34" charset="-122"/>
              </a:rPr>
              <a:t>The constrained UE with MSGin5G Client exchanges MSGin5G messages with Proxy UE by using </a:t>
            </a:r>
            <a:r>
              <a:rPr lang="en-US" altLang="zh-CN" sz="1600" kern="0" dirty="0" err="1" smtClean="0">
                <a:latin typeface="+mn-lt"/>
                <a:ea typeface="微软雅黑" panose="020B0503020204020204" pitchFamily="34" charset="-122"/>
              </a:rPr>
              <a:t>ProSe</a:t>
            </a:r>
            <a:r>
              <a:rPr lang="en-US" altLang="zh-CN" sz="1600" kern="0" dirty="0" smtClean="0">
                <a:latin typeface="+mn-lt"/>
                <a:ea typeface="微软雅黑" panose="020B0503020204020204" pitchFamily="34" charset="-122"/>
              </a:rPr>
              <a:t> Direction communication (UE-UE). </a:t>
            </a:r>
            <a:r>
              <a:rPr lang="en-US" altLang="zh-CN" sz="1600" kern="0" dirty="0" err="1" smtClean="0">
                <a:latin typeface="+mn-lt"/>
                <a:ea typeface="微软雅黑" panose="020B0503020204020204" pitchFamily="34" charset="-122"/>
              </a:rPr>
              <a:t>ProSe</a:t>
            </a:r>
            <a:r>
              <a:rPr lang="en-US" altLang="zh-CN" sz="1600" kern="0" dirty="0" smtClean="0">
                <a:latin typeface="+mn-lt"/>
                <a:ea typeface="微软雅黑" panose="020B0503020204020204" pitchFamily="34" charset="-122"/>
              </a:rPr>
              <a:t> </a:t>
            </a:r>
            <a:r>
              <a:rPr lang="en-GB" altLang="zh-CN" sz="1600" kern="0" dirty="0" smtClean="0">
                <a:latin typeface="+mn-lt"/>
                <a:ea typeface="微软雅黑" panose="020B0503020204020204" pitchFamily="34" charset="-122"/>
              </a:rPr>
              <a:t>UE-to-Network Relay can not be used.</a:t>
            </a:r>
          </a:p>
          <a:p>
            <a:pPr marL="1141413" lvl="2" indent="-227013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GB" altLang="zh-CN" sz="1600" kern="0" dirty="0" smtClean="0">
                <a:latin typeface="+mn-lt"/>
                <a:ea typeface="微软雅黑" panose="020B0503020204020204" pitchFamily="34" charset="-122"/>
              </a:rPr>
              <a:t>The </a:t>
            </a:r>
            <a:r>
              <a:rPr lang="en-US" altLang="zh-CN" sz="1600" kern="0" dirty="0" smtClean="0">
                <a:latin typeface="+mn-lt"/>
                <a:ea typeface="微软雅黑" panose="020B0503020204020204" pitchFamily="34" charset="-122"/>
              </a:rPr>
              <a:t>Relay use case can be left to </a:t>
            </a:r>
            <a:r>
              <a:rPr lang="en-US" altLang="zh-CN" sz="1600" kern="0" dirty="0" err="1" smtClean="0">
                <a:latin typeface="+mn-lt"/>
                <a:ea typeface="微软雅黑" panose="020B0503020204020204" pitchFamily="34" charset="-122"/>
              </a:rPr>
              <a:t>ProSe</a:t>
            </a:r>
            <a:r>
              <a:rPr lang="en-US" altLang="zh-CN" sz="1600" kern="0" dirty="0" smtClean="0">
                <a:latin typeface="+mn-lt"/>
                <a:ea typeface="微软雅黑" panose="020B0503020204020204" pitchFamily="34" charset="-122"/>
              </a:rPr>
              <a:t> since the MSGin5G Client in the middle do nothing.</a:t>
            </a:r>
          </a:p>
          <a:p>
            <a:pPr marL="341313" lvl="0" indent="-341313">
              <a:spcBef>
                <a:spcPct val="20000"/>
              </a:spcBef>
              <a:buBlip>
                <a:blip r:embed="rId2"/>
              </a:buBlip>
              <a:defRPr/>
            </a:pPr>
            <a:endParaRPr lang="zh-CN" altLang="en-US" sz="1600" kern="0" dirty="0" smtClean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565" y="457915"/>
            <a:ext cx="71657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dirty="0" smtClean="0">
                <a:latin typeface="+mj-lt"/>
                <a:ea typeface="微软雅黑" panose="020B0503020204020204" pitchFamily="34" charset="-122"/>
                <a:cs typeface="ＭＳ Ｐゴシック" charset="0"/>
              </a:rPr>
              <a:t>New classification of MSGin5G UE in the middle</a:t>
            </a:r>
            <a:endParaRPr lang="zh-CN" altLang="en-US" sz="2800" dirty="0" smtClean="0">
              <a:latin typeface="+mj-lt"/>
              <a:ea typeface="微软雅黑" panose="020B0503020204020204" pitchFamily="34" charset="-122"/>
              <a:cs typeface="ＭＳ Ｐゴシック" charset="0"/>
            </a:endParaRP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 txBox="1">
            <a:spLocks/>
          </p:cNvSpPr>
          <p:nvPr/>
        </p:nvSpPr>
        <p:spPr>
          <a:xfrm>
            <a:off x="0" y="911904"/>
            <a:ext cx="9144000" cy="4351338"/>
          </a:xfrm>
          <a:prstGeom prst="rect">
            <a:avLst/>
          </a:prstGeom>
        </p:spPr>
        <p:txBody>
          <a:bodyPr/>
          <a:lstStyle/>
          <a:p>
            <a:pPr marL="341313" lvl="0" indent="-341313">
              <a:spcBef>
                <a:spcPct val="20000"/>
              </a:spcBef>
              <a:buBlip>
                <a:blip r:embed="rId2"/>
              </a:buBlip>
              <a:defRPr/>
            </a:pPr>
            <a:r>
              <a:rPr kumimoji="0" lang="en-US" altLang="zh-CN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ＭＳ Ｐゴシック" charset="0"/>
              </a:rPr>
              <a:t>Option </a:t>
            </a:r>
            <a:r>
              <a:rPr lang="en-US" altLang="zh-CN" sz="1600" b="1" kern="0" dirty="0" smtClean="0">
                <a:latin typeface="+mn-lt"/>
                <a:cs typeface="ＭＳ Ｐゴシック" charset="0"/>
              </a:rPr>
              <a:t>3: keep Relay UE and Gateway UE, bulk configuration/registration is not supported. </a:t>
            </a:r>
            <a:endParaRPr kumimoji="0" lang="en-US" altLang="zh-CN" sz="16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</a:endParaRPr>
          </a:p>
          <a:p>
            <a:pPr marL="1141413" lvl="2" indent="-227013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altLang="zh-CN" sz="1600" kern="0" dirty="0" smtClean="0">
                <a:latin typeface="+mn-lt"/>
                <a:ea typeface="微软雅黑" panose="020B0503020204020204" pitchFamily="34" charset="-122"/>
              </a:rPr>
              <a:t>The definition of Relay UE and Gateway UE are not needed to be changed</a:t>
            </a:r>
            <a:endParaRPr kumimoji="0" lang="en-US" altLang="zh-CN" sz="16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</a:endParaRPr>
          </a:p>
          <a:p>
            <a:pPr marL="1141413" lvl="2" indent="-227013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altLang="zh-CN" sz="1600" kern="0" dirty="0" smtClean="0">
                <a:latin typeface="+mn-lt"/>
                <a:ea typeface="微软雅黑" panose="020B0503020204020204" pitchFamily="34" charset="-122"/>
              </a:rPr>
              <a:t>Bulk configuration/registration is not supported</a:t>
            </a:r>
          </a:p>
          <a:p>
            <a:pPr marL="1141413" lvl="2" indent="-227013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GB" altLang="zh-CN" sz="1600" kern="0" dirty="0" smtClean="0">
                <a:latin typeface="+mn-lt"/>
                <a:ea typeface="微软雅黑" panose="020B0503020204020204" pitchFamily="34" charset="-122"/>
              </a:rPr>
              <a:t>The </a:t>
            </a:r>
            <a:r>
              <a:rPr lang="en-US" altLang="zh-CN" sz="1600" kern="0" dirty="0" smtClean="0">
                <a:latin typeface="+mn-lt"/>
                <a:ea typeface="微软雅黑" panose="020B0503020204020204" pitchFamily="34" charset="-122"/>
              </a:rPr>
              <a:t>Relay use case can be left to </a:t>
            </a:r>
            <a:r>
              <a:rPr lang="en-US" altLang="zh-CN" sz="1600" kern="0" dirty="0" err="1" smtClean="0">
                <a:latin typeface="+mn-lt"/>
                <a:ea typeface="微软雅黑" panose="020B0503020204020204" pitchFamily="34" charset="-122"/>
              </a:rPr>
              <a:t>ProSe</a:t>
            </a:r>
            <a:r>
              <a:rPr lang="en-US" altLang="zh-CN" sz="1600" kern="0" dirty="0" smtClean="0">
                <a:latin typeface="+mn-lt"/>
                <a:ea typeface="微软雅黑" panose="020B0503020204020204" pitchFamily="34" charset="-122"/>
              </a:rPr>
              <a:t> since the MSGin5G Client in the middle do nothing.</a:t>
            </a:r>
          </a:p>
          <a:p>
            <a:pPr marL="341313" lvl="0" indent="-341313">
              <a:spcBef>
                <a:spcPct val="20000"/>
              </a:spcBef>
              <a:buBlip>
                <a:blip r:embed="rId2"/>
              </a:buBlip>
              <a:defRPr/>
            </a:pPr>
            <a:r>
              <a:rPr kumimoji="0" lang="en-US" altLang="zh-CN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ＭＳ Ｐゴシック" charset="0"/>
              </a:rPr>
              <a:t>Option 4: </a:t>
            </a:r>
            <a:r>
              <a:rPr lang="en-US" altLang="zh-CN" sz="1600" b="1" kern="0" dirty="0" smtClean="0">
                <a:latin typeface="+mn-lt"/>
                <a:cs typeface="ＭＳ Ｐゴシック" charset="0"/>
              </a:rPr>
              <a:t>Remove all the constrained UE scenarios </a:t>
            </a:r>
          </a:p>
          <a:p>
            <a:pPr marL="1141413" lvl="2" indent="-227013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altLang="zh-CN" sz="1600" kern="0" dirty="0" smtClean="0">
                <a:latin typeface="+mn-lt"/>
                <a:ea typeface="微软雅黑" panose="020B0503020204020204" pitchFamily="34" charset="-122"/>
              </a:rPr>
              <a:t>Constrained UE without MSGin5G Client and bulk configuration/registration are out of scope</a:t>
            </a:r>
          </a:p>
          <a:p>
            <a:pPr marL="1141413" lvl="2" indent="-227013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altLang="zh-CN" sz="1600" kern="0" dirty="0" smtClean="0">
                <a:latin typeface="+mn-lt"/>
                <a:ea typeface="微软雅黑" panose="020B0503020204020204" pitchFamily="34" charset="-122"/>
              </a:rPr>
              <a:t>Leave relay feature to </a:t>
            </a:r>
            <a:r>
              <a:rPr lang="en-US" altLang="zh-CN" sz="1600" kern="0" dirty="0" err="1" smtClean="0">
                <a:latin typeface="+mn-lt"/>
                <a:ea typeface="微软雅黑" panose="020B0503020204020204" pitchFamily="34" charset="-122"/>
              </a:rPr>
              <a:t>ProSe</a:t>
            </a:r>
            <a:r>
              <a:rPr lang="en-GB" altLang="zh-CN" sz="1600" kern="0" dirty="0" smtClean="0">
                <a:latin typeface="+mn-lt"/>
                <a:ea typeface="微软雅黑" panose="020B0503020204020204" pitchFamily="34" charset="-122"/>
              </a:rPr>
              <a:t>.</a:t>
            </a:r>
            <a:endParaRPr lang="en-US" altLang="zh-CN" sz="1600" kern="0" dirty="0" smtClean="0">
              <a:latin typeface="+mn-lt"/>
              <a:ea typeface="微软雅黑" panose="020B0503020204020204" pitchFamily="34" charset="-122"/>
            </a:endParaRPr>
          </a:p>
          <a:p>
            <a:pPr marL="341313" lvl="0" indent="-341313">
              <a:spcBef>
                <a:spcPct val="20000"/>
              </a:spcBef>
              <a:buBlip>
                <a:blip r:embed="rId2"/>
              </a:buBlip>
              <a:defRPr/>
            </a:pPr>
            <a:endParaRPr lang="zh-CN" altLang="en-US" sz="1600" kern="0" dirty="0" smtClean="0"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959" y="457915"/>
            <a:ext cx="71657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dirty="0" smtClean="0">
                <a:latin typeface="+mj-lt"/>
                <a:ea typeface="微软雅黑" panose="020B0503020204020204" pitchFamily="34" charset="-122"/>
                <a:cs typeface="ＭＳ Ｐゴシック" charset="0"/>
              </a:rPr>
              <a:t>New classification of MSGin5G UE in the middle</a:t>
            </a:r>
            <a:endParaRPr lang="zh-CN" altLang="en-US" sz="2800" dirty="0" smtClean="0">
              <a:latin typeface="+mj-lt"/>
              <a:ea typeface="微软雅黑" panose="020B0503020204020204" pitchFamily="34" charset="-122"/>
              <a:cs typeface="ＭＳ Ｐゴシック" charset="0"/>
            </a:endParaRP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90500" y="880108"/>
          <a:ext cx="8715374" cy="40454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800"/>
                <a:gridCol w="1181068"/>
                <a:gridCol w="3086132"/>
                <a:gridCol w="1795805"/>
                <a:gridCol w="1966569"/>
              </a:tblGrid>
              <a:tr h="710043"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Type</a:t>
                      </a:r>
                      <a:r>
                        <a:rPr lang="en-US" altLang="zh-CN" sz="1100" baseline="0" dirty="0" smtClean="0"/>
                        <a:t> of </a:t>
                      </a:r>
                      <a:r>
                        <a:rPr lang="en-US" altLang="zh-CN" sz="1100" dirty="0" smtClean="0"/>
                        <a:t>UE in the middle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Supported</a:t>
                      </a:r>
                      <a:r>
                        <a:rPr lang="en-US" altLang="zh-CN" sz="1100" baseline="0" dirty="0" smtClean="0"/>
                        <a:t> f</a:t>
                      </a:r>
                      <a:r>
                        <a:rPr lang="en-US" altLang="zh-CN" sz="1100" dirty="0" smtClean="0"/>
                        <a:t>eatures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Removed features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Lower</a:t>
                      </a:r>
                      <a:r>
                        <a:rPr lang="en-US" altLang="zh-CN" sz="1100" baseline="0" dirty="0" smtClean="0"/>
                        <a:t> layer transport between constrained UE and UE in the middle</a:t>
                      </a:r>
                      <a:endParaRPr lang="zh-CN" altLang="en-US" sz="1100" dirty="0"/>
                    </a:p>
                  </a:txBody>
                  <a:tcPr/>
                </a:tc>
              </a:tr>
              <a:tr h="764662"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Option</a:t>
                      </a:r>
                      <a:r>
                        <a:rPr lang="en-US" altLang="zh-CN" sz="1200" baseline="0" dirty="0" smtClean="0"/>
                        <a:t> 1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296" rtl="0" eaLnBrk="1" latinLnBrk="0" hangingPunct="1">
                        <a:buFont typeface="Arial" pitchFamily="34" charset="0"/>
                        <a:buChar char="•"/>
                      </a:pPr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Gateway UE (</a:t>
                      </a:r>
                      <a:r>
                        <a:rPr lang="en-US" altLang="zh-CN" sz="12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new</a:t>
                      </a:r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0" algn="l" defTabSz="914296" rtl="0" eaLnBrk="1" latinLnBrk="0" hangingPunct="1">
                        <a:buFont typeface="Arial" pitchFamily="34" charset="0"/>
                        <a:buChar char="•"/>
                      </a:pPr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Relay UE</a:t>
                      </a:r>
                      <a:endParaRPr lang="zh-CN" altLang="en-US" sz="12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296" rtl="0" eaLnBrk="1" latinLnBrk="0" hangingPunct="1">
                        <a:buFont typeface="Arial" pitchFamily="34" charset="0"/>
                        <a:buChar char="•"/>
                      </a:pPr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Message exchange between constrained UE with MSGin5G Client and MSGin5G Server</a:t>
                      </a:r>
                    </a:p>
                    <a:p>
                      <a:pPr marL="0" algn="l" defTabSz="914296" rtl="0" eaLnBrk="1" latinLnBrk="0" hangingPunct="1">
                        <a:buFont typeface="Arial" pitchFamily="34" charset="0"/>
                        <a:buChar char="•"/>
                      </a:pPr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Bulk configuration/registration</a:t>
                      </a:r>
                      <a:endParaRPr lang="zh-CN" altLang="en-US" sz="12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296" rtl="0" eaLnBrk="1" latinLnBrk="0" hangingPunct="1">
                        <a:buFont typeface="Arial" pitchFamily="34" charset="0"/>
                        <a:buChar char="•"/>
                      </a:pPr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constrained UE without MSGin5G Client </a:t>
                      </a:r>
                      <a:endParaRPr lang="zh-CN" altLang="en-US" sz="12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Gateway UE</a:t>
                      </a:r>
                      <a:r>
                        <a:rPr lang="en-US" altLang="zh-CN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: </a:t>
                      </a:r>
                      <a:r>
                        <a:rPr lang="en-US" altLang="zh-CN" sz="1200" kern="0" dirty="0" err="1" smtClean="0">
                          <a:latin typeface="+mn-lt"/>
                          <a:ea typeface="微软雅黑" panose="020B0503020204020204" pitchFamily="34" charset="-122"/>
                        </a:rPr>
                        <a:t>ProSe</a:t>
                      </a:r>
                      <a:r>
                        <a:rPr lang="en-US" altLang="zh-CN" sz="1200" kern="0" dirty="0" smtClean="0">
                          <a:latin typeface="+mn-lt"/>
                          <a:ea typeface="微软雅黑" panose="020B0503020204020204" pitchFamily="34" charset="-122"/>
                        </a:rPr>
                        <a:t> UE-UE</a:t>
                      </a:r>
                      <a:endParaRPr lang="en-US" altLang="zh-CN" sz="12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Relay UE: </a:t>
                      </a:r>
                      <a:r>
                        <a:rPr lang="en-US" altLang="zh-CN" sz="1200" kern="0" dirty="0" err="1" smtClean="0">
                          <a:latin typeface="+mn-lt"/>
                          <a:ea typeface="微软雅黑" panose="020B0503020204020204" pitchFamily="34" charset="-122"/>
                        </a:rPr>
                        <a:t>ProSe</a:t>
                      </a:r>
                      <a:r>
                        <a:rPr lang="en-US" altLang="zh-CN" sz="1200" kern="0" dirty="0" smtClean="0">
                          <a:latin typeface="+mn-lt"/>
                          <a:ea typeface="微软雅黑" panose="020B0503020204020204" pitchFamily="34" charset="-122"/>
                        </a:rPr>
                        <a:t> UE-network</a:t>
                      </a:r>
                      <a:r>
                        <a:rPr lang="en-US" altLang="zh-CN" sz="1200" kern="0" baseline="0" dirty="0" smtClean="0">
                          <a:latin typeface="+mn-lt"/>
                          <a:ea typeface="微软雅黑" panose="020B0503020204020204" pitchFamily="34" charset="-122"/>
                        </a:rPr>
                        <a:t> relay</a:t>
                      </a:r>
                      <a:endParaRPr lang="zh-CN" altLang="en-US" sz="1200" dirty="0" smtClean="0"/>
                    </a:p>
                  </a:txBody>
                  <a:tcPr/>
                </a:tc>
              </a:tr>
              <a:tr h="983137"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Option</a:t>
                      </a:r>
                      <a:r>
                        <a:rPr lang="en-US" altLang="zh-CN" sz="1200" baseline="0" dirty="0" smtClean="0"/>
                        <a:t> 2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296" rtl="0" eaLnBrk="1" latinLnBrk="0" hangingPunct="1">
                        <a:buFont typeface="Arial" pitchFamily="34" charset="0"/>
                        <a:buChar char="•"/>
                      </a:pPr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Gateway UE,</a:t>
                      </a:r>
                    </a:p>
                    <a:p>
                      <a:pPr marL="0" algn="l" defTabSz="914296" rtl="0" eaLnBrk="1" latinLnBrk="0" hangingPunct="1">
                        <a:buFont typeface="Arial" pitchFamily="34" charset="0"/>
                        <a:buChar char="•"/>
                      </a:pPr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Proxy UE (</a:t>
                      </a:r>
                      <a:r>
                        <a:rPr lang="en-US" altLang="zh-CN" sz="12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new</a:t>
                      </a:r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zh-CN" altLang="en-US" sz="12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296" rtl="0" eaLnBrk="1" latinLnBrk="0" hangingPunct="1">
                        <a:buFont typeface="Arial" pitchFamily="34" charset="0"/>
                        <a:buChar char="•"/>
                      </a:pPr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Message exchange between constrained UE with MSGin5G Client and MSGin5G Server</a:t>
                      </a:r>
                    </a:p>
                    <a:p>
                      <a:pPr marL="0" algn="l" defTabSz="914296" rtl="0" eaLnBrk="1" latinLnBrk="0" hangingPunct="1">
                        <a:buFont typeface="Arial" pitchFamily="34" charset="0"/>
                        <a:buChar char="•"/>
                      </a:pPr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Bulk configuration/registration</a:t>
                      </a:r>
                      <a:endParaRPr lang="zh-CN" altLang="en-US" sz="12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constrained UE without MSGin5G Client </a:t>
                      </a:r>
                      <a:endParaRPr lang="zh-CN" altLang="en-US" sz="12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296" rtl="0" eaLnBrk="1" latinLnBrk="0" hangingPunct="1">
                        <a:buFont typeface="Arial" pitchFamily="34" charset="0"/>
                        <a:buChar char="•"/>
                      </a:pPr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none</a:t>
                      </a:r>
                      <a:endParaRPr lang="zh-CN" altLang="en-US" sz="12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kern="0" dirty="0" err="1" smtClean="0">
                          <a:latin typeface="+mn-lt"/>
                          <a:ea typeface="微软雅黑" panose="020B0503020204020204" pitchFamily="34" charset="-122"/>
                        </a:rPr>
                        <a:t>ProSe</a:t>
                      </a:r>
                      <a:r>
                        <a:rPr lang="en-US" altLang="zh-CN" sz="1200" kern="0" dirty="0" smtClean="0">
                          <a:latin typeface="+mn-lt"/>
                          <a:ea typeface="微软雅黑" panose="020B0503020204020204" pitchFamily="34" charset="-122"/>
                        </a:rPr>
                        <a:t> UE-UE</a:t>
                      </a:r>
                      <a:endParaRPr lang="zh-CN" altLang="en-US" sz="1200" dirty="0"/>
                    </a:p>
                  </a:txBody>
                  <a:tcPr/>
                </a:tc>
              </a:tr>
              <a:tr h="764662"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Option</a:t>
                      </a:r>
                      <a:r>
                        <a:rPr lang="en-US" altLang="zh-CN" sz="1200" baseline="0" dirty="0" smtClean="0"/>
                        <a:t> 3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296" rtl="0" eaLnBrk="1" latinLnBrk="0" hangingPunct="1">
                        <a:buFont typeface="Arial" pitchFamily="34" charset="0"/>
                        <a:buChar char="•"/>
                      </a:pPr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Gateway UE,</a:t>
                      </a:r>
                    </a:p>
                    <a:p>
                      <a:pPr marL="0" algn="l" defTabSz="914296" rtl="0" eaLnBrk="1" latinLnBrk="0" hangingPunct="1">
                        <a:buFont typeface="Arial" pitchFamily="34" charset="0"/>
                        <a:buChar char="•"/>
                      </a:pPr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Relay UE</a:t>
                      </a:r>
                      <a:endParaRPr lang="zh-CN" altLang="en-US" sz="12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296" rtl="0" eaLnBrk="1" latinLnBrk="0" hangingPunct="1">
                        <a:buFont typeface="Arial" pitchFamily="34" charset="0"/>
                        <a:buChar char="•"/>
                      </a:pPr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Message exchange between constrained UE with MSGin5G Client and MSGin5G Server</a:t>
                      </a:r>
                    </a:p>
                    <a:p>
                      <a:pPr marL="0" marR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constrained UE without MSGin5G Client </a:t>
                      </a:r>
                      <a:endParaRPr lang="zh-CN" altLang="en-US" sz="12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Bulk configuration/registration</a:t>
                      </a:r>
                      <a:endParaRPr lang="zh-CN" altLang="en-US" sz="12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Gateway UE</a:t>
                      </a:r>
                      <a:r>
                        <a:rPr lang="en-US" altLang="zh-CN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: </a:t>
                      </a:r>
                      <a:r>
                        <a:rPr lang="en-US" altLang="zh-CN" sz="1200" kern="0" dirty="0" err="1" smtClean="0">
                          <a:latin typeface="+mn-lt"/>
                          <a:ea typeface="微软雅黑" panose="020B0503020204020204" pitchFamily="34" charset="-122"/>
                        </a:rPr>
                        <a:t>ProSe</a:t>
                      </a:r>
                      <a:r>
                        <a:rPr lang="en-US" altLang="zh-CN" sz="1200" kern="0" dirty="0" smtClean="0">
                          <a:latin typeface="+mn-lt"/>
                          <a:ea typeface="微软雅黑" panose="020B0503020204020204" pitchFamily="34" charset="-122"/>
                        </a:rPr>
                        <a:t> UE-UE</a:t>
                      </a:r>
                      <a:endParaRPr lang="en-US" altLang="zh-CN" sz="12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Relay UE: </a:t>
                      </a:r>
                      <a:r>
                        <a:rPr lang="en-US" altLang="zh-CN" sz="1200" kern="0" dirty="0" err="1" smtClean="0">
                          <a:latin typeface="+mn-lt"/>
                          <a:ea typeface="微软雅黑" panose="020B0503020204020204" pitchFamily="34" charset="-122"/>
                        </a:rPr>
                        <a:t>ProSe</a:t>
                      </a:r>
                      <a:r>
                        <a:rPr lang="en-US" altLang="zh-CN" sz="1200" kern="0" dirty="0" smtClean="0">
                          <a:latin typeface="+mn-lt"/>
                          <a:ea typeface="微软雅黑" panose="020B0503020204020204" pitchFamily="34" charset="-122"/>
                        </a:rPr>
                        <a:t> UE-network</a:t>
                      </a:r>
                      <a:r>
                        <a:rPr lang="en-US" altLang="zh-CN" sz="1200" kern="0" baseline="0" dirty="0" smtClean="0">
                          <a:latin typeface="+mn-lt"/>
                          <a:ea typeface="微软雅黑" panose="020B0503020204020204" pitchFamily="34" charset="-122"/>
                        </a:rPr>
                        <a:t> relay</a:t>
                      </a:r>
                      <a:endParaRPr lang="zh-CN" altLang="en-US" sz="1200" dirty="0" smtClean="0"/>
                    </a:p>
                  </a:txBody>
                  <a:tcPr/>
                </a:tc>
              </a:tr>
              <a:tr h="764662"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Option</a:t>
                      </a:r>
                      <a:r>
                        <a:rPr lang="en-US" altLang="zh-CN" sz="1200" baseline="0" dirty="0" smtClean="0"/>
                        <a:t> 4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296" rtl="0" eaLnBrk="1" latinLnBrk="0" hangingPunct="1">
                        <a:buFont typeface="Arial" pitchFamily="34" charset="0"/>
                        <a:buChar char="•"/>
                      </a:pPr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none</a:t>
                      </a:r>
                      <a:endParaRPr lang="zh-CN" altLang="en-US" sz="12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Message exchange between constrained UE with MSGin5G Client and MSGin5G Server</a:t>
                      </a:r>
                      <a:r>
                        <a:rPr lang="zh-CN" alt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(leave to </a:t>
                      </a:r>
                      <a:r>
                        <a:rPr lang="en-US" altLang="zh-CN" sz="12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ProSe</a:t>
                      </a:r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constrained UE without MSGin5G Client </a:t>
                      </a:r>
                    </a:p>
                    <a:p>
                      <a:pPr marL="0" marR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Bulk configuration/registration</a:t>
                      </a:r>
                      <a:endParaRPr lang="zh-CN" altLang="en-US" sz="12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ProSe</a:t>
                      </a:r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UE-network relay</a:t>
                      </a:r>
                      <a:endParaRPr lang="zh-CN" altLang="en-US" sz="12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298531" y="400765"/>
            <a:ext cx="47740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dirty="0" smtClean="0">
                <a:latin typeface="+mj-lt"/>
                <a:ea typeface="微软雅黑" panose="020B0503020204020204" pitchFamily="34" charset="-122"/>
                <a:cs typeface="ＭＳ Ｐゴシック" charset="0"/>
              </a:rPr>
              <a:t>Comparison among the options</a:t>
            </a:r>
            <a:endParaRPr lang="zh-CN" altLang="en-US" sz="2800" dirty="0" smtClean="0">
              <a:latin typeface="+mj-lt"/>
              <a:ea typeface="微软雅黑" panose="020B0503020204020204" pitchFamily="34" charset="-122"/>
              <a:cs typeface="ＭＳ Ｐゴシック" charset="0"/>
            </a:endParaRPr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3357" y="385369"/>
            <a:ext cx="5015557" cy="494307"/>
          </a:xfrm>
        </p:spPr>
        <p:txBody>
          <a:bodyPr/>
          <a:lstStyle/>
          <a:p>
            <a:r>
              <a:rPr lang="en-US" altLang="zh-CN" sz="2800" kern="1200" dirty="0" smtClean="0">
                <a:solidFill>
                  <a:schemeClr val="tx1"/>
                </a:solidFill>
                <a:ea typeface="微软雅黑" panose="020B0503020204020204" pitchFamily="34" charset="-122"/>
              </a:rPr>
              <a:t>Conclusions and proposals</a:t>
            </a:r>
            <a:endParaRPr lang="zh-CN" altLang="en-US" sz="2800" kern="1200" dirty="0" smtClean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 txBox="1">
            <a:spLocks/>
          </p:cNvSpPr>
          <p:nvPr/>
        </p:nvSpPr>
        <p:spPr>
          <a:xfrm>
            <a:off x="0" y="792162"/>
            <a:ext cx="9144000" cy="4351338"/>
          </a:xfrm>
          <a:prstGeom prst="rect">
            <a:avLst/>
          </a:prstGeom>
        </p:spPr>
        <p:txBody>
          <a:bodyPr/>
          <a:lstStyle/>
          <a:p>
            <a:pPr marL="341313" lvl="0" indent="-341313">
              <a:spcBef>
                <a:spcPct val="20000"/>
              </a:spcBef>
              <a:buBlip>
                <a:blip r:embed="rId2"/>
              </a:buBlip>
            </a:pPr>
            <a:r>
              <a:rPr kumimoji="0" lang="en-US" altLang="zh-CN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ＭＳ Ｐゴシック" charset="0"/>
              </a:rPr>
              <a:t>Option 2</a:t>
            </a:r>
            <a:r>
              <a:rPr kumimoji="0" lang="en-US" altLang="zh-CN" sz="1600" b="1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ＭＳ Ｐゴシック" charset="0"/>
              </a:rPr>
              <a:t> is more clear and </a:t>
            </a:r>
            <a:r>
              <a:rPr lang="en-US" altLang="zh-CN" sz="1600" b="1" kern="0" dirty="0" smtClean="0">
                <a:latin typeface="+mn-lt"/>
                <a:cs typeface="ＭＳ Ｐゴシック" charset="0"/>
              </a:rPr>
              <a:t>fulfills all existing features</a:t>
            </a:r>
            <a:r>
              <a:rPr kumimoji="0" lang="en-US" altLang="zh-CN" sz="1600" b="1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ＭＳ Ｐゴシック" charset="0"/>
              </a:rPr>
              <a:t>.  It is proposed to use Option 2 to modify the definitions and related procedures.</a:t>
            </a:r>
          </a:p>
          <a:p>
            <a:pPr marL="741363" lvl="1" indent="-284163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</a:pPr>
            <a:r>
              <a:rPr lang="en-US" altLang="zh-CN" sz="1600" kern="0" dirty="0">
                <a:latin typeface="+mn-lt"/>
                <a:ea typeface="微软雅黑" panose="020B0503020204020204" pitchFamily="34" charset="-122"/>
              </a:rPr>
              <a:t>If the constrained UE communicates with the MSGin5G Client in the middle via </a:t>
            </a:r>
            <a:r>
              <a:rPr lang="en-US" altLang="zh-CN" sz="1600" b="1" kern="0" dirty="0">
                <a:latin typeface="+mn-lt"/>
                <a:ea typeface="微软雅黑" panose="020B0503020204020204" pitchFamily="34" charset="-122"/>
              </a:rPr>
              <a:t>MSGin5G-5 </a:t>
            </a:r>
            <a:r>
              <a:rPr lang="en-US" altLang="zh-CN" sz="1600" kern="0" dirty="0" smtClean="0">
                <a:latin typeface="+mn-lt"/>
                <a:ea typeface="微软雅黑" panose="020B0503020204020204" pitchFamily="34" charset="-122"/>
              </a:rPr>
              <a:t>reference point, </a:t>
            </a:r>
            <a:r>
              <a:rPr lang="en-US" altLang="zh-CN" sz="1600" kern="0" dirty="0">
                <a:latin typeface="+mn-lt"/>
                <a:ea typeface="微软雅黑" panose="020B0503020204020204" pitchFamily="34" charset="-122"/>
              </a:rPr>
              <a:t>the MSGin5G Client in the middle acts as </a:t>
            </a:r>
            <a:r>
              <a:rPr lang="en-US" altLang="zh-CN" sz="1600" b="1" kern="0" dirty="0">
                <a:latin typeface="+mn-lt"/>
                <a:ea typeface="微软雅黑" panose="020B0503020204020204" pitchFamily="34" charset="-122"/>
              </a:rPr>
              <a:t>MSGin5G </a:t>
            </a:r>
            <a:r>
              <a:rPr lang="en-US" altLang="zh-CN" sz="1600" b="1" kern="0" dirty="0" smtClean="0">
                <a:latin typeface="+mn-lt"/>
                <a:ea typeface="微软雅黑" panose="020B0503020204020204" pitchFamily="34" charset="-122"/>
              </a:rPr>
              <a:t>Gateway </a:t>
            </a:r>
            <a:r>
              <a:rPr lang="en-US" altLang="zh-CN" sz="1600" b="1" kern="0" dirty="0">
                <a:latin typeface="+mn-lt"/>
                <a:ea typeface="微软雅黑" panose="020B0503020204020204" pitchFamily="34" charset="-122"/>
              </a:rPr>
              <a:t>UE</a:t>
            </a:r>
            <a:r>
              <a:rPr lang="en-US" altLang="zh-CN" sz="1600" kern="0" dirty="0" smtClean="0">
                <a:latin typeface="+mn-lt"/>
                <a:ea typeface="微软雅黑" panose="020B0503020204020204" pitchFamily="34" charset="-122"/>
              </a:rPr>
              <a:t>.</a:t>
            </a:r>
          </a:p>
          <a:p>
            <a:pPr marL="1198563" lvl="2" indent="-284163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</a:pPr>
            <a:r>
              <a:rPr lang="en-US" altLang="zh-CN" sz="1600" kern="0" dirty="0">
                <a:latin typeface="+mn-lt"/>
                <a:ea typeface="微软雅黑" panose="020B0503020204020204" pitchFamily="34" charset="-122"/>
              </a:rPr>
              <a:t>The constrained UE exchanges MSGin5G messages with </a:t>
            </a:r>
            <a:r>
              <a:rPr lang="en-US" altLang="zh-CN" sz="1600" kern="0" dirty="0" smtClean="0">
                <a:latin typeface="+mn-lt"/>
                <a:ea typeface="微软雅黑" panose="020B0503020204020204" pitchFamily="34" charset="-122"/>
              </a:rPr>
              <a:t>Gateway </a:t>
            </a:r>
            <a:r>
              <a:rPr lang="en-US" altLang="zh-CN" sz="1600" kern="0" dirty="0">
                <a:latin typeface="+mn-lt"/>
                <a:ea typeface="微软雅黑" panose="020B0503020204020204" pitchFamily="34" charset="-122"/>
              </a:rPr>
              <a:t>UE by using </a:t>
            </a:r>
            <a:r>
              <a:rPr lang="en-US" altLang="zh-CN" sz="1600" kern="0" dirty="0" err="1">
                <a:latin typeface="+mn-lt"/>
                <a:ea typeface="微软雅黑" panose="020B0503020204020204" pitchFamily="34" charset="-122"/>
              </a:rPr>
              <a:t>ProSe</a:t>
            </a:r>
            <a:r>
              <a:rPr lang="en-US" altLang="zh-CN" sz="1600" kern="0" dirty="0">
                <a:latin typeface="+mn-lt"/>
                <a:ea typeface="微软雅黑" panose="020B0503020204020204" pitchFamily="34" charset="-122"/>
              </a:rPr>
              <a:t> Direction communication (UE-UE). </a:t>
            </a:r>
            <a:r>
              <a:rPr lang="en-US" altLang="zh-CN" sz="1600" b="1" kern="0" dirty="0" err="1">
                <a:latin typeface="+mn-lt"/>
                <a:ea typeface="微软雅黑" panose="020B0503020204020204" pitchFamily="34" charset="-122"/>
              </a:rPr>
              <a:t>ProSe</a:t>
            </a:r>
            <a:r>
              <a:rPr lang="en-US" altLang="zh-CN" sz="1600" b="1" kern="0" dirty="0">
                <a:latin typeface="+mn-lt"/>
                <a:ea typeface="微软雅黑" panose="020B0503020204020204" pitchFamily="34" charset="-122"/>
              </a:rPr>
              <a:t> </a:t>
            </a:r>
            <a:r>
              <a:rPr lang="en-GB" altLang="zh-CN" sz="1600" b="1" kern="0" dirty="0">
                <a:latin typeface="+mn-lt"/>
                <a:ea typeface="微软雅黑" panose="020B0503020204020204" pitchFamily="34" charset="-122"/>
              </a:rPr>
              <a:t>UE-to-Network Relay can not be used.</a:t>
            </a:r>
            <a:endParaRPr lang="en-US" altLang="zh-CN" sz="1600" b="1" kern="0" dirty="0" err="1">
              <a:latin typeface="+mn-lt"/>
              <a:ea typeface="微软雅黑" panose="020B0503020204020204" pitchFamily="34" charset="-122"/>
            </a:endParaRPr>
          </a:p>
          <a:p>
            <a:pPr marL="1198563" lvl="2" indent="-284163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</a:pPr>
            <a:r>
              <a:rPr lang="en-US" altLang="zh-CN" sz="1600" kern="0" dirty="0">
                <a:latin typeface="+mn-lt"/>
                <a:ea typeface="微软雅黑" panose="020B0503020204020204" pitchFamily="34" charset="-122"/>
              </a:rPr>
              <a:t>The Proxy UE builds new MSGin5G message based on received </a:t>
            </a:r>
            <a:r>
              <a:rPr lang="en-US" altLang="zh-CN" sz="1600" kern="0" dirty="0" smtClean="0">
                <a:latin typeface="+mn-lt"/>
                <a:ea typeface="微软雅黑" panose="020B0503020204020204" pitchFamily="34" charset="-122"/>
              </a:rPr>
              <a:t>application request via MSGin5G-5 reference</a:t>
            </a:r>
            <a:r>
              <a:rPr lang="en-US" altLang="zh-CN" sz="1600" kern="0" dirty="0">
                <a:ea typeface="微软雅黑" panose="020B0503020204020204" pitchFamily="34" charset="-122"/>
              </a:rPr>
              <a:t> </a:t>
            </a:r>
            <a:r>
              <a:rPr lang="en-US" altLang="zh-CN" sz="1600" kern="0" dirty="0">
                <a:latin typeface="+mn-lt"/>
                <a:ea typeface="微软雅黑" panose="020B0503020204020204" pitchFamily="34" charset="-122"/>
              </a:rPr>
              <a:t>point.  (similar in the other direction</a:t>
            </a:r>
            <a:r>
              <a:rPr lang="en-US" altLang="zh-CN" sz="1600" kern="0" dirty="0" smtClean="0">
                <a:latin typeface="+mn-lt"/>
                <a:ea typeface="微软雅黑" panose="020B0503020204020204" pitchFamily="34" charset="-122"/>
              </a:rPr>
              <a:t>)</a:t>
            </a:r>
          </a:p>
          <a:p>
            <a:pPr marL="741363" lvl="1" indent="-284163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</a:pPr>
            <a:r>
              <a:rPr lang="en-US" altLang="zh-CN" sz="1600" kern="0" dirty="0">
                <a:latin typeface="+mn-lt"/>
                <a:ea typeface="微软雅黑" panose="020B0503020204020204" pitchFamily="34" charset="-122"/>
              </a:rPr>
              <a:t>If the constrained UE communicates with the MSGin5G Client in the middle via </a:t>
            </a:r>
            <a:r>
              <a:rPr lang="en-US" altLang="zh-CN" sz="1600" b="1" kern="0" dirty="0" smtClean="0">
                <a:latin typeface="+mn-lt"/>
                <a:ea typeface="微软雅黑" panose="020B0503020204020204" pitchFamily="34" charset="-122"/>
              </a:rPr>
              <a:t>MSGin5G-6</a:t>
            </a:r>
            <a:r>
              <a:rPr lang="en-US" altLang="zh-CN" sz="1600" kern="0" dirty="0" smtClean="0">
                <a:latin typeface="+mn-lt"/>
                <a:ea typeface="微软雅黑" panose="020B0503020204020204" pitchFamily="34" charset="-122"/>
              </a:rPr>
              <a:t> reference point, </a:t>
            </a:r>
            <a:r>
              <a:rPr lang="en-US" altLang="zh-CN" sz="1600" kern="0" dirty="0">
                <a:latin typeface="+mn-lt"/>
                <a:ea typeface="微软雅黑" panose="020B0503020204020204" pitchFamily="34" charset="-122"/>
              </a:rPr>
              <a:t>the MSGin5G Client in the middle acts as </a:t>
            </a:r>
            <a:r>
              <a:rPr lang="en-US" altLang="zh-CN" sz="1600" b="1" kern="0" dirty="0">
                <a:latin typeface="+mn-lt"/>
                <a:ea typeface="微软雅黑" panose="020B0503020204020204" pitchFamily="34" charset="-122"/>
              </a:rPr>
              <a:t>MSGin5G </a:t>
            </a:r>
            <a:r>
              <a:rPr lang="en-US" altLang="zh-CN" sz="1600" b="1" kern="0" dirty="0" smtClean="0">
                <a:latin typeface="+mn-lt"/>
                <a:ea typeface="微软雅黑" panose="020B0503020204020204" pitchFamily="34" charset="-122"/>
              </a:rPr>
              <a:t>Proxy </a:t>
            </a:r>
            <a:r>
              <a:rPr lang="en-US" altLang="zh-CN" sz="1600" b="1" kern="0" dirty="0">
                <a:latin typeface="+mn-lt"/>
                <a:ea typeface="微软雅黑" panose="020B0503020204020204" pitchFamily="34" charset="-122"/>
              </a:rPr>
              <a:t>UE</a:t>
            </a:r>
            <a:r>
              <a:rPr lang="en-US" altLang="zh-CN" sz="1600" kern="0" dirty="0" smtClean="0">
                <a:latin typeface="+mn-lt"/>
                <a:ea typeface="微软雅黑" panose="020B0503020204020204" pitchFamily="34" charset="-122"/>
              </a:rPr>
              <a:t>.</a:t>
            </a:r>
          </a:p>
          <a:p>
            <a:pPr marL="1198563" lvl="2" indent="-284163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</a:pPr>
            <a:r>
              <a:rPr lang="en-US" altLang="zh-CN" sz="1600" kern="0" dirty="0" smtClean="0">
                <a:latin typeface="+mn-lt"/>
                <a:ea typeface="微软雅黑" panose="020B0503020204020204" pitchFamily="34" charset="-122"/>
              </a:rPr>
              <a:t>The constrained UE exchanges MSGin5G messages with Proxy UE by using </a:t>
            </a:r>
            <a:r>
              <a:rPr lang="en-US" altLang="zh-CN" sz="1600" kern="0" dirty="0" err="1" smtClean="0">
                <a:latin typeface="+mn-lt"/>
                <a:ea typeface="微软雅黑" panose="020B0503020204020204" pitchFamily="34" charset="-122"/>
              </a:rPr>
              <a:t>ProSe</a:t>
            </a:r>
            <a:r>
              <a:rPr lang="en-US" altLang="zh-CN" sz="1600" kern="0" dirty="0" smtClean="0">
                <a:latin typeface="+mn-lt"/>
                <a:ea typeface="微软雅黑" panose="020B0503020204020204" pitchFamily="34" charset="-122"/>
              </a:rPr>
              <a:t> Direction communication (UE-UE). </a:t>
            </a:r>
            <a:r>
              <a:rPr lang="en-US" altLang="zh-CN" sz="1600" b="1" kern="0" dirty="0" err="1">
                <a:latin typeface="+mn-lt"/>
                <a:ea typeface="微软雅黑" panose="020B0503020204020204" pitchFamily="34" charset="-122"/>
              </a:rPr>
              <a:t>ProSe</a:t>
            </a:r>
            <a:r>
              <a:rPr lang="en-US" altLang="zh-CN" sz="1600" b="1" kern="0" dirty="0">
                <a:latin typeface="+mn-lt"/>
                <a:ea typeface="微软雅黑" panose="020B0503020204020204" pitchFamily="34" charset="-122"/>
              </a:rPr>
              <a:t> </a:t>
            </a:r>
            <a:r>
              <a:rPr lang="en-GB" altLang="zh-CN" sz="1600" b="1" kern="0" dirty="0">
                <a:latin typeface="+mn-lt"/>
                <a:ea typeface="微软雅黑" panose="020B0503020204020204" pitchFamily="34" charset="-122"/>
              </a:rPr>
              <a:t>UE-to-Network Relay can not be used.</a:t>
            </a:r>
            <a:endParaRPr lang="en-US" altLang="zh-CN" sz="1600" b="1" kern="0" dirty="0">
              <a:latin typeface="+mn-lt"/>
              <a:ea typeface="微软雅黑" panose="020B0503020204020204" pitchFamily="34" charset="-122"/>
            </a:endParaRPr>
          </a:p>
          <a:p>
            <a:pPr marL="1198563" lvl="2" indent="-284163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</a:pPr>
            <a:r>
              <a:rPr lang="en-US" altLang="zh-CN" sz="1600" kern="0" dirty="0" smtClean="0">
                <a:latin typeface="+mn-lt"/>
                <a:ea typeface="微软雅黑" panose="020B0503020204020204" pitchFamily="34" charset="-122"/>
              </a:rPr>
              <a:t>The </a:t>
            </a:r>
            <a:r>
              <a:rPr lang="en-US" altLang="zh-CN" sz="1600" kern="0" dirty="0">
                <a:latin typeface="+mn-lt"/>
                <a:ea typeface="微软雅黑" panose="020B0503020204020204" pitchFamily="34" charset="-122"/>
              </a:rPr>
              <a:t>Proxy UE builds new MSGin5G message based on received MSGin5G </a:t>
            </a:r>
            <a:r>
              <a:rPr lang="en-US" altLang="zh-CN" sz="1600" kern="0" dirty="0" smtClean="0">
                <a:latin typeface="+mn-lt"/>
                <a:ea typeface="微软雅黑" panose="020B0503020204020204" pitchFamily="34" charset="-122"/>
              </a:rPr>
              <a:t>message via MSGin5G-6 reference point.  (similar in the other direction)</a:t>
            </a:r>
          </a:p>
          <a:p>
            <a:pPr marL="341313" indent="-3413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zh-CN" sz="1600" b="1" kern="0" dirty="0">
                <a:latin typeface="+mn-lt"/>
                <a:cs typeface="ＭＳ Ｐゴシック" charset="0"/>
              </a:rPr>
              <a:t>The definition of MSGin5G </a:t>
            </a:r>
            <a:r>
              <a:rPr lang="en-US" altLang="zh-CN" sz="1600" b="1" kern="0" dirty="0" smtClean="0">
                <a:latin typeface="+mn-lt"/>
                <a:cs typeface="ＭＳ Ｐゴシック" charset="0"/>
              </a:rPr>
              <a:t>Relay </a:t>
            </a:r>
            <a:r>
              <a:rPr lang="en-US" altLang="zh-CN" sz="1600" b="1" kern="0" dirty="0">
                <a:latin typeface="+mn-lt"/>
                <a:cs typeface="ＭＳ Ｐゴシック" charset="0"/>
              </a:rPr>
              <a:t>UE can be removed. The related procedures are needed to be re-written by using MSGin5G Proxy UE.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028EA06-5405-43DA-BDDC-3946B20DBF66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26656</TotalTime>
  <Words>953</Words>
  <Application>Microsoft Office PowerPoint</Application>
  <PresentationFormat>全屏显示(16:9)</PresentationFormat>
  <Paragraphs>94</Paragraphs>
  <Slides>7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0" baseType="lpstr">
      <vt:lpstr>Office Theme</vt:lpstr>
      <vt:lpstr>Custom Design</vt:lpstr>
      <vt:lpstr>Visio</vt:lpstr>
      <vt:lpstr>幻灯片 1</vt:lpstr>
      <vt:lpstr>Gateway UE, Proxy UE and Relay UE </vt:lpstr>
      <vt:lpstr>幻灯片 3</vt:lpstr>
      <vt:lpstr>幻灯片 4</vt:lpstr>
      <vt:lpstr>幻灯片 5</vt:lpstr>
      <vt:lpstr>幻灯片 6</vt:lpstr>
      <vt:lpstr>Conclusions and proposals</vt:lpstr>
    </vt:vector>
  </TitlesOfParts>
  <Company>3GPP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ly20230120</cp:lastModifiedBy>
  <cp:revision>1940</cp:revision>
  <cp:lastPrinted>2017-02-24T12:37:51Z</cp:lastPrinted>
  <dcterms:created xsi:type="dcterms:W3CDTF">2008-08-30T09:32:10Z</dcterms:created>
  <dcterms:modified xsi:type="dcterms:W3CDTF">2023-02-20T14:52:45Z</dcterms:modified>
  <cp:contentType>Document</cp:contentTyp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