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3" r:id="rId6"/>
    <p:sldId id="366" r:id="rId7"/>
    <p:sldId id="367" r:id="rId8"/>
    <p:sldId id="368" r:id="rId9"/>
    <p:sldId id="369" r:id="rId10"/>
    <p:sldId id="370" r:id="rId11"/>
    <p:sldId id="372" r:id="rId12"/>
    <p:sldId id="371" r:id="rId13"/>
    <p:sldId id="373" r:id="rId14"/>
    <p:sldId id="374" r:id="rId15"/>
    <p:sldId id="365" r:id="rId16"/>
    <p:sldId id="375" r:id="rId17"/>
    <p:sldId id="37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1" d="100"/>
          <a:sy n="91" d="100"/>
        </p:scale>
        <p:origin x="108"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#53</a:t>
            </a:r>
          </a:p>
          <a:p>
            <a:pPr eaLnBrk="1" hangingPunct="1">
              <a:defRPr/>
            </a:pPr>
            <a:r>
              <a:rPr lang="en-GB" altLang="en-US" sz="1200" b="1" dirty="0">
                <a:latin typeface="Arial "/>
              </a:rPr>
              <a:t>Athens, Greece 27</a:t>
            </a:r>
            <a:r>
              <a:rPr lang="en-GB" altLang="en-US" sz="1200" b="1" baseline="30000" dirty="0">
                <a:latin typeface="Arial "/>
              </a:rPr>
              <a:t>th </a:t>
            </a:r>
            <a:r>
              <a:rPr lang="en-GB" altLang="en-US" sz="1200" b="1" dirty="0">
                <a:latin typeface="Arial "/>
              </a:rPr>
              <a:t>February – 3</a:t>
            </a:r>
            <a:r>
              <a:rPr lang="en-GB" altLang="en-US" sz="1200" b="1" baseline="30000" dirty="0">
                <a:latin typeface="Arial "/>
              </a:rPr>
              <a:t>rd</a:t>
            </a:r>
            <a:r>
              <a:rPr lang="en-GB" altLang="en-US" sz="1200" b="1" dirty="0">
                <a:latin typeface="Arial "/>
              </a:rPr>
              <a:t> March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S6-230589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package" Target="../embeddings/Microsoft_Visio_Drawing1.vsdx"/><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package" Target="../embeddings/Microsoft_Visio_Drawing2.vsd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7886700" cy="2126538"/>
          </a:xfrm>
        </p:spPr>
        <p:txBody>
          <a:bodyPr/>
          <a:lstStyle/>
          <a:p>
            <a:pPr eaLnBrk="1" hangingPunct="1"/>
            <a:r>
              <a:rPr lang="en-GB" altLang="en-US" dirty="0"/>
              <a:t>Constrained and Unconstrained Devices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Jerry Shih, </a:t>
            </a:r>
            <a:r>
              <a:rPr lang="en-GB" altLang="en-US" dirty="0" err="1"/>
              <a:t>at&amp;t</a:t>
            </a:r>
            <a:endParaRPr lang="en-GB" altLang="en-US" dirty="0"/>
          </a:p>
          <a:p>
            <a:pPr marL="0" indent="0" eaLnBrk="1" hangingPunct="1">
              <a:buFontTx/>
              <a:buNone/>
            </a:pPr>
            <a:r>
              <a:rPr lang="en-GB" altLang="en-US" dirty="0"/>
              <a:t>jerry.shih@att.com</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B8187-2989-70B8-867A-FD7286ED86F2}"/>
              </a:ext>
            </a:extLst>
          </p:cNvPr>
          <p:cNvSpPr>
            <a:spLocks noGrp="1"/>
          </p:cNvSpPr>
          <p:nvPr>
            <p:ph type="title"/>
          </p:nvPr>
        </p:nvSpPr>
        <p:spPr/>
        <p:txBody>
          <a:bodyPr/>
          <a:lstStyle/>
          <a:p>
            <a:r>
              <a:rPr lang="en-US" dirty="0"/>
              <a:t>Still not clear</a:t>
            </a:r>
          </a:p>
        </p:txBody>
      </p:sp>
      <p:sp>
        <p:nvSpPr>
          <p:cNvPr id="3" name="Content Placeholder 2">
            <a:extLst>
              <a:ext uri="{FF2B5EF4-FFF2-40B4-BE49-F238E27FC236}">
                <a16:creationId xmlns:a16="http://schemas.microsoft.com/office/drawing/2014/main" id="{3BEBD605-19E6-3990-1C68-2B2F771C5D4E}"/>
              </a:ext>
            </a:extLst>
          </p:cNvPr>
          <p:cNvSpPr>
            <a:spLocks noGrp="1"/>
          </p:cNvSpPr>
          <p:nvPr>
            <p:ph idx="1"/>
          </p:nvPr>
        </p:nvSpPr>
        <p:spPr/>
        <p:txBody>
          <a:bodyPr/>
          <a:lstStyle/>
          <a:p>
            <a:r>
              <a:rPr lang="en-US" sz="2400" dirty="0"/>
              <a:t> What does a constrained device in our application layer protocol mean? Different transport over MSGin5G-5 and MSGin5G-6?</a:t>
            </a:r>
          </a:p>
          <a:p>
            <a:r>
              <a:rPr lang="en-US" sz="2400" dirty="0"/>
              <a:t> Should we avoid the use of constrained devices which are so hardware/physical capabilities related. </a:t>
            </a:r>
          </a:p>
          <a:p>
            <a:r>
              <a:rPr lang="en-US" sz="2400" dirty="0"/>
              <a:t> 8.11 procedures are all back-to-back gateway cases (over MSGin5G-5 reference point) </a:t>
            </a:r>
          </a:p>
          <a:p>
            <a:pPr lvl="1"/>
            <a:r>
              <a:rPr lang="en-US" sz="1400" dirty="0"/>
              <a:t>Why only Application Client on UE-2 (8.11.2) needs to register with the MCGin5G Client on UE-1 to get MSGin5G services not the Application Client within UE-1</a:t>
            </a:r>
          </a:p>
          <a:p>
            <a:pPr lvl="1"/>
            <a:r>
              <a:rPr lang="en-US" sz="1400" dirty="0"/>
              <a:t>Same for sending and receiving messages</a:t>
            </a:r>
          </a:p>
          <a:p>
            <a:r>
              <a:rPr lang="en-US" dirty="0"/>
              <a:t> </a:t>
            </a:r>
            <a:r>
              <a:rPr lang="en-US" sz="2400" dirty="0"/>
              <a:t>We are missing the relay cases over MSGin5G-6 reference point?</a:t>
            </a:r>
          </a:p>
          <a:p>
            <a:pPr marL="0" indent="0">
              <a:buNone/>
            </a:pPr>
            <a:endParaRPr lang="en-US" dirty="0"/>
          </a:p>
        </p:txBody>
      </p:sp>
    </p:spTree>
    <p:extLst>
      <p:ext uri="{BB962C8B-B14F-4D97-AF65-F5344CB8AC3E}">
        <p14:creationId xmlns:p14="http://schemas.microsoft.com/office/powerpoint/2010/main" val="152320472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A9588-BBE6-315A-0EA4-9485687A6CEF}"/>
              </a:ext>
            </a:extLst>
          </p:cNvPr>
          <p:cNvSpPr>
            <a:spLocks noGrp="1"/>
          </p:cNvSpPr>
          <p:nvPr>
            <p:ph type="title"/>
          </p:nvPr>
        </p:nvSpPr>
        <p:spPr/>
        <p:txBody>
          <a:bodyPr/>
          <a:lstStyle/>
          <a:p>
            <a:r>
              <a:rPr lang="en-US" dirty="0"/>
              <a:t>Mission Critical model</a:t>
            </a:r>
          </a:p>
        </p:txBody>
      </p:sp>
      <p:sp>
        <p:nvSpPr>
          <p:cNvPr id="4" name="Rectangle 2">
            <a:extLst>
              <a:ext uri="{FF2B5EF4-FFF2-40B4-BE49-F238E27FC236}">
                <a16:creationId xmlns:a16="http://schemas.microsoft.com/office/drawing/2014/main" id="{D9B15600-B0F5-DD01-6498-F844740B51BE}"/>
              </a:ext>
            </a:extLst>
          </p:cNvPr>
          <p:cNvSpPr>
            <a:spLocks noChangeArrowheads="1"/>
          </p:cNvSpPr>
          <p:nvPr/>
        </p:nvSpPr>
        <p:spPr bwMode="auto">
          <a:xfrm>
            <a:off x="935421" y="1887909"/>
            <a:ext cx="1085479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0FACDA78-01F5-5335-79B6-118E3E7F16B2}"/>
              </a:ext>
            </a:extLst>
          </p:cNvPr>
          <p:cNvGraphicFramePr>
            <a:graphicFrameLocks noChangeAspect="1"/>
          </p:cNvGraphicFramePr>
          <p:nvPr>
            <p:extLst>
              <p:ext uri="{D42A27DB-BD31-4B8C-83A1-F6EECF244321}">
                <p14:modId xmlns:p14="http://schemas.microsoft.com/office/powerpoint/2010/main" val="3702687808"/>
              </p:ext>
            </p:extLst>
          </p:nvPr>
        </p:nvGraphicFramePr>
        <p:xfrm>
          <a:off x="838200" y="1898650"/>
          <a:ext cx="5444358" cy="4384319"/>
        </p:xfrm>
        <a:graphic>
          <a:graphicData uri="http://schemas.openxmlformats.org/presentationml/2006/ole">
            <mc:AlternateContent xmlns:mc="http://schemas.openxmlformats.org/markup-compatibility/2006">
              <mc:Choice xmlns:v="urn:schemas-microsoft-com:vml" Requires="v">
                <p:oleObj name="Visio" r:id="rId2" imgW="9029624" imgH="7277134" progId="Visio.Drawing.15">
                  <p:embed/>
                </p:oleObj>
              </mc:Choice>
              <mc:Fallback>
                <p:oleObj name="Visio" r:id="rId2" imgW="9029624" imgH="7277134" progId="Visio.Drawing.15">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98650"/>
                        <a:ext cx="5444358" cy="4384319"/>
                      </a:xfrm>
                      <a:prstGeom prst="rect">
                        <a:avLst/>
                      </a:prstGeom>
                      <a:noFill/>
                    </p:spPr>
                  </p:pic>
                </p:oleObj>
              </mc:Fallback>
            </mc:AlternateContent>
          </a:graphicData>
        </a:graphic>
      </p:graphicFrame>
      <p:sp>
        <p:nvSpPr>
          <p:cNvPr id="6" name="Rectangle 4">
            <a:extLst>
              <a:ext uri="{FF2B5EF4-FFF2-40B4-BE49-F238E27FC236}">
                <a16:creationId xmlns:a16="http://schemas.microsoft.com/office/drawing/2014/main" id="{62685FBE-A7D6-06D8-20A1-033EB440E6B7}"/>
              </a:ext>
            </a:extLst>
          </p:cNvPr>
          <p:cNvSpPr>
            <a:spLocks noChangeArrowheads="1"/>
          </p:cNvSpPr>
          <p:nvPr/>
        </p:nvSpPr>
        <p:spPr bwMode="auto">
          <a:xfrm>
            <a:off x="6831724" y="2602791"/>
            <a:ext cx="97022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A156CCE-9E9B-85BC-6323-A67790CA30CC}"/>
              </a:ext>
            </a:extLst>
          </p:cNvPr>
          <p:cNvGraphicFramePr>
            <a:graphicFrameLocks noChangeAspect="1"/>
          </p:cNvGraphicFramePr>
          <p:nvPr>
            <p:extLst>
              <p:ext uri="{D42A27DB-BD31-4B8C-83A1-F6EECF244321}">
                <p14:modId xmlns:p14="http://schemas.microsoft.com/office/powerpoint/2010/main" val="2881190080"/>
              </p:ext>
            </p:extLst>
          </p:nvPr>
        </p:nvGraphicFramePr>
        <p:xfrm>
          <a:off x="6831724" y="2602792"/>
          <a:ext cx="4866290" cy="1652416"/>
        </p:xfrm>
        <a:graphic>
          <a:graphicData uri="http://schemas.openxmlformats.org/presentationml/2006/ole">
            <mc:AlternateContent xmlns:mc="http://schemas.openxmlformats.org/markup-compatibility/2006">
              <mc:Choice xmlns:v="urn:schemas-microsoft-com:vml" Requires="v">
                <p:oleObj name="Visio" r:id="rId4" imgW="8671489" imgH="2933661" progId="Visio.Drawing.15">
                  <p:embed/>
                </p:oleObj>
              </mc:Choice>
              <mc:Fallback>
                <p:oleObj name="Visio" r:id="rId4" imgW="8671489" imgH="2933661" progId="Visio.Drawing.15">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1724" y="2602792"/>
                        <a:ext cx="4866290" cy="1652416"/>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A1B798C3-B113-8626-9DA0-75B6BBF70A70}"/>
              </a:ext>
            </a:extLst>
          </p:cNvPr>
          <p:cNvSpPr txBox="1"/>
          <p:nvPr/>
        </p:nvSpPr>
        <p:spPr>
          <a:xfrm>
            <a:off x="6968358" y="4708634"/>
            <a:ext cx="4527201" cy="338554"/>
          </a:xfrm>
          <a:prstGeom prst="rect">
            <a:avLst/>
          </a:prstGeom>
          <a:noFill/>
        </p:spPr>
        <p:txBody>
          <a:bodyPr wrap="none" rtlCol="0">
            <a:spAutoFit/>
          </a:bodyPr>
          <a:lstStyle/>
          <a:p>
            <a:r>
              <a:rPr lang="en-US" sz="1600" dirty="0"/>
              <a:t>Function Model of MC gateway UE media plane</a:t>
            </a:r>
          </a:p>
        </p:txBody>
      </p:sp>
      <p:sp>
        <p:nvSpPr>
          <p:cNvPr id="9" name="TextBox 8">
            <a:extLst>
              <a:ext uri="{FF2B5EF4-FFF2-40B4-BE49-F238E27FC236}">
                <a16:creationId xmlns:a16="http://schemas.microsoft.com/office/drawing/2014/main" id="{80DDEB3D-660C-9D36-3E8A-2F23427954B0}"/>
              </a:ext>
            </a:extLst>
          </p:cNvPr>
          <p:cNvSpPr txBox="1"/>
          <p:nvPr/>
        </p:nvSpPr>
        <p:spPr>
          <a:xfrm>
            <a:off x="3890155" y="5933675"/>
            <a:ext cx="4979248" cy="338554"/>
          </a:xfrm>
          <a:prstGeom prst="rect">
            <a:avLst/>
          </a:prstGeom>
          <a:noFill/>
        </p:spPr>
        <p:txBody>
          <a:bodyPr wrap="none" rtlCol="0">
            <a:spAutoFit/>
          </a:bodyPr>
          <a:lstStyle/>
          <a:p>
            <a:r>
              <a:rPr lang="en-US" sz="1600" dirty="0"/>
              <a:t>Functional model of MC gateway UE </a:t>
            </a:r>
            <a:r>
              <a:rPr lang="en-US" sz="1600" dirty="0" err="1"/>
              <a:t>signalling</a:t>
            </a:r>
            <a:r>
              <a:rPr lang="en-US" sz="1600" dirty="0"/>
              <a:t> plane</a:t>
            </a:r>
          </a:p>
        </p:txBody>
      </p:sp>
    </p:spTree>
    <p:extLst>
      <p:ext uri="{BB962C8B-B14F-4D97-AF65-F5344CB8AC3E}">
        <p14:creationId xmlns:p14="http://schemas.microsoft.com/office/powerpoint/2010/main" val="243247797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000" dirty="0"/>
              <a:t> Should we follow the Mission Critical model and not use confusing constrained device concept?</a:t>
            </a:r>
          </a:p>
          <a:p>
            <a:r>
              <a:rPr lang="en-US" altLang="en-US" sz="2000" dirty="0"/>
              <a:t> The focus in our development is a messaging service that allow (mainly) IoT devices to exchange messages:</a:t>
            </a:r>
          </a:p>
          <a:p>
            <a:pPr lvl="1"/>
            <a:r>
              <a:rPr lang="en-US" altLang="en-US" sz="1600" dirty="0"/>
              <a:t>The ecosystem is supported by </a:t>
            </a:r>
            <a:r>
              <a:rPr lang="en-US" altLang="en-US" sz="1600" dirty="0">
                <a:solidFill>
                  <a:srgbClr val="FF0000"/>
                </a:solidFill>
              </a:rPr>
              <a:t>MSGin5G Client, MSGin5G Server and Gateway Servers </a:t>
            </a:r>
            <a:r>
              <a:rPr lang="en-US" altLang="en-US" sz="1600" dirty="0"/>
              <a:t>that forms the foundation of how the messages can be exchanged for our use cases.</a:t>
            </a:r>
          </a:p>
          <a:p>
            <a:pPr lvl="1"/>
            <a:r>
              <a:rPr lang="en-US" altLang="en-US" sz="1600" dirty="0"/>
              <a:t>Applications leverage a messaging ecosystem to exchange the messages is a norm today, from SMS, RCS, What’s App, Messenger, LINE to WeChat etc. Applications are all different and beyond anyone’s imagination; they cannot be standardized. </a:t>
            </a:r>
          </a:p>
          <a:p>
            <a:pPr lvl="1"/>
            <a:r>
              <a:rPr lang="en-US" altLang="en-US" sz="1600" dirty="0"/>
              <a:t>A simple and well-defined messaging ecosystem is much more useful than a clumsy defined messaging ecosystem with imaginary applications; wrong focus.</a:t>
            </a:r>
          </a:p>
          <a:p>
            <a:pPr lvl="1"/>
            <a:r>
              <a:rPr lang="en-US" altLang="en-US" sz="1600" dirty="0"/>
              <a:t>There should be only one type of device in MSGin5G service, the MSGin5G UE with the MSGin5G Client that supports the service; all other types of devices are non-MSGin5G devices and will be supported by a gateway function (be it a server or a MSGin5G UE) to access to the MSGin5G Server.</a:t>
            </a:r>
          </a:p>
          <a:p>
            <a:pPr lvl="1"/>
            <a:r>
              <a:rPr lang="en-US" altLang="en-US" sz="1600" dirty="0"/>
              <a:t>Applications should be defined in its own trade association and only come to MSGin5G development with clear user/architectural requirements that benefits to all potential usages of the messaging ecosystem. Application specific needs should only be handled in the applications, not to comprise the whole ecosystem.</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8360E9-00A7-8712-6941-420CFF77532F}"/>
              </a:ext>
            </a:extLst>
          </p:cNvPr>
          <p:cNvSpPr>
            <a:spLocks noGrp="1"/>
          </p:cNvSpPr>
          <p:nvPr>
            <p:ph type="title"/>
          </p:nvPr>
        </p:nvSpPr>
        <p:spPr/>
        <p:txBody>
          <a:bodyPr/>
          <a:lstStyle/>
          <a:p>
            <a:pPr algn="ctr"/>
            <a:r>
              <a:rPr lang="en-US" dirty="0"/>
              <a:t>Additional Slide on call models</a:t>
            </a:r>
            <a:br>
              <a:rPr lang="en-US" dirty="0"/>
            </a:br>
            <a:r>
              <a:rPr lang="en-US" sz="4000" dirty="0"/>
              <a:t>(if discussion is needed)</a:t>
            </a:r>
          </a:p>
        </p:txBody>
      </p:sp>
    </p:spTree>
    <p:extLst>
      <p:ext uri="{BB962C8B-B14F-4D97-AF65-F5344CB8AC3E}">
        <p14:creationId xmlns:p14="http://schemas.microsoft.com/office/powerpoint/2010/main" val="9839202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68AB4E-921F-10BA-AF3A-454B0D812349}"/>
              </a:ext>
            </a:extLst>
          </p:cNvPr>
          <p:cNvSpPr>
            <a:spLocks noGrp="1"/>
          </p:cNvSpPr>
          <p:nvPr>
            <p:ph type="title"/>
          </p:nvPr>
        </p:nvSpPr>
        <p:spPr/>
        <p:txBody>
          <a:bodyPr/>
          <a:lstStyle/>
          <a:p>
            <a:r>
              <a:rPr lang="en-US" dirty="0"/>
              <a:t>Simple call models on MSGin5G Server</a:t>
            </a:r>
          </a:p>
        </p:txBody>
      </p:sp>
      <p:pic>
        <p:nvPicPr>
          <p:cNvPr id="5" name="Picture 4">
            <a:extLst>
              <a:ext uri="{FF2B5EF4-FFF2-40B4-BE49-F238E27FC236}">
                <a16:creationId xmlns:a16="http://schemas.microsoft.com/office/drawing/2014/main" id="{A22E606C-3823-72B2-5765-778DEA253F1F}"/>
              </a:ext>
            </a:extLst>
          </p:cNvPr>
          <p:cNvPicPr>
            <a:picLocks noChangeAspect="1"/>
          </p:cNvPicPr>
          <p:nvPr/>
        </p:nvPicPr>
        <p:blipFill>
          <a:blip r:embed="rId2"/>
          <a:stretch>
            <a:fillRect/>
          </a:stretch>
        </p:blipFill>
        <p:spPr>
          <a:xfrm>
            <a:off x="2979230" y="1951949"/>
            <a:ext cx="5703982" cy="3978937"/>
          </a:xfrm>
          <a:prstGeom prst="rect">
            <a:avLst/>
          </a:prstGeom>
        </p:spPr>
      </p:pic>
    </p:spTree>
    <p:extLst>
      <p:ext uri="{BB962C8B-B14F-4D97-AF65-F5344CB8AC3E}">
        <p14:creationId xmlns:p14="http://schemas.microsoft.com/office/powerpoint/2010/main" val="198565679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Definitions?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 In our TS 23.554, there are no definitions but with examples in clause  4.2.2:</a:t>
            </a:r>
          </a:p>
          <a:p>
            <a:pPr lvl="1"/>
            <a:r>
              <a:rPr lang="en-US" altLang="en-US" dirty="0"/>
              <a:t> [AR-4.2.2-a] MSGin5G UE: </a:t>
            </a:r>
          </a:p>
          <a:p>
            <a:pPr lvl="2"/>
            <a:r>
              <a:rPr lang="en-US" altLang="en-US" dirty="0"/>
              <a:t>1) constrained devices (e.g. sensors, actuators) and</a:t>
            </a:r>
          </a:p>
          <a:p>
            <a:pPr lvl="2"/>
            <a:r>
              <a:rPr lang="en-US" altLang="en-US" dirty="0"/>
              <a:t>2) unconstrained devices with advanced capabilities (e.g. washing machine, micro-ovens) </a:t>
            </a:r>
          </a:p>
          <a:p>
            <a:r>
              <a:rPr lang="en-US" altLang="en-US" dirty="0"/>
              <a:t> [AR-4.2.2-b] The application architecture shall enable the unconstrained devices to act as a UE Message Gateway to constrained devices to communicate with MSGin5G Server.</a:t>
            </a:r>
          </a:p>
          <a:p>
            <a:pPr marL="457200" lvl="1" indent="0">
              <a:buNone/>
            </a:pP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B5F1A-2E7F-05B8-BB9A-9A0C4F1FCA26}"/>
              </a:ext>
            </a:extLst>
          </p:cNvPr>
          <p:cNvSpPr>
            <a:spLocks noGrp="1"/>
          </p:cNvSpPr>
          <p:nvPr>
            <p:ph type="title"/>
          </p:nvPr>
        </p:nvSpPr>
        <p:spPr/>
        <p:txBody>
          <a:bodyPr/>
          <a:lstStyle/>
          <a:p>
            <a:r>
              <a:rPr lang="en-US" dirty="0"/>
              <a:t>CISO Platform</a:t>
            </a:r>
          </a:p>
        </p:txBody>
      </p:sp>
      <p:sp>
        <p:nvSpPr>
          <p:cNvPr id="3" name="Content Placeholder 2">
            <a:extLst>
              <a:ext uri="{FF2B5EF4-FFF2-40B4-BE49-F238E27FC236}">
                <a16:creationId xmlns:a16="http://schemas.microsoft.com/office/drawing/2014/main" id="{BBB0FDCA-A053-430C-263D-C12827219898}"/>
              </a:ext>
            </a:extLst>
          </p:cNvPr>
          <p:cNvSpPr>
            <a:spLocks noGrp="1"/>
          </p:cNvSpPr>
          <p:nvPr>
            <p:ph idx="1"/>
          </p:nvPr>
        </p:nvSpPr>
        <p:spPr/>
        <p:txBody>
          <a:bodyPr/>
          <a:lstStyle/>
          <a:p>
            <a:r>
              <a:rPr lang="en-US" sz="1800" dirty="0"/>
              <a:t> The constrained devices are end nodes with sensors/actuators that can handle a specific application purpose. They are usually connected to gateway-like devices, low power lossy network, and in-turn communicates with the IoT cloud platforms. Typically they communicate via low power wireless protocols like BLE, 802.15.4 (6LoWPAN, Zigbee, Thread, </a:t>
            </a:r>
            <a:r>
              <a:rPr lang="en-US" sz="1800" dirty="0" err="1"/>
              <a:t>WirelessHART</a:t>
            </a:r>
            <a:r>
              <a:rPr lang="en-US" sz="1800" dirty="0"/>
              <a:t> </a:t>
            </a:r>
            <a:r>
              <a:rPr lang="en-US" sz="1800" dirty="0" err="1"/>
              <a:t>etc</a:t>
            </a:r>
            <a:r>
              <a:rPr lang="en-US" sz="1800" dirty="0"/>
              <a:t>), LPWAN </a:t>
            </a:r>
            <a:r>
              <a:rPr lang="en-US" sz="1800" dirty="0" err="1"/>
              <a:t>etc</a:t>
            </a:r>
            <a:r>
              <a:rPr lang="en-US" sz="1800" dirty="0"/>
              <a:t> and mostly battery powered with low data rate. </a:t>
            </a:r>
          </a:p>
          <a:p>
            <a:r>
              <a:rPr lang="en-US" sz="1800" dirty="0"/>
              <a:t> The constraints of these devices are</a:t>
            </a:r>
          </a:p>
          <a:p>
            <a:pPr lvl="1"/>
            <a:r>
              <a:rPr lang="en-US" sz="1400" dirty="0"/>
              <a:t>Code complexity (ROM/Flash), Size of state and buffers (RAM)</a:t>
            </a:r>
          </a:p>
          <a:p>
            <a:pPr lvl="1"/>
            <a:r>
              <a:rPr lang="en-US" sz="1400" dirty="0"/>
              <a:t>Processing power</a:t>
            </a:r>
          </a:p>
          <a:p>
            <a:pPr lvl="1"/>
            <a:r>
              <a:rPr lang="en-US" sz="1400" dirty="0"/>
              <a:t>Available power source and that has limits on reachability over time, if battery powered.</a:t>
            </a:r>
          </a:p>
          <a:p>
            <a:pPr lvl="1"/>
            <a:r>
              <a:rPr lang="en-US" sz="1400" dirty="0"/>
              <a:t>User interface and accessibility in deployment</a:t>
            </a:r>
          </a:p>
          <a:p>
            <a:pPr lvl="1"/>
            <a:r>
              <a:rPr lang="en-US" sz="1400" dirty="0"/>
              <a:t>Bitrate/Throughput</a:t>
            </a:r>
          </a:p>
          <a:p>
            <a:pPr lvl="1"/>
            <a:r>
              <a:rPr lang="en-US" sz="1400" dirty="0"/>
              <a:t>Highly asymmetric link characteristics</a:t>
            </a:r>
          </a:p>
          <a:p>
            <a:pPr lvl="1"/>
            <a:r>
              <a:rPr lang="en-US" sz="1400" dirty="0"/>
              <a:t>Cost</a:t>
            </a:r>
          </a:p>
          <a:p>
            <a:pPr lvl="1"/>
            <a:r>
              <a:rPr lang="en-US" sz="1400" dirty="0"/>
              <a:t>Physical size</a:t>
            </a:r>
          </a:p>
          <a:p>
            <a:pPr lvl="1"/>
            <a:endParaRPr lang="en-US" dirty="0"/>
          </a:p>
          <a:p>
            <a:pPr marL="457200" lvl="1" indent="0">
              <a:buNone/>
            </a:pPr>
            <a:r>
              <a:rPr lang="en-US" sz="1600" u="sng" dirty="0">
                <a:solidFill>
                  <a:srgbClr val="FF0000"/>
                </a:solidFill>
              </a:rPr>
              <a:t>CISO: Social Network Exclusively for Senior Security Professionals to Learn &amp; Collaborate</a:t>
            </a:r>
          </a:p>
        </p:txBody>
      </p:sp>
    </p:spTree>
    <p:extLst>
      <p:ext uri="{BB962C8B-B14F-4D97-AF65-F5344CB8AC3E}">
        <p14:creationId xmlns:p14="http://schemas.microsoft.com/office/powerpoint/2010/main" val="343251849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EDFA8-736A-2DD0-942D-5EFA364656E8}"/>
              </a:ext>
            </a:extLst>
          </p:cNvPr>
          <p:cNvSpPr>
            <a:spLocks noGrp="1"/>
          </p:cNvSpPr>
          <p:nvPr>
            <p:ph type="title"/>
          </p:nvPr>
        </p:nvSpPr>
        <p:spPr/>
        <p:txBody>
          <a:bodyPr/>
          <a:lstStyle/>
          <a:p>
            <a:r>
              <a:rPr lang="en-US" dirty="0"/>
              <a:t>More definitions</a:t>
            </a:r>
          </a:p>
        </p:txBody>
      </p:sp>
      <p:sp>
        <p:nvSpPr>
          <p:cNvPr id="3" name="Content Placeholder 2">
            <a:extLst>
              <a:ext uri="{FF2B5EF4-FFF2-40B4-BE49-F238E27FC236}">
                <a16:creationId xmlns:a16="http://schemas.microsoft.com/office/drawing/2014/main" id="{BA1BEC8E-9739-5BC0-6181-E866DE886D31}"/>
              </a:ext>
            </a:extLst>
          </p:cNvPr>
          <p:cNvSpPr>
            <a:spLocks noGrp="1"/>
          </p:cNvSpPr>
          <p:nvPr>
            <p:ph idx="1"/>
          </p:nvPr>
        </p:nvSpPr>
        <p:spPr/>
        <p:txBody>
          <a:bodyPr/>
          <a:lstStyle/>
          <a:p>
            <a:r>
              <a:rPr lang="en-US" sz="2000" dirty="0"/>
              <a:t> Nothing from Wikipedia</a:t>
            </a:r>
          </a:p>
          <a:p>
            <a:r>
              <a:rPr lang="en-US" sz="2000" b="0" i="0" dirty="0">
                <a:solidFill>
                  <a:srgbClr val="333333"/>
                </a:solidFill>
                <a:effectLst/>
              </a:rPr>
              <a:t> A </a:t>
            </a:r>
            <a:r>
              <a:rPr lang="en-US" sz="2000" b="1" i="0" dirty="0">
                <a:solidFill>
                  <a:srgbClr val="333333"/>
                </a:solidFill>
                <a:effectLst/>
              </a:rPr>
              <a:t>device</a:t>
            </a:r>
            <a:r>
              <a:rPr lang="en-US" sz="2000" b="0" i="0" dirty="0">
                <a:solidFill>
                  <a:srgbClr val="333333"/>
                </a:solidFill>
                <a:effectLst/>
              </a:rPr>
              <a:t> that has limited processing and storage capabilities, and that often runs on batteries (IGI Global)</a:t>
            </a:r>
          </a:p>
          <a:p>
            <a:r>
              <a:rPr lang="en-US" sz="2000" dirty="0">
                <a:solidFill>
                  <a:srgbClr val="333333"/>
                </a:solidFill>
              </a:rPr>
              <a:t> </a:t>
            </a:r>
            <a:r>
              <a:rPr lang="en-US" sz="2000" b="0" i="0" dirty="0">
                <a:solidFill>
                  <a:srgbClr val="222222"/>
                </a:solidFill>
                <a:effectLst/>
              </a:rPr>
              <a:t>A constrained device has significantly reduced CPU power, memory, connectivity, or energy availability compared to a server or traditional API client machine.</a:t>
            </a:r>
          </a:p>
        </p:txBody>
      </p:sp>
    </p:spTree>
    <p:extLst>
      <p:ext uri="{BB962C8B-B14F-4D97-AF65-F5344CB8AC3E}">
        <p14:creationId xmlns:p14="http://schemas.microsoft.com/office/powerpoint/2010/main" val="378383912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6DC1-3393-2131-26B5-A34EA3B736A3}"/>
              </a:ext>
            </a:extLst>
          </p:cNvPr>
          <p:cNvSpPr>
            <a:spLocks noGrp="1"/>
          </p:cNvSpPr>
          <p:nvPr>
            <p:ph type="title"/>
          </p:nvPr>
        </p:nvSpPr>
        <p:spPr/>
        <p:txBody>
          <a:bodyPr/>
          <a:lstStyle/>
          <a:p>
            <a:r>
              <a:rPr lang="en-US" dirty="0"/>
              <a:t>RFC 7228 Constrained-Node Network</a:t>
            </a:r>
          </a:p>
        </p:txBody>
      </p:sp>
      <p:sp>
        <p:nvSpPr>
          <p:cNvPr id="3" name="Content Placeholder 2">
            <a:extLst>
              <a:ext uri="{FF2B5EF4-FFF2-40B4-BE49-F238E27FC236}">
                <a16:creationId xmlns:a16="http://schemas.microsoft.com/office/drawing/2014/main" id="{3C4228DE-AA1E-0F76-3F18-48D7A7261A4B}"/>
              </a:ext>
            </a:extLst>
          </p:cNvPr>
          <p:cNvSpPr>
            <a:spLocks noGrp="1"/>
          </p:cNvSpPr>
          <p:nvPr>
            <p:ph idx="1"/>
          </p:nvPr>
        </p:nvSpPr>
        <p:spPr>
          <a:xfrm>
            <a:off x="838200" y="1825624"/>
            <a:ext cx="10515600" cy="4486275"/>
          </a:xfrm>
        </p:spPr>
        <p:txBody>
          <a:bodyPr/>
          <a:lstStyle/>
          <a:p>
            <a:r>
              <a:rPr lang="en-US" sz="1600" dirty="0"/>
              <a:t> </a:t>
            </a:r>
            <a:r>
              <a:rPr lang="en-US" sz="1200" dirty="0"/>
              <a:t>Small devices with </a:t>
            </a:r>
            <a:r>
              <a:rPr lang="en-US" sz="1200" dirty="0">
                <a:solidFill>
                  <a:srgbClr val="FF0000"/>
                </a:solidFill>
              </a:rPr>
              <a:t>limited CPU, memory, and power resources</a:t>
            </a:r>
            <a:r>
              <a:rPr lang="en-US" sz="1200" dirty="0"/>
              <a:t>, so called "constrained devices" (often used as </a:t>
            </a:r>
            <a:r>
              <a:rPr lang="en-US" sz="1200" dirty="0">
                <a:solidFill>
                  <a:srgbClr val="FF0000"/>
                </a:solidFill>
              </a:rPr>
              <a:t>sensors/actuators, smart objects, or smart devices</a:t>
            </a:r>
            <a:r>
              <a:rPr lang="en-US" sz="1200" dirty="0"/>
              <a:t>) can form a network, becoming "constrained nodes" in that network. Such a network may itself exhibit constraints, e.g., with unreliable or lossy channels, limited and unpredictable bandwidth, and a highly dynamic topology. </a:t>
            </a:r>
          </a:p>
          <a:p>
            <a:r>
              <a:rPr lang="en-US" sz="1200" dirty="0"/>
              <a:t>Constrained devices might be in charge of gathering information in diverse settings, including natural ecosystems, buildings, and factories, and sending the information to one or more server stations. They might also act on information, by performing some physical action, including displaying it. Constrained devices may work under severe resource constraints such as limited battery and computing power, little memory, and insufficient wireless bandwidth and ability to communicate; these constraints often exacerbate each other. Other entities on the network, e.g., a base station or controlling server, might have more computational and communication resources and could support the interaction between the constrained devices and applications in more traditional networks.</a:t>
            </a:r>
          </a:p>
          <a:p>
            <a:r>
              <a:rPr lang="en-US" sz="1200" dirty="0"/>
              <a:t>Today, diverse sizes of constrained devices with different resources and capabilities are becoming connected. Mobile personal gadgets, building-automation devices, cellular phones, machine-to-machine (M2M) devices, and other devices benefit from interacting with other "things" nearby or somewhere in the Internet. With this, the Internet of Things (IoT) becomes a reality, built up out of uniquely identifiable and addressable objects (things). Over the next decade, this could grow to large numbers [FIFTY-BILLION] of Internet-connected constrained devices, greatly increasing the Internet’s size and scope.</a:t>
            </a:r>
          </a:p>
          <a:p>
            <a:endParaRPr lang="en-US" sz="1200" dirty="0"/>
          </a:p>
        </p:txBody>
      </p:sp>
    </p:spTree>
    <p:extLst>
      <p:ext uri="{BB962C8B-B14F-4D97-AF65-F5344CB8AC3E}">
        <p14:creationId xmlns:p14="http://schemas.microsoft.com/office/powerpoint/2010/main" val="138431806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10A6B-4795-DC9C-E029-B912C7E07926}"/>
              </a:ext>
            </a:extLst>
          </p:cNvPr>
          <p:cNvSpPr>
            <a:spLocks noGrp="1"/>
          </p:cNvSpPr>
          <p:nvPr>
            <p:ph type="title"/>
          </p:nvPr>
        </p:nvSpPr>
        <p:spPr/>
        <p:txBody>
          <a:bodyPr/>
          <a:lstStyle/>
          <a:p>
            <a:r>
              <a:rPr lang="en-US" dirty="0"/>
              <a:t>RFC 7228 Class of Constrained Devices</a:t>
            </a:r>
          </a:p>
        </p:txBody>
      </p:sp>
      <p:pic>
        <p:nvPicPr>
          <p:cNvPr id="5" name="Picture 4">
            <a:extLst>
              <a:ext uri="{FF2B5EF4-FFF2-40B4-BE49-F238E27FC236}">
                <a16:creationId xmlns:a16="http://schemas.microsoft.com/office/drawing/2014/main" id="{C588F8AC-87A2-6733-6049-BE14E8F4F74F}"/>
              </a:ext>
            </a:extLst>
          </p:cNvPr>
          <p:cNvPicPr>
            <a:picLocks noChangeAspect="1"/>
          </p:cNvPicPr>
          <p:nvPr/>
        </p:nvPicPr>
        <p:blipFill>
          <a:blip r:embed="rId2"/>
          <a:stretch>
            <a:fillRect/>
          </a:stretch>
        </p:blipFill>
        <p:spPr>
          <a:xfrm>
            <a:off x="1957527" y="1865375"/>
            <a:ext cx="7754432" cy="2343477"/>
          </a:xfrm>
          <a:prstGeom prst="rect">
            <a:avLst/>
          </a:prstGeom>
          <a:ln>
            <a:solidFill>
              <a:schemeClr val="accent1"/>
            </a:solidFill>
          </a:ln>
        </p:spPr>
      </p:pic>
      <p:sp>
        <p:nvSpPr>
          <p:cNvPr id="6" name="TextBox 5">
            <a:extLst>
              <a:ext uri="{FF2B5EF4-FFF2-40B4-BE49-F238E27FC236}">
                <a16:creationId xmlns:a16="http://schemas.microsoft.com/office/drawing/2014/main" id="{D27A7921-BC5F-4CC1-4A23-7CC10BB6F00C}"/>
              </a:ext>
            </a:extLst>
          </p:cNvPr>
          <p:cNvSpPr txBox="1"/>
          <p:nvPr/>
        </p:nvSpPr>
        <p:spPr>
          <a:xfrm>
            <a:off x="1267923" y="4383539"/>
            <a:ext cx="3954517" cy="1015663"/>
          </a:xfrm>
          <a:prstGeom prst="rect">
            <a:avLst/>
          </a:prstGeom>
          <a:noFill/>
          <a:ln>
            <a:solidFill>
              <a:schemeClr val="accent1"/>
            </a:solidFill>
          </a:ln>
        </p:spPr>
        <p:txBody>
          <a:bodyPr wrap="square" rtlCol="0">
            <a:spAutoFit/>
          </a:bodyPr>
          <a:lstStyle/>
          <a:p>
            <a:r>
              <a:rPr lang="en-US" sz="1200" dirty="0"/>
              <a:t>Class 0 devices are very constrained sensor-like </a:t>
            </a:r>
            <a:r>
              <a:rPr lang="en-US" sz="1200" dirty="0">
                <a:solidFill>
                  <a:srgbClr val="FF0000"/>
                </a:solidFill>
              </a:rPr>
              <a:t>motes</a:t>
            </a:r>
            <a:r>
              <a:rPr lang="en-US" sz="1200" dirty="0"/>
              <a:t>. They are so severely constrained in memory and processing capabilities that most likely they </a:t>
            </a:r>
            <a:r>
              <a:rPr lang="en-US" sz="1200" dirty="0">
                <a:solidFill>
                  <a:srgbClr val="FF0000"/>
                </a:solidFill>
              </a:rPr>
              <a:t>will not have the resources required to communicate directly with the Internet</a:t>
            </a:r>
          </a:p>
        </p:txBody>
      </p:sp>
      <p:sp>
        <p:nvSpPr>
          <p:cNvPr id="7" name="TextBox 6">
            <a:extLst>
              <a:ext uri="{FF2B5EF4-FFF2-40B4-BE49-F238E27FC236}">
                <a16:creationId xmlns:a16="http://schemas.microsoft.com/office/drawing/2014/main" id="{357E2D3D-229E-2112-1856-6C4615A1B26C}"/>
              </a:ext>
            </a:extLst>
          </p:cNvPr>
          <p:cNvSpPr txBox="1"/>
          <p:nvPr/>
        </p:nvSpPr>
        <p:spPr>
          <a:xfrm>
            <a:off x="6406956" y="4437694"/>
            <a:ext cx="4841967" cy="1015663"/>
          </a:xfrm>
          <a:prstGeom prst="rect">
            <a:avLst/>
          </a:prstGeom>
          <a:noFill/>
          <a:ln>
            <a:solidFill>
              <a:schemeClr val="accent1"/>
            </a:solidFill>
          </a:ln>
        </p:spPr>
        <p:txBody>
          <a:bodyPr wrap="square" rtlCol="0">
            <a:spAutoFit/>
          </a:bodyPr>
          <a:lstStyle/>
          <a:p>
            <a:r>
              <a:rPr lang="en-US" sz="1200" dirty="0"/>
              <a:t>Class 1 devices are quite constrained in code space and processing</a:t>
            </a:r>
          </a:p>
          <a:p>
            <a:r>
              <a:rPr lang="en-US" sz="1200" dirty="0"/>
              <a:t>capabilities, such that they </a:t>
            </a:r>
            <a:r>
              <a:rPr lang="en-US" sz="1200" dirty="0">
                <a:solidFill>
                  <a:srgbClr val="FF0000"/>
                </a:solidFill>
              </a:rPr>
              <a:t>cannot easily talk to other Internet</a:t>
            </a:r>
          </a:p>
          <a:p>
            <a:r>
              <a:rPr lang="en-US" sz="1200" dirty="0">
                <a:solidFill>
                  <a:srgbClr val="FF0000"/>
                </a:solidFill>
              </a:rPr>
              <a:t>nodes </a:t>
            </a:r>
            <a:r>
              <a:rPr lang="en-US" sz="1200" dirty="0"/>
              <a:t>employing a full protocol stack such as using HTTP, Transport</a:t>
            </a:r>
          </a:p>
          <a:p>
            <a:r>
              <a:rPr lang="en-US" sz="1200" dirty="0"/>
              <a:t>Layer Security (TLS), and related security protocols and XML-based</a:t>
            </a:r>
          </a:p>
          <a:p>
            <a:r>
              <a:rPr lang="en-US" sz="1200" dirty="0"/>
              <a:t>data representations.</a:t>
            </a:r>
          </a:p>
        </p:txBody>
      </p:sp>
      <p:sp>
        <p:nvSpPr>
          <p:cNvPr id="8" name="TextBox 7">
            <a:extLst>
              <a:ext uri="{FF2B5EF4-FFF2-40B4-BE49-F238E27FC236}">
                <a16:creationId xmlns:a16="http://schemas.microsoft.com/office/drawing/2014/main" id="{C72FABD3-5009-8EC7-8EA5-0B13D840E943}"/>
              </a:ext>
            </a:extLst>
          </p:cNvPr>
          <p:cNvSpPr txBox="1"/>
          <p:nvPr/>
        </p:nvSpPr>
        <p:spPr>
          <a:xfrm>
            <a:off x="4099034" y="5628044"/>
            <a:ext cx="4913525" cy="646331"/>
          </a:xfrm>
          <a:prstGeom prst="rect">
            <a:avLst/>
          </a:prstGeom>
          <a:noFill/>
          <a:ln>
            <a:solidFill>
              <a:schemeClr val="accent1"/>
            </a:solidFill>
          </a:ln>
        </p:spPr>
        <p:txBody>
          <a:bodyPr wrap="none" rtlCol="0">
            <a:spAutoFit/>
          </a:bodyPr>
          <a:lstStyle/>
          <a:p>
            <a:r>
              <a:rPr lang="en-US" sz="1200" dirty="0"/>
              <a:t>Class 2 devices are less constrained and fundamentally capable of</a:t>
            </a:r>
          </a:p>
          <a:p>
            <a:r>
              <a:rPr lang="en-US" sz="1200" dirty="0"/>
              <a:t>supporting most of the same protocol stacks as used on notebooks or</a:t>
            </a:r>
          </a:p>
          <a:p>
            <a:r>
              <a:rPr lang="en-US" sz="1200" dirty="0"/>
              <a:t>servers.</a:t>
            </a:r>
          </a:p>
        </p:txBody>
      </p:sp>
    </p:spTree>
    <p:extLst>
      <p:ext uri="{BB962C8B-B14F-4D97-AF65-F5344CB8AC3E}">
        <p14:creationId xmlns:p14="http://schemas.microsoft.com/office/powerpoint/2010/main" val="20877755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DF487-2558-8B2D-208A-2801E55F4A1A}"/>
              </a:ext>
            </a:extLst>
          </p:cNvPr>
          <p:cNvSpPr>
            <a:spLocks noGrp="1"/>
          </p:cNvSpPr>
          <p:nvPr>
            <p:ph type="title"/>
          </p:nvPr>
        </p:nvSpPr>
        <p:spPr/>
        <p:txBody>
          <a:bodyPr/>
          <a:lstStyle/>
          <a:p>
            <a:r>
              <a:rPr lang="en-US" dirty="0"/>
              <a:t>Examples of </a:t>
            </a:r>
            <a:r>
              <a:rPr lang="en-US"/>
              <a:t>constrained devices</a:t>
            </a:r>
          </a:p>
        </p:txBody>
      </p:sp>
      <p:pic>
        <p:nvPicPr>
          <p:cNvPr id="4" name="Picture 3">
            <a:extLst>
              <a:ext uri="{FF2B5EF4-FFF2-40B4-BE49-F238E27FC236}">
                <a16:creationId xmlns:a16="http://schemas.microsoft.com/office/drawing/2014/main" id="{D13041FB-A7BD-EE9B-6C92-EDE7DFAF3C22}"/>
              </a:ext>
            </a:extLst>
          </p:cNvPr>
          <p:cNvPicPr>
            <a:picLocks noChangeAspect="1"/>
          </p:cNvPicPr>
          <p:nvPr/>
        </p:nvPicPr>
        <p:blipFill>
          <a:blip r:embed="rId2"/>
          <a:stretch>
            <a:fillRect/>
          </a:stretch>
        </p:blipFill>
        <p:spPr>
          <a:xfrm>
            <a:off x="2539365" y="2121353"/>
            <a:ext cx="6381750" cy="3790950"/>
          </a:xfrm>
          <a:prstGeom prst="rect">
            <a:avLst/>
          </a:prstGeom>
        </p:spPr>
      </p:pic>
    </p:spTree>
    <p:extLst>
      <p:ext uri="{BB962C8B-B14F-4D97-AF65-F5344CB8AC3E}">
        <p14:creationId xmlns:p14="http://schemas.microsoft.com/office/powerpoint/2010/main" val="18443209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0D83C-555F-2324-9C82-F30F868FABA7}"/>
              </a:ext>
            </a:extLst>
          </p:cNvPr>
          <p:cNvSpPr>
            <a:spLocks noGrp="1"/>
          </p:cNvSpPr>
          <p:nvPr>
            <p:ph type="title"/>
          </p:nvPr>
        </p:nvSpPr>
        <p:spPr/>
        <p:txBody>
          <a:bodyPr/>
          <a:lstStyle/>
          <a:p>
            <a:r>
              <a:rPr lang="en-US" dirty="0"/>
              <a:t>Reference points</a:t>
            </a:r>
          </a:p>
        </p:txBody>
      </p:sp>
      <p:sp>
        <p:nvSpPr>
          <p:cNvPr id="3" name="Content Placeholder 2">
            <a:extLst>
              <a:ext uri="{FF2B5EF4-FFF2-40B4-BE49-F238E27FC236}">
                <a16:creationId xmlns:a16="http://schemas.microsoft.com/office/drawing/2014/main" id="{5970F7B0-171C-81B9-1F27-271A06895492}"/>
              </a:ext>
            </a:extLst>
          </p:cNvPr>
          <p:cNvSpPr>
            <a:spLocks noGrp="1"/>
          </p:cNvSpPr>
          <p:nvPr>
            <p:ph idx="1"/>
          </p:nvPr>
        </p:nvSpPr>
        <p:spPr/>
        <p:txBody>
          <a:bodyPr/>
          <a:lstStyle/>
          <a:p>
            <a:r>
              <a:rPr lang="en-US" dirty="0"/>
              <a:t> 5.4.6 MSGin5G-5</a:t>
            </a:r>
          </a:p>
          <a:p>
            <a:pPr marL="457200" lvl="1" indent="0">
              <a:buNone/>
            </a:pPr>
            <a:r>
              <a:rPr lang="en-US" sz="1800" dirty="0"/>
              <a:t>The interactions related to enabling MSGin5G message related information exchange between an Application Client and an MSGin5G Client are supported by the MSGin5G-5 reference point. This reference point supports:</a:t>
            </a:r>
          </a:p>
          <a:p>
            <a:pPr lvl="1"/>
            <a:r>
              <a:rPr lang="en-US" sz="1400" dirty="0"/>
              <a:t>Providing information from Application Clients required to enable the MSGin5G Client to construct an MSGin5G message to be delivered to other MSGin5G Service endpoints.</a:t>
            </a:r>
          </a:p>
          <a:p>
            <a:pPr lvl="1"/>
            <a:r>
              <a:rPr lang="en-US" sz="1400" dirty="0"/>
              <a:t>Configuring application clients with information required to enable the MSGin5G Client and MSGin5G Server to exchange and route MSGin5G messages to other MSGin5G Service endpoints.</a:t>
            </a:r>
          </a:p>
          <a:p>
            <a:pPr lvl="1"/>
            <a:r>
              <a:rPr lang="en-US" sz="1400" dirty="0"/>
              <a:t>Sending notifications and information in the incoming MSGin5G messages received by the MSGin5G Client to the Application Clients from other MSGin5G Service endpoints.</a:t>
            </a:r>
            <a:endParaRPr lang="en-US" dirty="0"/>
          </a:p>
          <a:p>
            <a:r>
              <a:rPr lang="en-US" dirty="0"/>
              <a:t> 5.4.7 MSGin5G-6</a:t>
            </a:r>
          </a:p>
          <a:p>
            <a:pPr marL="457200" lvl="1" indent="0">
              <a:buNone/>
            </a:pPr>
            <a:r>
              <a:rPr lang="en-US" sz="1800" dirty="0"/>
              <a:t>The MSGin5G Client of MSGin5G UE-2 communicates </a:t>
            </a:r>
          </a:p>
          <a:p>
            <a:pPr marL="457200" lvl="1" indent="0">
              <a:buNone/>
            </a:pPr>
            <a:r>
              <a:rPr lang="en-US" sz="1800" dirty="0"/>
              <a:t>with MSGin5G Client of MSGin5G UE-1 over </a:t>
            </a:r>
          </a:p>
          <a:p>
            <a:pPr marL="457200" lvl="1" indent="0">
              <a:buNone/>
            </a:pPr>
            <a:r>
              <a:rPr lang="en-US" sz="1800" dirty="0"/>
              <a:t>MSGin5G-6 reference point. The interface is based on </a:t>
            </a:r>
            <a:r>
              <a:rPr lang="en-US" sz="1800" dirty="0">
                <a:solidFill>
                  <a:srgbClr val="FF0000"/>
                </a:solidFill>
              </a:rPr>
              <a:t>NR PC5</a:t>
            </a:r>
            <a:r>
              <a:rPr lang="en-US" sz="1800" dirty="0"/>
              <a:t>.</a:t>
            </a:r>
          </a:p>
        </p:txBody>
      </p:sp>
      <p:pic>
        <p:nvPicPr>
          <p:cNvPr id="5" name="Picture 4">
            <a:extLst>
              <a:ext uri="{FF2B5EF4-FFF2-40B4-BE49-F238E27FC236}">
                <a16:creationId xmlns:a16="http://schemas.microsoft.com/office/drawing/2014/main" id="{9B903059-3BCA-CA20-5B29-FF2BB3FD00C4}"/>
              </a:ext>
            </a:extLst>
          </p:cNvPr>
          <p:cNvPicPr>
            <a:picLocks noChangeAspect="1"/>
          </p:cNvPicPr>
          <p:nvPr/>
        </p:nvPicPr>
        <p:blipFill>
          <a:blip r:embed="rId2"/>
          <a:stretch>
            <a:fillRect/>
          </a:stretch>
        </p:blipFill>
        <p:spPr>
          <a:xfrm>
            <a:off x="7839265" y="4459318"/>
            <a:ext cx="2911468" cy="1717645"/>
          </a:xfrm>
          <a:prstGeom prst="rect">
            <a:avLst/>
          </a:prstGeom>
        </p:spPr>
      </p:pic>
    </p:spTree>
    <p:extLst>
      <p:ext uri="{BB962C8B-B14F-4D97-AF65-F5344CB8AC3E}">
        <p14:creationId xmlns:p14="http://schemas.microsoft.com/office/powerpoint/2010/main" val="281994379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4FAB6-E8F0-41E2-1D91-4C64637CD690}"/>
              </a:ext>
            </a:extLst>
          </p:cNvPr>
          <p:cNvSpPr>
            <a:spLocks noGrp="1"/>
          </p:cNvSpPr>
          <p:nvPr>
            <p:ph type="title"/>
          </p:nvPr>
        </p:nvSpPr>
        <p:spPr/>
        <p:txBody>
          <a:bodyPr/>
          <a:lstStyle/>
          <a:p>
            <a:r>
              <a:rPr lang="en-US" dirty="0"/>
              <a:t>The related clauses</a:t>
            </a:r>
          </a:p>
        </p:txBody>
      </p:sp>
      <p:sp>
        <p:nvSpPr>
          <p:cNvPr id="3" name="Content Placeholder 2">
            <a:extLst>
              <a:ext uri="{FF2B5EF4-FFF2-40B4-BE49-F238E27FC236}">
                <a16:creationId xmlns:a16="http://schemas.microsoft.com/office/drawing/2014/main" id="{55F21542-3A1A-6876-6ABE-6F85BF706F98}"/>
              </a:ext>
            </a:extLst>
          </p:cNvPr>
          <p:cNvSpPr>
            <a:spLocks noGrp="1"/>
          </p:cNvSpPr>
          <p:nvPr>
            <p:ph idx="1"/>
          </p:nvPr>
        </p:nvSpPr>
        <p:spPr/>
        <p:txBody>
          <a:bodyPr/>
          <a:lstStyle/>
          <a:p>
            <a:r>
              <a:rPr lang="en-US" sz="2000" dirty="0"/>
              <a:t>5.3.3 MSGin5G Client</a:t>
            </a:r>
          </a:p>
          <a:p>
            <a:pPr lvl="1"/>
            <a:r>
              <a:rPr lang="en-US" sz="1600" dirty="0"/>
              <a:t>MSGin5G Client acting as a relay for MSGin5G Client resides in other UE, which does not have enough capability to communicate with MSGin5G Server (i.e. </a:t>
            </a:r>
            <a:r>
              <a:rPr lang="en-US" sz="1600" dirty="0">
                <a:solidFill>
                  <a:srgbClr val="FF0000"/>
                </a:solidFill>
              </a:rPr>
              <a:t>a constrained device</a:t>
            </a:r>
            <a:r>
              <a:rPr lang="en-US" sz="1600" dirty="0"/>
              <a:t>), to use MSGin5G Service.</a:t>
            </a:r>
          </a:p>
          <a:p>
            <a:pPr lvl="1"/>
            <a:r>
              <a:rPr lang="en-US" sz="1600" dirty="0"/>
              <a:t>NOTE 2:	An MSGin5G Client residing in a constrained device is the </a:t>
            </a:r>
            <a:r>
              <a:rPr lang="en-US" sz="1600" dirty="0">
                <a:solidFill>
                  <a:srgbClr val="FF0000"/>
                </a:solidFill>
              </a:rPr>
              <a:t>same as </a:t>
            </a:r>
            <a:r>
              <a:rPr lang="en-US" sz="1600" dirty="0"/>
              <a:t>an MSGin5G Client residing in an unconstrained device. I.E. both of them use the same transport/data formats and have the same capabilities.</a:t>
            </a:r>
          </a:p>
          <a:p>
            <a:r>
              <a:rPr lang="en-US" sz="2000" dirty="0"/>
              <a:t> 8.1.4 MSGin5G UE bulk configuration over MSGin5G-6 reference point</a:t>
            </a:r>
          </a:p>
          <a:p>
            <a:r>
              <a:rPr lang="en-US" sz="2000" dirty="0"/>
              <a:t> 8.2.7 MSGin5G UE bulk registration over MSGin5G-6 reference point</a:t>
            </a:r>
          </a:p>
          <a:p>
            <a:r>
              <a:rPr lang="en-US" sz="2000" dirty="0"/>
              <a:t> 8.2.8 Constrained device selecting MSGin5G Relay UE or MSGin5G Proxy UE</a:t>
            </a:r>
          </a:p>
          <a:p>
            <a:r>
              <a:rPr lang="en-US" sz="2000" dirty="0"/>
              <a:t> 8.11 Constrained devices in MSGin5G Service</a:t>
            </a:r>
          </a:p>
          <a:p>
            <a:pPr lvl="1"/>
            <a:r>
              <a:rPr lang="en-US" sz="1600" dirty="0"/>
              <a:t>8.11.2 Constrained device registration to use gateway UE</a:t>
            </a:r>
          </a:p>
          <a:p>
            <a:pPr lvl="1"/>
            <a:r>
              <a:rPr lang="en-US" sz="1600" dirty="0"/>
              <a:t>8.11.3 Constrained device Deregistration from using gateway UE</a:t>
            </a:r>
          </a:p>
          <a:p>
            <a:pPr lvl="1"/>
            <a:r>
              <a:rPr lang="en-US" sz="1600" dirty="0"/>
              <a:t>8.11.4 Constrained device sending message using Gateway UE</a:t>
            </a:r>
          </a:p>
          <a:p>
            <a:pPr lvl="1"/>
            <a:r>
              <a:rPr lang="en-US" sz="1600" dirty="0"/>
              <a:t>8.11.5 Constrained device receiving message via Gateway UE</a:t>
            </a:r>
          </a:p>
        </p:txBody>
      </p:sp>
      <p:pic>
        <p:nvPicPr>
          <p:cNvPr id="4" name="Picture 3">
            <a:extLst>
              <a:ext uri="{FF2B5EF4-FFF2-40B4-BE49-F238E27FC236}">
                <a16:creationId xmlns:a16="http://schemas.microsoft.com/office/drawing/2014/main" id="{DA6EB94E-6618-70F2-4E08-8902367EC96C}"/>
              </a:ext>
            </a:extLst>
          </p:cNvPr>
          <p:cNvPicPr>
            <a:picLocks noChangeAspect="1"/>
          </p:cNvPicPr>
          <p:nvPr/>
        </p:nvPicPr>
        <p:blipFill>
          <a:blip r:embed="rId2"/>
          <a:stretch>
            <a:fillRect/>
          </a:stretch>
        </p:blipFill>
        <p:spPr>
          <a:xfrm>
            <a:off x="9171711" y="4511819"/>
            <a:ext cx="2780804" cy="1760410"/>
          </a:xfrm>
          <a:prstGeom prst="rect">
            <a:avLst/>
          </a:prstGeom>
        </p:spPr>
      </p:pic>
      <p:sp>
        <p:nvSpPr>
          <p:cNvPr id="5" name="Rectangle 2">
            <a:extLst>
              <a:ext uri="{FF2B5EF4-FFF2-40B4-BE49-F238E27FC236}">
                <a16:creationId xmlns:a16="http://schemas.microsoft.com/office/drawing/2014/main" id="{993EF37E-34E2-8FBD-25B3-86A3D695FC73}"/>
              </a:ext>
            </a:extLst>
          </p:cNvPr>
          <p:cNvSpPr>
            <a:spLocks noChangeArrowheads="1"/>
          </p:cNvSpPr>
          <p:nvPr/>
        </p:nvSpPr>
        <p:spPr bwMode="auto">
          <a:xfrm>
            <a:off x="7055217" y="4522537"/>
            <a:ext cx="685880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E5BFE756-3218-3170-F3BF-A800EEDDCB2E}"/>
              </a:ext>
            </a:extLst>
          </p:cNvPr>
          <p:cNvGraphicFramePr>
            <a:graphicFrameLocks noChangeAspect="1"/>
          </p:cNvGraphicFramePr>
          <p:nvPr>
            <p:extLst>
              <p:ext uri="{D42A27DB-BD31-4B8C-83A1-F6EECF244321}">
                <p14:modId xmlns:p14="http://schemas.microsoft.com/office/powerpoint/2010/main" val="2540332006"/>
              </p:ext>
            </p:extLst>
          </p:nvPr>
        </p:nvGraphicFramePr>
        <p:xfrm>
          <a:off x="7055217" y="4522538"/>
          <a:ext cx="2116494" cy="1316559"/>
        </p:xfrm>
        <a:graphic>
          <a:graphicData uri="http://schemas.openxmlformats.org/presentationml/2006/ole">
            <mc:AlternateContent xmlns:mc="http://schemas.openxmlformats.org/markup-compatibility/2006">
              <mc:Choice xmlns:v="urn:schemas-microsoft-com:vml" Requires="v">
                <p:oleObj name="Visio" r:id="rId3" imgW="3626978" imgH="2255678" progId="Visio.Drawing.15">
                  <p:embed/>
                </p:oleObj>
              </mc:Choice>
              <mc:Fallback>
                <p:oleObj name="Visio" r:id="rId3" imgW="3626978" imgH="2255678"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5217" y="4522538"/>
                        <a:ext cx="2116494" cy="1316559"/>
                      </a:xfrm>
                      <a:prstGeom prst="rect">
                        <a:avLst/>
                      </a:prstGeom>
                      <a:noFill/>
                    </p:spPr>
                  </p:pic>
                </p:oleObj>
              </mc:Fallback>
            </mc:AlternateContent>
          </a:graphicData>
        </a:graphic>
      </p:graphicFrame>
    </p:spTree>
    <p:extLst>
      <p:ext uri="{BB962C8B-B14F-4D97-AF65-F5344CB8AC3E}">
        <p14:creationId xmlns:p14="http://schemas.microsoft.com/office/powerpoint/2010/main" val="114093473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8950</TotalTime>
  <Words>1406</Words>
  <Application>Microsoft Office PowerPoint</Application>
  <PresentationFormat>Widescreen</PresentationFormat>
  <Paragraphs>83</Paragraphs>
  <Slides>14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Arial</vt:lpstr>
      <vt:lpstr>Arial </vt:lpstr>
      <vt:lpstr>Calibri</vt:lpstr>
      <vt:lpstr>Calibri Light</vt:lpstr>
      <vt:lpstr>Times New Roman</vt:lpstr>
      <vt:lpstr>Office Theme</vt:lpstr>
      <vt:lpstr>Microsoft Visio Drawing</vt:lpstr>
      <vt:lpstr>Constrained and Unconstrained Devices</vt:lpstr>
      <vt:lpstr>Definitions?</vt:lpstr>
      <vt:lpstr>CISO Platform</vt:lpstr>
      <vt:lpstr>More definitions</vt:lpstr>
      <vt:lpstr>RFC 7228 Constrained-Node Network</vt:lpstr>
      <vt:lpstr>RFC 7228 Class of Constrained Devices</vt:lpstr>
      <vt:lpstr>Examples of constrained devices</vt:lpstr>
      <vt:lpstr>Reference points</vt:lpstr>
      <vt:lpstr>The related clauses</vt:lpstr>
      <vt:lpstr>Still not clear</vt:lpstr>
      <vt:lpstr>Mission Critical model</vt:lpstr>
      <vt:lpstr>Summary</vt:lpstr>
      <vt:lpstr>Additional Slide on call models (if discussion is needed)</vt:lpstr>
      <vt:lpstr>Simple call models on MSGin5G Server</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JS 21423</cp:lastModifiedBy>
  <cp:revision>626</cp:revision>
  <dcterms:created xsi:type="dcterms:W3CDTF">2010-02-05T13:52:04Z</dcterms:created>
  <dcterms:modified xsi:type="dcterms:W3CDTF">2023-02-19T22:05:50Z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