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1150" r:id="rId6"/>
    <p:sldId id="548" r:id="rId7"/>
    <p:sldId id="1146" r:id="rId8"/>
    <p:sldId id="1147" r:id="rId9"/>
    <p:sldId id="1148" r:id="rId10"/>
    <p:sldId id="1135" r:id="rId11"/>
    <p:sldId id="1145" r:id="rId12"/>
    <p:sldId id="114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6" d="100"/>
          <a:sy n="96" d="100"/>
        </p:scale>
        <p:origin x="108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#53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Athens, Greece Feb. 27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Mar. 03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S6-230564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866511"/>
            <a:ext cx="8876348" cy="2391553"/>
          </a:xfrm>
        </p:spPr>
        <p:txBody>
          <a:bodyPr/>
          <a:lstStyle/>
          <a:p>
            <a:pPr eaLnBrk="1" hangingPunct="1"/>
            <a:r>
              <a:rPr lang="en-US" altLang="zh-CN" sz="6000" b="1" dirty="0"/>
              <a:t>Discussion on “UE ID” vs “Edge UE ID”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Shahram Mohajeri (AT&amp;T)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10515600" cy="1104917"/>
          </a:xfrm>
        </p:spPr>
        <p:txBody>
          <a:bodyPr/>
          <a:lstStyle/>
          <a:p>
            <a:r>
              <a:rPr lang="en-US" altLang="en-US" sz="3200" dirty="0"/>
              <a:t>Problem statement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927FEEB9-575D-B0B2-C70B-77AB00C48A99}"/>
              </a:ext>
            </a:extLst>
          </p:cNvPr>
          <p:cNvSpPr txBox="1">
            <a:spLocks/>
          </p:cNvSpPr>
          <p:nvPr/>
        </p:nvSpPr>
        <p:spPr bwMode="auto">
          <a:xfrm>
            <a:off x="324936" y="1824800"/>
            <a:ext cx="10515600" cy="348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23.558 specification needs further clarification regarding:</a:t>
            </a:r>
          </a:p>
          <a:p>
            <a:pPr lvl="1"/>
            <a:r>
              <a:rPr lang="en-US" sz="1800" dirty="0"/>
              <a:t>UE ID definition</a:t>
            </a:r>
          </a:p>
          <a:p>
            <a:pPr lvl="1"/>
            <a:r>
              <a:rPr lang="en-US" sz="1800" dirty="0"/>
              <a:t>UE ID relationship with 5GC’s AF-specific UE ID</a:t>
            </a:r>
          </a:p>
          <a:p>
            <a:pPr lvl="1"/>
            <a:r>
              <a:rPr lang="en-US" sz="1800" dirty="0"/>
              <a:t>UE ID vs Edge UE ID vs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AF-specific UE ID</a:t>
            </a:r>
            <a:endParaRPr lang="en-US" sz="1800" dirty="0"/>
          </a:p>
          <a:p>
            <a:pPr lvl="1"/>
            <a:r>
              <a:rPr lang="en-US" sz="1800" dirty="0"/>
              <a:t>Which system generates the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AF-specific </a:t>
            </a:r>
            <a:r>
              <a:rPr lang="en-US" sz="1800" dirty="0"/>
              <a:t>UE ID (e.g. EEL or 3GPP 5GC)</a:t>
            </a:r>
          </a:p>
          <a:p>
            <a:r>
              <a:rPr lang="en-US" sz="2400" dirty="0"/>
              <a:t>Lack of clarity of the spec leads to misinterpretation in the industry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5160791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10515600" cy="1104917"/>
          </a:xfrm>
        </p:spPr>
        <p:txBody>
          <a:bodyPr/>
          <a:lstStyle/>
          <a:p>
            <a:r>
              <a:rPr lang="en-US" altLang="en-US" sz="3200" dirty="0"/>
              <a:t>Rel-17 EDGEAPP definition of UE ID &amp; usage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936" y="1824800"/>
            <a:ext cx="10515600" cy="3482696"/>
          </a:xfrm>
        </p:spPr>
        <p:txBody>
          <a:bodyPr/>
          <a:lstStyle/>
          <a:p>
            <a:r>
              <a:rPr lang="en-US" sz="2400" dirty="0"/>
              <a:t>“UE ID” definition (23.558 clause 7.2.6):</a:t>
            </a:r>
          </a:p>
          <a:p>
            <a:pPr lvl="1"/>
            <a:r>
              <a:rPr lang="en-US" sz="2000" i="1" dirty="0"/>
              <a:t>“The UE ID uniquely identifies a particular UE within a PLMN domain</a:t>
            </a:r>
            <a:r>
              <a:rPr lang="en-US" sz="1600" i="1" dirty="0"/>
              <a:t>”</a:t>
            </a:r>
          </a:p>
          <a:p>
            <a:r>
              <a:rPr lang="en-US" sz="2400" dirty="0"/>
              <a:t>“UE Identifier API” states (23.558 clause 8.6.5.1):</a:t>
            </a:r>
          </a:p>
          <a:p>
            <a:pPr lvl="1"/>
            <a:r>
              <a:rPr lang="en-US" sz="2000" i="1" dirty="0"/>
              <a:t>“EES exposes UE Identifier API to the EAS in order to provide an identifier uniquely identifying a UE… The UE ID is </a:t>
            </a:r>
            <a:r>
              <a:rPr lang="en-US" sz="2000" i="1" dirty="0">
                <a:highlight>
                  <a:srgbClr val="FFFF00"/>
                </a:highlight>
              </a:rPr>
              <a:t>specific to the given EAS </a:t>
            </a:r>
            <a:r>
              <a:rPr lang="en-US" sz="2000" i="1" dirty="0"/>
              <a:t>and it is represented as a GPSI </a:t>
            </a:r>
            <a:r>
              <a:rPr lang="en-US" sz="2000" i="1" dirty="0">
                <a:highlight>
                  <a:srgbClr val="FFFF00"/>
                </a:highlight>
              </a:rPr>
              <a:t>assigned by the 3GPP Core Network</a:t>
            </a:r>
            <a:r>
              <a:rPr lang="en-US" sz="2000" i="1" dirty="0"/>
              <a:t>”</a:t>
            </a:r>
          </a:p>
          <a:p>
            <a:r>
              <a:rPr lang="en-US" sz="2400" dirty="0"/>
              <a:t>UE ID is used over EAS-EES APIs such as:</a:t>
            </a:r>
          </a:p>
          <a:p>
            <a:pPr lvl="2"/>
            <a:r>
              <a:rPr lang="en-US" sz="1600" dirty="0"/>
              <a:t>Location API , Session with QoS API, AC information exposure API (i.e. notifications from EES to EAS)</a:t>
            </a:r>
            <a:endParaRPr lang="en-US" sz="1200" dirty="0"/>
          </a:p>
          <a:p>
            <a:r>
              <a:rPr lang="en-US" sz="2400" dirty="0"/>
              <a:t>UE ID used over EEC-EES and EEC-ECS APIs such as:</a:t>
            </a:r>
          </a:p>
          <a:p>
            <a:pPr lvl="2"/>
            <a:r>
              <a:rPr lang="en-US" sz="1600" dirty="0"/>
              <a:t>Service provisioning request, EEC registration, EAS discovery request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A2CF09C4-C0FB-C9EA-71CB-8D0EBC72CF50}"/>
              </a:ext>
            </a:extLst>
          </p:cNvPr>
          <p:cNvSpPr txBox="1">
            <a:spLocks/>
          </p:cNvSpPr>
          <p:nvPr/>
        </p:nvSpPr>
        <p:spPr bwMode="auto">
          <a:xfrm>
            <a:off x="1176130" y="5476784"/>
            <a:ext cx="10515600" cy="7685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Key Point: “UE Identifier API” returns “EAS-specific UE ID” </a:t>
            </a:r>
            <a:r>
              <a:rPr lang="en-US" sz="2400" dirty="0">
                <a:highlight>
                  <a:srgbClr val="FFFF00"/>
                </a:highlight>
              </a:rPr>
              <a:t>assigned by 3GPP core network</a:t>
            </a:r>
          </a:p>
        </p:txBody>
      </p:sp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10515600" cy="1104917"/>
          </a:xfrm>
        </p:spPr>
        <p:txBody>
          <a:bodyPr/>
          <a:lstStyle/>
          <a:p>
            <a:r>
              <a:rPr lang="en-US" altLang="en-US" sz="3600" dirty="0"/>
              <a:t>Rel-18 EDGEAPP Study uses the term “Edge UE ID”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936" y="1824800"/>
            <a:ext cx="10515600" cy="4614672"/>
          </a:xfrm>
        </p:spPr>
        <p:txBody>
          <a:bodyPr/>
          <a:lstStyle/>
          <a:p>
            <a:r>
              <a:rPr lang="en-US" altLang="en-US" sz="2400" dirty="0"/>
              <a:t>Appearance of “</a:t>
            </a:r>
            <a:r>
              <a:rPr lang="en-US" altLang="en-US" sz="2400" b="1" dirty="0"/>
              <a:t>Edge </a:t>
            </a:r>
            <a:r>
              <a:rPr lang="en-US" sz="2400" b="1" dirty="0"/>
              <a:t>UE ID</a:t>
            </a:r>
            <a:r>
              <a:rPr lang="en-US" sz="2400" dirty="0"/>
              <a:t>” for the first time in Solution #23 “UE identification with NAT”</a:t>
            </a:r>
          </a:p>
          <a:p>
            <a:pPr lvl="1"/>
            <a:r>
              <a:rPr lang="en-US" sz="2000" dirty="0"/>
              <a:t>Solution #23 tries to address the fact that when NAT is deployed, </a:t>
            </a:r>
            <a:r>
              <a:rPr lang="en-US" sz="2000" dirty="0" err="1"/>
              <a:t>Nnef_UEId_Get</a:t>
            </a:r>
            <a:r>
              <a:rPr lang="en-US" sz="2000" dirty="0"/>
              <a:t> service (invoked by EES) fails as it cannot find the UE’s IP address known by the underlying 3GPP network</a:t>
            </a:r>
          </a:p>
          <a:p>
            <a:pPr lvl="1"/>
            <a:r>
              <a:rPr lang="en-US" sz="2000" dirty="0"/>
              <a:t>Solution #23 employs EEC instead which uses private IP address (as known by the 3GPP network) to invoke </a:t>
            </a:r>
            <a:r>
              <a:rPr lang="en-US" sz="2000" dirty="0" err="1"/>
              <a:t>Nnef_UEId_Get</a:t>
            </a:r>
            <a:r>
              <a:rPr lang="en-US" sz="2000" dirty="0"/>
              <a:t> service via EES</a:t>
            </a:r>
          </a:p>
          <a:p>
            <a:r>
              <a:rPr lang="en-US" sz="2400" dirty="0"/>
              <a:t>Reason for solution #23: </a:t>
            </a:r>
            <a:r>
              <a:rPr lang="en-US" sz="2000" dirty="0"/>
              <a:t>Since EAS invocation of “UE Identifier API“ failed, EAS uses AC/EEC path to retrieve the needed UE Identifier!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“Edge UE ID” name was used to really mean “EAS-specific UE ID”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26128BC-2805-BBBE-EAA8-0BDB492307D4}"/>
              </a:ext>
            </a:extLst>
          </p:cNvPr>
          <p:cNvSpPr txBox="1">
            <a:spLocks/>
          </p:cNvSpPr>
          <p:nvPr/>
        </p:nvSpPr>
        <p:spPr bwMode="auto">
          <a:xfrm>
            <a:off x="838200" y="5327373"/>
            <a:ext cx="10515600" cy="9800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Key Point: regardless of which path EAS uses to retrieve the UE ID, it has to be the same (i.e. “EAS-specific UE ID” assigned by 3GPP core network as per </a:t>
            </a:r>
            <a:r>
              <a:rPr lang="fr-FR" sz="2400" dirty="0"/>
              <a:t>“UE Identifier API” (23.558 clause 8.6.5.1))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80526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10515600" cy="1104917"/>
          </a:xfrm>
        </p:spPr>
        <p:txBody>
          <a:bodyPr/>
          <a:lstStyle/>
          <a:p>
            <a:r>
              <a:rPr lang="en-US" altLang="en-US" sz="3600" dirty="0"/>
              <a:t>AF-specific UE ID and the problem it’s addressing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935" y="1824800"/>
            <a:ext cx="10680521" cy="4614672"/>
          </a:xfrm>
        </p:spPr>
        <p:txBody>
          <a:bodyPr/>
          <a:lstStyle/>
          <a:p>
            <a:r>
              <a:rPr lang="en-US" sz="2400" dirty="0"/>
              <a:t>UE ID which is a GPSI by definition, can either be in the form of a MSISDN or an External-ID</a:t>
            </a:r>
          </a:p>
          <a:p>
            <a:pPr lvl="1"/>
            <a:r>
              <a:rPr lang="en-US" sz="2000" dirty="0"/>
              <a:t>If for privacy reasons the user doesn’t want to share MSISDN with the AF, then the AF may ask NEF for an External-ID form of the GPSI:</a:t>
            </a:r>
          </a:p>
          <a:p>
            <a:pPr lvl="2"/>
            <a:r>
              <a:rPr lang="en-US" sz="1600" dirty="0"/>
              <a:t>AF uses the External-ID over API requests towards NEF</a:t>
            </a:r>
          </a:p>
          <a:p>
            <a:pPr lvl="2"/>
            <a:r>
              <a:rPr lang="en-US" sz="1600" dirty="0"/>
              <a:t>3GPP network notifies AF of subscribed events using External-ID towards NEF</a:t>
            </a:r>
          </a:p>
          <a:p>
            <a:pPr lvl="1"/>
            <a:r>
              <a:rPr lang="en-US" sz="2000" dirty="0"/>
              <a:t>Hence, by definition, GPSI in the form of an External-ID is meant to protect user’s privacy</a:t>
            </a:r>
          </a:p>
          <a:p>
            <a:r>
              <a:rPr lang="en-US" sz="2400" dirty="0"/>
              <a:t>Additionally, in order to ensure user’s privacy is not compromised across AFs, the </a:t>
            </a:r>
            <a:r>
              <a:rPr lang="en-US" sz="2400" dirty="0" err="1"/>
              <a:t>Nnef_UEId_Get</a:t>
            </a:r>
            <a:r>
              <a:rPr lang="en-US" sz="2400" dirty="0"/>
              <a:t> service returns </a:t>
            </a:r>
            <a:r>
              <a:rPr lang="en-US" altLang="en-US" sz="2400" dirty="0"/>
              <a:t>AF-specific UE ID (i.e. no two AFs get the same UE ID for a given UE)</a:t>
            </a:r>
            <a:endParaRPr lang="en-US" sz="2400" dirty="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26128BC-2805-BBBE-EAA8-0BDB492307D4}"/>
              </a:ext>
            </a:extLst>
          </p:cNvPr>
          <p:cNvSpPr txBox="1">
            <a:spLocks/>
          </p:cNvSpPr>
          <p:nvPr/>
        </p:nvSpPr>
        <p:spPr bwMode="auto">
          <a:xfrm>
            <a:off x="838200" y="5453358"/>
            <a:ext cx="10515600" cy="7981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Key Point: By definition, the “</a:t>
            </a:r>
            <a:r>
              <a:rPr lang="en-US" altLang="en-US" sz="2400" dirty="0"/>
              <a:t>AF-specific UE ID” provided by the 3GPP network is an anonymous privacy-protecting UE Identifier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6582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6" y="595604"/>
            <a:ext cx="9332701" cy="1143000"/>
          </a:xfrm>
        </p:spPr>
        <p:txBody>
          <a:bodyPr/>
          <a:lstStyle/>
          <a:p>
            <a:r>
              <a:rPr lang="en-US" altLang="en-US" sz="3600" dirty="0"/>
              <a:t>Stage 3 defined </a:t>
            </a:r>
            <a:r>
              <a:rPr lang="en-US" altLang="en-US" sz="3600" dirty="0" err="1"/>
              <a:t>Eees_UEIdentifier_Get</a:t>
            </a:r>
            <a:r>
              <a:rPr lang="en-US" altLang="en-US" sz="3600" dirty="0"/>
              <a:t> procedure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535" y="1800394"/>
            <a:ext cx="10038078" cy="1298076"/>
          </a:xfrm>
        </p:spPr>
        <p:txBody>
          <a:bodyPr/>
          <a:lstStyle/>
          <a:p>
            <a:r>
              <a:rPr lang="en-US" sz="1600" dirty="0"/>
              <a:t>According to 29.559 procedure (see excerpt below) the </a:t>
            </a:r>
            <a:r>
              <a:rPr lang="en-US" sz="1600" dirty="0" err="1"/>
              <a:t>UserInformation</a:t>
            </a:r>
            <a:r>
              <a:rPr lang="en-US" sz="1600" dirty="0"/>
              <a:t> provided by EAS in the request is used to invoke </a:t>
            </a:r>
            <a:r>
              <a:rPr lang="en-US" sz="1600" dirty="0" err="1"/>
              <a:t>Nnef_UEId</a:t>
            </a:r>
            <a:r>
              <a:rPr lang="en-US" sz="1600" dirty="0"/>
              <a:t> service. That is:</a:t>
            </a:r>
          </a:p>
          <a:p>
            <a:pPr lvl="1"/>
            <a:r>
              <a:rPr lang="en-US" sz="1200" dirty="0"/>
              <a:t>In step 3a: there is no indication that EES uses its own </a:t>
            </a:r>
            <a:r>
              <a:rPr lang="en-US" sz="1200" dirty="0" err="1"/>
              <a:t>AFId</a:t>
            </a:r>
            <a:r>
              <a:rPr lang="en-US" sz="1200" dirty="0"/>
              <a:t> (as opposed to what </a:t>
            </a:r>
            <a:r>
              <a:rPr lang="en-US" sz="1200" dirty="0" err="1"/>
              <a:t>EASId</a:t>
            </a:r>
            <a:r>
              <a:rPr lang="en-US" sz="1200" dirty="0"/>
              <a:t>) in its </a:t>
            </a:r>
            <a:r>
              <a:rPr lang="en-US" sz="1200" dirty="0" err="1"/>
              <a:t>Nnef_UEId</a:t>
            </a:r>
            <a:r>
              <a:rPr lang="en-US" sz="1200" dirty="0"/>
              <a:t> call to NEF. Also (</a:t>
            </a:r>
            <a:r>
              <a:rPr lang="en-US" sz="1200" dirty="0">
                <a:highlight>
                  <a:srgbClr val="FFFF00"/>
                </a:highlight>
              </a:rPr>
              <a:t>as shown in bold, it derives DNN/S-NSSAI based on </a:t>
            </a:r>
            <a:r>
              <a:rPr lang="en-US" sz="1200" dirty="0" err="1">
                <a:highlight>
                  <a:srgbClr val="FFFF00"/>
                </a:highlight>
              </a:rPr>
              <a:t>EASId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In step 3b: there is no indication of mapping the NEF provided UE ID to EES’s produced “Edge UE Id” to be sent to EAS in the response</a:t>
            </a:r>
          </a:p>
          <a:p>
            <a:r>
              <a:rPr lang="en-US" sz="1600" dirty="0"/>
              <a:t>With no indication (in stage 2 and 3 specs) that there is a need for mapping to take place in EES (from </a:t>
            </a:r>
            <a:r>
              <a:rPr lang="en-US" sz="1600" dirty="0" err="1"/>
              <a:t>EASId</a:t>
            </a:r>
            <a:r>
              <a:rPr lang="en-US" sz="1600" dirty="0"/>
              <a:t> to </a:t>
            </a:r>
            <a:r>
              <a:rPr lang="en-US" sz="1600" dirty="0" err="1"/>
              <a:t>EESId</a:t>
            </a:r>
            <a:r>
              <a:rPr lang="en-US" sz="1600" dirty="0"/>
              <a:t> and vice versa in the invocation of </a:t>
            </a:r>
            <a:r>
              <a:rPr lang="en-US" sz="1600" dirty="0" err="1"/>
              <a:t>Nnef_UEId</a:t>
            </a:r>
            <a:r>
              <a:rPr lang="en-US" sz="1600" dirty="0"/>
              <a:t> service), </a:t>
            </a:r>
            <a:r>
              <a:rPr lang="en-US" sz="1600" dirty="0">
                <a:highlight>
                  <a:srgbClr val="FFFF00"/>
                </a:highlight>
              </a:rPr>
              <a:t>one would </a:t>
            </a:r>
            <a:r>
              <a:rPr lang="en-US" sz="1600" b="1" dirty="0">
                <a:highlight>
                  <a:srgbClr val="FFFF00"/>
                </a:highlight>
              </a:rPr>
              <a:t>correctly</a:t>
            </a:r>
            <a:r>
              <a:rPr lang="en-US" sz="1600" dirty="0">
                <a:highlight>
                  <a:srgbClr val="FFFF00"/>
                </a:highlight>
              </a:rPr>
              <a:t> take the spec to mean that, EAS-specific UE ID is provided by the NEF and EES just passes that up to EAS without any additional mapping.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2EB54C-2067-3F9F-ADF6-92788CA67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117" y="3844211"/>
            <a:ext cx="4862200" cy="2649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5B9A4-2860-8380-8751-828517B4A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37" y="3844211"/>
            <a:ext cx="5465028" cy="2649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3336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7" y="595604"/>
            <a:ext cx="9216630" cy="1143000"/>
          </a:xfrm>
        </p:spPr>
        <p:txBody>
          <a:bodyPr/>
          <a:lstStyle/>
          <a:p>
            <a:r>
              <a:rPr lang="en-US" altLang="en-US" sz="3600" dirty="0"/>
              <a:t>Summary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7065"/>
            <a:ext cx="10515600" cy="4260850"/>
          </a:xfrm>
        </p:spPr>
        <p:txBody>
          <a:bodyPr/>
          <a:lstStyle/>
          <a:p>
            <a:r>
              <a:rPr lang="en-US" sz="2400" dirty="0"/>
              <a:t>EAS, regardless of using EES directly or indirectly through AC/EEC to retrieve the UE ID, must receive the same response </a:t>
            </a:r>
          </a:p>
          <a:p>
            <a:pPr lvl="1"/>
            <a:r>
              <a:rPr lang="en-US" sz="2000" dirty="0"/>
              <a:t>that is “EAS-specific UE ID” as provided by the 3GPP network</a:t>
            </a:r>
          </a:p>
          <a:p>
            <a:r>
              <a:rPr lang="en-US" sz="2400" dirty="0"/>
              <a:t>EAS may use EDGE-3 or EDGE-7 for API invocation (or receive notifications) pertaining to a UE which is identified anonymously by “EAS-specific UE ID” as provided by 3GPP network</a:t>
            </a:r>
          </a:p>
          <a:p>
            <a:r>
              <a:rPr lang="en-US" sz="2400" dirty="0"/>
              <a:t>“Edge UE ID” generated by EEL, doesn’t provide any added value while introducing unnecessary complexity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B3DFE0EC-BD14-D148-A831-7B65E999324E}"/>
              </a:ext>
            </a:extLst>
          </p:cNvPr>
          <p:cNvSpPr txBox="1">
            <a:spLocks/>
          </p:cNvSpPr>
          <p:nvPr/>
        </p:nvSpPr>
        <p:spPr bwMode="auto">
          <a:xfrm>
            <a:off x="1305339" y="5197883"/>
            <a:ext cx="10515600" cy="9800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Key Point: There is no need for the “Edge UE ID” as the “AF-specific UE ID” is already a privacy-protecting UE Identity plus allowing EAS, if needed, to also use it in its communication with 3GPP network directly over EDGE-7</a:t>
            </a:r>
          </a:p>
        </p:txBody>
      </p:sp>
    </p:spTree>
    <p:extLst>
      <p:ext uri="{BB962C8B-B14F-4D97-AF65-F5344CB8AC3E}">
        <p14:creationId xmlns:p14="http://schemas.microsoft.com/office/powerpoint/2010/main" val="22712810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087" y="579989"/>
            <a:ext cx="9216630" cy="1143000"/>
          </a:xfrm>
        </p:spPr>
        <p:txBody>
          <a:bodyPr/>
          <a:lstStyle/>
          <a:p>
            <a:r>
              <a:rPr lang="en-US" altLang="en-US" dirty="0"/>
              <a:t>Way forward –Step 1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5193"/>
            <a:ext cx="9674290" cy="4260850"/>
          </a:xfrm>
        </p:spPr>
        <p:txBody>
          <a:bodyPr/>
          <a:lstStyle/>
          <a:p>
            <a:r>
              <a:rPr lang="en-US" sz="2400" dirty="0"/>
              <a:t>Consistent with the existing 23.558 spec as well as the stage 3 specified (29.558) UE ID retrieval procedure, it is recommended to continue the usage of the term “UE ID” </a:t>
            </a:r>
          </a:p>
          <a:p>
            <a:pPr lvl="1"/>
            <a:r>
              <a:rPr lang="en-US" sz="2000" dirty="0"/>
              <a:t>i.e. Do not introduce the term “Edge UE ID”</a:t>
            </a:r>
          </a:p>
          <a:p>
            <a:pPr lvl="2"/>
            <a:r>
              <a:rPr lang="en-US" sz="1600" dirty="0"/>
              <a:t>The corresponding contributions S6-230567 (i.e. Revision of S6-230462 – agreed to in #52-bis-e) recommending the required changes to S6-230462 is submitted to this meeting</a:t>
            </a:r>
          </a:p>
          <a:p>
            <a:pPr marL="914400" lvl="2" indent="0">
              <a:buNone/>
            </a:pPr>
            <a:endParaRPr lang="en-US" sz="1600" dirty="0"/>
          </a:p>
          <a:p>
            <a:r>
              <a:rPr lang="en-US" sz="2400" dirty="0"/>
              <a:t>Clarify the “UE ID” definition in 23.558 in order to show its relationship with 23.502’s “AF-specific UE ID”</a:t>
            </a:r>
          </a:p>
          <a:p>
            <a:pPr lvl="1"/>
            <a:r>
              <a:rPr lang="en-US" sz="2000" dirty="0"/>
              <a:t>The corresponding contributions, S6-230566, recommending the required changes is submitted to this meeting</a:t>
            </a:r>
          </a:p>
          <a:p>
            <a:pPr lvl="2"/>
            <a:endParaRPr lang="en-US" sz="16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005796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087" y="579989"/>
            <a:ext cx="9216630" cy="1143000"/>
          </a:xfrm>
        </p:spPr>
        <p:txBody>
          <a:bodyPr/>
          <a:lstStyle/>
          <a:p>
            <a:r>
              <a:rPr lang="en-US" altLang="en-US" dirty="0"/>
              <a:t>Way forward –Step 2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387" y="1791967"/>
            <a:ext cx="4604657" cy="4410334"/>
          </a:xfrm>
        </p:spPr>
        <p:txBody>
          <a:bodyPr/>
          <a:lstStyle/>
          <a:p>
            <a:r>
              <a:rPr lang="en-US" sz="2000" dirty="0"/>
              <a:t>Send an LS to SA2/SA3 and cc CT3 in order to validate the existing </a:t>
            </a:r>
            <a:r>
              <a:rPr lang="en-US" sz="2000" dirty="0" err="1"/>
              <a:t>Eees_UEIdentifier_Get</a:t>
            </a:r>
            <a:r>
              <a:rPr lang="en-US" sz="2000" dirty="0"/>
              <a:t> procedure as defined in 23.558 &amp; 29.558 where EES uses the </a:t>
            </a:r>
            <a:r>
              <a:rPr lang="en-US" sz="2000" dirty="0" err="1"/>
              <a:t>AFId</a:t>
            </a:r>
            <a:r>
              <a:rPr lang="en-US" sz="2000" dirty="0"/>
              <a:t> of the EAS received (as opposed to its own </a:t>
            </a:r>
            <a:r>
              <a:rPr lang="en-US" sz="2000" dirty="0" err="1"/>
              <a:t>AFId</a:t>
            </a:r>
            <a:r>
              <a:rPr lang="en-US" sz="2000" dirty="0"/>
              <a:t>; see highlighted description from NEF API spec) in its call onto </a:t>
            </a:r>
            <a:r>
              <a:rPr lang="en-US" sz="2000" dirty="0" err="1"/>
              <a:t>Nnef_UEId</a:t>
            </a:r>
            <a:r>
              <a:rPr lang="en-US" sz="2000" dirty="0"/>
              <a:t> service.</a:t>
            </a:r>
          </a:p>
          <a:p>
            <a:pPr lvl="1"/>
            <a:r>
              <a:rPr lang="en-US" sz="1600" dirty="0"/>
              <a:t>If SA2/SA3 response required changes to the defined procedures in 23.558 &amp; 23.559, then SA6 would take necessary steps to update 23.558 for Rel-17 &amp; Rel-18 accordingly</a:t>
            </a:r>
          </a:p>
          <a:p>
            <a:r>
              <a:rPr lang="en-US" sz="2000" dirty="0"/>
              <a:t>A draft LS (S6-230568) is submitted to this meeting</a:t>
            </a:r>
            <a:endParaRPr lang="en-US" sz="2400" dirty="0"/>
          </a:p>
          <a:p>
            <a:pPr marL="457200" lvl="1" indent="0">
              <a:buNone/>
            </a:pP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D0F48B-BE71-B99B-8EFF-1838EF57F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864" y="1722989"/>
            <a:ext cx="5973049" cy="47582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D917C88F-071C-F266-3A53-68005524EC22}"/>
              </a:ext>
            </a:extLst>
          </p:cNvPr>
          <p:cNvSpPr/>
          <p:nvPr/>
        </p:nvSpPr>
        <p:spPr>
          <a:xfrm>
            <a:off x="3241464" y="3617490"/>
            <a:ext cx="24384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29.522: </a:t>
            </a:r>
            <a:r>
              <a:rPr lang="en-US" dirty="0" err="1"/>
              <a:t>Nnef_UEId</a:t>
            </a:r>
            <a:r>
              <a:rPr lang="en-US" dirty="0"/>
              <a:t> call</a:t>
            </a:r>
          </a:p>
        </p:txBody>
      </p:sp>
    </p:spTree>
    <p:extLst>
      <p:ext uri="{BB962C8B-B14F-4D97-AF65-F5344CB8AC3E}">
        <p14:creationId xmlns:p14="http://schemas.microsoft.com/office/powerpoint/2010/main" val="26237226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17662</TotalTime>
  <Words>1151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Discussion on “UE ID” vs “Edge UE ID”</vt:lpstr>
      <vt:lpstr>Problem statement</vt:lpstr>
      <vt:lpstr>Rel-17 EDGEAPP definition of UE ID &amp; usage</vt:lpstr>
      <vt:lpstr>Rel-18 EDGEAPP Study uses the term “Edge UE ID”</vt:lpstr>
      <vt:lpstr>AF-specific UE ID and the problem it’s addressing</vt:lpstr>
      <vt:lpstr>Stage 3 defined Eees_UEIdentifier_Get procedure</vt:lpstr>
      <vt:lpstr>Summary</vt:lpstr>
      <vt:lpstr>Way forward –Step 1</vt:lpstr>
      <vt:lpstr>Way forward –Step 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shahMo</cp:lastModifiedBy>
  <cp:revision>678</cp:revision>
  <dcterms:created xsi:type="dcterms:W3CDTF">2010-02-05T13:52:04Z</dcterms:created>
  <dcterms:modified xsi:type="dcterms:W3CDTF">2023-02-17T23:23:02Z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