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9"/>
  </p:notesMasterIdLst>
  <p:handoutMasterIdLst>
    <p:handoutMasterId r:id="rId20"/>
  </p:handoutMasterIdLst>
  <p:sldIdLst>
    <p:sldId id="528" r:id="rId2"/>
    <p:sldId id="548" r:id="rId3"/>
    <p:sldId id="549" r:id="rId4"/>
    <p:sldId id="551" r:id="rId5"/>
    <p:sldId id="554" r:id="rId6"/>
    <p:sldId id="550" r:id="rId7"/>
    <p:sldId id="558" r:id="rId8"/>
    <p:sldId id="555" r:id="rId9"/>
    <p:sldId id="557" r:id="rId10"/>
    <p:sldId id="559" r:id="rId11"/>
    <p:sldId id="556" r:id="rId12"/>
    <p:sldId id="545" r:id="rId13"/>
    <p:sldId id="560" r:id="rId14"/>
    <p:sldId id="1118" r:id="rId15"/>
    <p:sldId id="1119" r:id="rId16"/>
    <p:sldId id="1120" r:id="rId17"/>
    <p:sldId id="1121" r:id="rId1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3399FF"/>
    <a:srgbClr val="FFFFFF"/>
    <a:srgbClr val="EAEFF7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35E66BE-4737-424A-90D0-6E1131EFEA81}" v="30" dt="2023-02-09T20:53:35.63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10" autoAdjust="0"/>
    <p:restoredTop sz="99112" autoAdjust="0"/>
  </p:normalViewPr>
  <p:slideViewPr>
    <p:cSldViewPr snapToGrid="0">
      <p:cViewPr varScale="1">
        <p:scale>
          <a:sx n="96" d="100"/>
          <a:sy n="96" d="100"/>
        </p:scale>
        <p:origin x="138" y="57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n Soloway" userId="0fba1a10-d962-45e3-b40e-c1d035eec118" providerId="ADAL" clId="{135E66BE-4737-424A-90D0-6E1131EFEA81}"/>
    <pc:docChg chg="undo redo custSel addSld delSld modSld modMainMaster">
      <pc:chgData name="Alan Soloway" userId="0fba1a10-d962-45e3-b40e-c1d035eec118" providerId="ADAL" clId="{135E66BE-4737-424A-90D0-6E1131EFEA81}" dt="2023-02-09T20:53:47.507" v="602" actId="1076"/>
      <pc:docMkLst>
        <pc:docMk/>
      </pc:docMkLst>
      <pc:sldChg chg="modSp mod">
        <pc:chgData name="Alan Soloway" userId="0fba1a10-d962-45e3-b40e-c1d035eec118" providerId="ADAL" clId="{135E66BE-4737-424A-90D0-6E1131EFEA81}" dt="2023-01-27T15:03:39.031" v="360" actId="20577"/>
        <pc:sldMkLst>
          <pc:docMk/>
          <pc:sldMk cId="4224147803" sldId="528"/>
        </pc:sldMkLst>
        <pc:spChg chg="mod">
          <ac:chgData name="Alan Soloway" userId="0fba1a10-d962-45e3-b40e-c1d035eec118" providerId="ADAL" clId="{135E66BE-4737-424A-90D0-6E1131EFEA81}" dt="2023-01-27T15:03:39.031" v="360" actId="20577"/>
          <ac:spMkLst>
            <pc:docMk/>
            <pc:sldMk cId="4224147803" sldId="528"/>
            <ac:spMk id="9219" creationId="{00000000-0000-0000-0000-000000000000}"/>
          </ac:spMkLst>
        </pc:spChg>
      </pc:sldChg>
      <pc:sldChg chg="del">
        <pc:chgData name="Alan Soloway" userId="0fba1a10-d962-45e3-b40e-c1d035eec118" providerId="ADAL" clId="{135E66BE-4737-424A-90D0-6E1131EFEA81}" dt="2023-01-27T14:54:14.347" v="260" actId="47"/>
        <pc:sldMkLst>
          <pc:docMk/>
          <pc:sldMk cId="4221313708" sldId="537"/>
        </pc:sldMkLst>
      </pc:sldChg>
      <pc:sldChg chg="modSp mod">
        <pc:chgData name="Alan Soloway" userId="0fba1a10-d962-45e3-b40e-c1d035eec118" providerId="ADAL" clId="{135E66BE-4737-424A-90D0-6E1131EFEA81}" dt="2023-02-08T13:04:09.702" v="539" actId="20577"/>
        <pc:sldMkLst>
          <pc:docMk/>
          <pc:sldMk cId="512542430" sldId="548"/>
        </pc:sldMkLst>
        <pc:graphicFrameChg chg="mod modGraphic">
          <ac:chgData name="Alan Soloway" userId="0fba1a10-d962-45e3-b40e-c1d035eec118" providerId="ADAL" clId="{135E66BE-4737-424A-90D0-6E1131EFEA81}" dt="2023-02-08T13:04:09.702" v="539" actId="20577"/>
          <ac:graphicFrameMkLst>
            <pc:docMk/>
            <pc:sldMk cId="512542430" sldId="548"/>
            <ac:graphicFrameMk id="4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4:28:21.866" v="574" actId="20577"/>
        <pc:sldMkLst>
          <pc:docMk/>
          <pc:sldMk cId="355329058" sldId="549"/>
        </pc:sldMkLst>
        <pc:graphicFrameChg chg="modGraphic">
          <ac:chgData name="Alan Soloway" userId="0fba1a10-d962-45e3-b40e-c1d035eec118" providerId="ADAL" clId="{135E66BE-4737-424A-90D0-6E1131EFEA81}" dt="2023-02-08T14:28:21.866" v="574" actId="20577"/>
          <ac:graphicFrameMkLst>
            <pc:docMk/>
            <pc:sldMk cId="355329058" sldId="549"/>
            <ac:graphicFrameMk id="4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3:43:52.043" v="564" actId="20577"/>
        <pc:sldMkLst>
          <pc:docMk/>
          <pc:sldMk cId="2613388993" sldId="550"/>
        </pc:sldMkLst>
        <pc:graphicFrameChg chg="mod modGraphic">
          <ac:chgData name="Alan Soloway" userId="0fba1a10-d962-45e3-b40e-c1d035eec118" providerId="ADAL" clId="{135E66BE-4737-424A-90D0-6E1131EFEA81}" dt="2023-02-08T13:43:52.043" v="564" actId="20577"/>
          <ac:graphicFrameMkLst>
            <pc:docMk/>
            <pc:sldMk cId="2613388993" sldId="550"/>
            <ac:graphicFrameMk id="5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3:28:01.187" v="545" actId="20577"/>
        <pc:sldMkLst>
          <pc:docMk/>
          <pc:sldMk cId="316022195" sldId="551"/>
        </pc:sldMkLst>
        <pc:graphicFrameChg chg="mod modGraphic">
          <ac:chgData name="Alan Soloway" userId="0fba1a10-d962-45e3-b40e-c1d035eec118" providerId="ADAL" clId="{135E66BE-4737-424A-90D0-6E1131EFEA81}" dt="2023-02-08T13:28:01.187" v="545" actId="20577"/>
          <ac:graphicFrameMkLst>
            <pc:docMk/>
            <pc:sldMk cId="316022195" sldId="551"/>
            <ac:graphicFrameMk id="4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3:37:45.124" v="554" actId="20577"/>
        <pc:sldMkLst>
          <pc:docMk/>
          <pc:sldMk cId="2040643138" sldId="554"/>
        </pc:sldMkLst>
        <pc:graphicFrameChg chg="mod modGraphic">
          <ac:chgData name="Alan Soloway" userId="0fba1a10-d962-45e3-b40e-c1d035eec118" providerId="ADAL" clId="{135E66BE-4737-424A-90D0-6E1131EFEA81}" dt="2023-02-08T13:37:45.124" v="554" actId="20577"/>
          <ac:graphicFrameMkLst>
            <pc:docMk/>
            <pc:sldMk cId="2040643138" sldId="554"/>
            <ac:graphicFrameMk id="5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1-27T15:08:18.476" v="389"/>
        <pc:sldMkLst>
          <pc:docMk/>
          <pc:sldMk cId="1933440298" sldId="555"/>
        </pc:sldMkLst>
        <pc:graphicFrameChg chg="mod modGraphic">
          <ac:chgData name="Alan Soloway" userId="0fba1a10-d962-45e3-b40e-c1d035eec118" providerId="ADAL" clId="{135E66BE-4737-424A-90D0-6E1131EFEA81}" dt="2023-01-27T15:08:18.476" v="389"/>
          <ac:graphicFrameMkLst>
            <pc:docMk/>
            <pc:sldMk cId="1933440298" sldId="555"/>
            <ac:graphicFrameMk id="5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4:04:13.113" v="571" actId="20577"/>
        <pc:sldMkLst>
          <pc:docMk/>
          <pc:sldMk cId="2536790608" sldId="556"/>
        </pc:sldMkLst>
        <pc:graphicFrameChg chg="mod modGraphic">
          <ac:chgData name="Alan Soloway" userId="0fba1a10-d962-45e3-b40e-c1d035eec118" providerId="ADAL" clId="{135E66BE-4737-424A-90D0-6E1131EFEA81}" dt="2023-02-08T14:04:13.113" v="571" actId="20577"/>
          <ac:graphicFrameMkLst>
            <pc:docMk/>
            <pc:sldMk cId="2536790608" sldId="556"/>
            <ac:graphicFrameMk id="5" creationId="{00000000-0000-0000-0000-000000000000}"/>
          </ac:graphicFrameMkLst>
        </pc:graphicFrameChg>
      </pc:sldChg>
      <pc:sldChg chg="modSp add mod">
        <pc:chgData name="Alan Soloway" userId="0fba1a10-d962-45e3-b40e-c1d035eec118" providerId="ADAL" clId="{135E66BE-4737-424A-90D0-6E1131EFEA81}" dt="2023-01-31T20:15:19.222" v="451" actId="20577"/>
        <pc:sldMkLst>
          <pc:docMk/>
          <pc:sldMk cId="116075426" sldId="557"/>
        </pc:sldMkLst>
        <pc:graphicFrameChg chg="mod modGraphic">
          <ac:chgData name="Alan Soloway" userId="0fba1a10-d962-45e3-b40e-c1d035eec118" providerId="ADAL" clId="{135E66BE-4737-424A-90D0-6E1131EFEA81}" dt="2023-01-31T20:15:19.222" v="451" actId="20577"/>
          <ac:graphicFrameMkLst>
            <pc:docMk/>
            <pc:sldMk cId="116075426" sldId="557"/>
            <ac:graphicFrameMk id="5" creationId="{00000000-0000-0000-0000-000000000000}"/>
          </ac:graphicFrameMkLst>
        </pc:graphicFrameChg>
      </pc:sldChg>
      <pc:sldChg chg="modSp add mod">
        <pc:chgData name="Alan Soloway" userId="0fba1a10-d962-45e3-b40e-c1d035eec118" providerId="ADAL" clId="{135E66BE-4737-424A-90D0-6E1131EFEA81}" dt="2023-01-30T15:58:43.605" v="422" actId="21"/>
        <pc:sldMkLst>
          <pc:docMk/>
          <pc:sldMk cId="2021349479" sldId="558"/>
        </pc:sldMkLst>
        <pc:graphicFrameChg chg="modGraphic">
          <ac:chgData name="Alan Soloway" userId="0fba1a10-d962-45e3-b40e-c1d035eec118" providerId="ADAL" clId="{135E66BE-4737-424A-90D0-6E1131EFEA81}" dt="2023-01-30T15:58:43.605" v="422" actId="21"/>
          <ac:graphicFrameMkLst>
            <pc:docMk/>
            <pc:sldMk cId="2021349479" sldId="558"/>
            <ac:graphicFrameMk id="5" creationId="{00000000-0000-0000-0000-000000000000}"/>
          </ac:graphicFrameMkLst>
        </pc:graphicFrameChg>
      </pc:sldChg>
      <pc:sldChg chg="modSp add mod">
        <pc:chgData name="Alan Soloway" userId="0fba1a10-d962-45e3-b40e-c1d035eec118" providerId="ADAL" clId="{135E66BE-4737-424A-90D0-6E1131EFEA81}" dt="2023-01-31T20:14:36.542" v="446" actId="14734"/>
        <pc:sldMkLst>
          <pc:docMk/>
          <pc:sldMk cId="1652790362" sldId="559"/>
        </pc:sldMkLst>
        <pc:graphicFrameChg chg="modGraphic">
          <ac:chgData name="Alan Soloway" userId="0fba1a10-d962-45e3-b40e-c1d035eec118" providerId="ADAL" clId="{135E66BE-4737-424A-90D0-6E1131EFEA81}" dt="2023-01-31T20:14:36.542" v="446" actId="14734"/>
          <ac:graphicFrameMkLst>
            <pc:docMk/>
            <pc:sldMk cId="1652790362" sldId="559"/>
            <ac:graphicFrameMk id="5" creationId="{00000000-0000-0000-0000-000000000000}"/>
          </ac:graphicFrameMkLst>
        </pc:graphicFrameChg>
      </pc:sldChg>
      <pc:sldChg chg="modSp add mod">
        <pc:chgData name="Alan Soloway" userId="0fba1a10-d962-45e3-b40e-c1d035eec118" providerId="ADAL" clId="{135E66BE-4737-424A-90D0-6E1131EFEA81}" dt="2023-02-07T14:31:29.203" v="486" actId="20577"/>
        <pc:sldMkLst>
          <pc:docMk/>
          <pc:sldMk cId="4187466204" sldId="560"/>
        </pc:sldMkLst>
        <pc:spChg chg="mod">
          <ac:chgData name="Alan Soloway" userId="0fba1a10-d962-45e3-b40e-c1d035eec118" providerId="ADAL" clId="{135E66BE-4737-424A-90D0-6E1131EFEA81}" dt="2023-02-07T14:31:29.203" v="486" actId="20577"/>
          <ac:spMkLst>
            <pc:docMk/>
            <pc:sldMk cId="4187466204" sldId="560"/>
            <ac:spMk id="28674" creationId="{00000000-0000-0000-0000-000000000000}"/>
          </ac:spMkLst>
        </pc:spChg>
      </pc:sldChg>
      <pc:sldChg chg="add">
        <pc:chgData name="Alan Soloway" userId="0fba1a10-d962-45e3-b40e-c1d035eec118" providerId="ADAL" clId="{135E66BE-4737-424A-90D0-6E1131EFEA81}" dt="2023-02-07T14:31:40.054" v="487"/>
        <pc:sldMkLst>
          <pc:docMk/>
          <pc:sldMk cId="0" sldId="1118"/>
        </pc:sldMkLst>
      </pc:sldChg>
      <pc:sldChg chg="add">
        <pc:chgData name="Alan Soloway" userId="0fba1a10-d962-45e3-b40e-c1d035eec118" providerId="ADAL" clId="{135E66BE-4737-424A-90D0-6E1131EFEA81}" dt="2023-02-07T14:31:40.054" v="487"/>
        <pc:sldMkLst>
          <pc:docMk/>
          <pc:sldMk cId="0" sldId="1119"/>
        </pc:sldMkLst>
      </pc:sldChg>
      <pc:sldChg chg="add">
        <pc:chgData name="Alan Soloway" userId="0fba1a10-d962-45e3-b40e-c1d035eec118" providerId="ADAL" clId="{135E66BE-4737-424A-90D0-6E1131EFEA81}" dt="2023-02-07T14:32:00.372" v="488"/>
        <pc:sldMkLst>
          <pc:docMk/>
          <pc:sldMk cId="0" sldId="1120"/>
        </pc:sldMkLst>
      </pc:sldChg>
      <pc:sldChg chg="add">
        <pc:chgData name="Alan Soloway" userId="0fba1a10-d962-45e3-b40e-c1d035eec118" providerId="ADAL" clId="{135E66BE-4737-424A-90D0-6E1131EFEA81}" dt="2023-02-07T14:32:00.372" v="488"/>
        <pc:sldMkLst>
          <pc:docMk/>
          <pc:sldMk cId="0" sldId="1121"/>
        </pc:sldMkLst>
      </pc:sldChg>
      <pc:sldMasterChg chg="addSp delSp modSp mod">
        <pc:chgData name="Alan Soloway" userId="0fba1a10-d962-45e3-b40e-c1d035eec118" providerId="ADAL" clId="{135E66BE-4737-424A-90D0-6E1131EFEA81}" dt="2023-02-09T20:53:47.507" v="602" actId="1076"/>
        <pc:sldMasterMkLst>
          <pc:docMk/>
          <pc:sldMasterMk cId="0" sldId="2147485146"/>
        </pc:sldMasterMkLst>
        <pc:spChg chg="add mod">
          <ac:chgData name="Alan Soloway" userId="0fba1a10-d962-45e3-b40e-c1d035eec118" providerId="ADAL" clId="{135E66BE-4737-424A-90D0-6E1131EFEA81}" dt="2023-02-09T20:53:47.507" v="602" actId="1076"/>
          <ac:spMkLst>
            <pc:docMk/>
            <pc:sldMasterMk cId="0" sldId="2147485146"/>
            <ac:spMk id="2" creationId="{0EDA2F36-DA53-BBEB-2028-98601ECC6D0B}"/>
          </ac:spMkLst>
        </pc:spChg>
        <pc:spChg chg="mod">
          <ac:chgData name="Alan Soloway" userId="0fba1a10-d962-45e3-b40e-c1d035eec118" providerId="ADAL" clId="{135E66BE-4737-424A-90D0-6E1131EFEA81}" dt="2023-02-09T20:53:21.650" v="587" actId="20577"/>
          <ac:spMkLst>
            <pc:docMk/>
            <pc:sldMasterMk cId="0" sldId="2147485146"/>
            <ac:spMk id="7" creationId="{00000000-0000-0000-0000-000000000000}"/>
          </ac:spMkLst>
        </pc:spChg>
        <pc:spChg chg="del">
          <ac:chgData name="Alan Soloway" userId="0fba1a10-d962-45e3-b40e-c1d035eec118" providerId="ADAL" clId="{135E66BE-4737-424A-90D0-6E1131EFEA81}" dt="2023-01-27T14:47:22.269" v="0" actId="478"/>
          <ac:spMkLst>
            <pc:docMk/>
            <pc:sldMasterMk cId="0" sldId="2147485146"/>
            <ac:spMk id="13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1072" y="6391922"/>
            <a:ext cx="294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SA6#51-e, 10 – 18 October</a:t>
            </a:r>
            <a:r>
              <a:rPr lang="en-GB" sz="1100" b="0" kern="1200" baseline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2022</a:t>
            </a:r>
            <a:endParaRPr lang="en-US" sz="1100" b="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DA2F36-DA53-BBEB-2028-98601ECC6D0B}"/>
              </a:ext>
            </a:extLst>
          </p:cNvPr>
          <p:cNvSpPr txBox="1"/>
          <p:nvPr userDrawn="1"/>
        </p:nvSpPr>
        <p:spPr>
          <a:xfrm>
            <a:off x="10032581" y="1219706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S6-230510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854794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US" sz="5300" b="1" dirty="0"/>
              <a:t>ICC 8 Feb 2023 Work Plan Review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Alan Soloway (Qualcomm)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SA6 Chair</a:t>
            </a: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Rel-18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2277118"/>
              </p:ext>
            </p:extLst>
          </p:nvPr>
        </p:nvGraphicFramePr>
        <p:xfrm>
          <a:off x="185179" y="1593201"/>
          <a:ext cx="11783560" cy="3718444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0746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86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73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92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211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3956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94298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SA#98-e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Post SA6#52-Bis-e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Application Data Analytics Enablement Service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ADAES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SA#97 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45%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60%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SA#99 (03/2023)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SA6#52-Bis-e outcomes: 1 new feature added on service API analytics, and common identities clause was filled. Architecture aspects moved from 23.434 to 23.436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Remaining work (40%):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•	3/9 solutions still missing (1 from Convida, 1 from Samsung, 1 from Lenovo); however there was some discussion on Convida/Samsung proposed features. (expected effort 25-30%)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•	API clause and remaining requirements to be added from the TR (5%)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•	Possible architecture enhancement for data collection based on E/// DP related to NSCALE (5-10%)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1502652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2790362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Rel-18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2816527"/>
              </p:ext>
            </p:extLst>
          </p:nvPr>
        </p:nvGraphicFramePr>
        <p:xfrm>
          <a:off x="185179" y="1593201"/>
          <a:ext cx="11204480" cy="466315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54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35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8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07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973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22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97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SA#98-e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Post SA6#52-Bis-e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5G-enabled fused location service capability exposure 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5GFLS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SA#98 (12/2022)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/>
                        <a:t>40%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SA#99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Mission Critical ad hoc group Communications 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MC_AHGC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SA#98 (12/2022)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35%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70%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SA#99 (03/2023)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527083429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Application layer support for Personal IoT Network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PINAPP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SA#98 (12/2022)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25%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SA#99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Progress since SA#98-e: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23 pCRs are approved, including skeleton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PIN create/delete, PIN server discovery, PIN profile, multiple PEMC/PEGCs, service switch, service continuity start the normative work. 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906471806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Technical Enhancements and Improvements for Release 18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TEI18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SA6#52 (Agreed)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NA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SA#100 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8871181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6790608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Backup</a:t>
            </a:r>
          </a:p>
        </p:txBody>
      </p:sp>
    </p:spTree>
    <p:extLst>
      <p:ext uri="{BB962C8B-B14F-4D97-AF65-F5344CB8AC3E}">
        <p14:creationId xmlns:p14="http://schemas.microsoft.com/office/powerpoint/2010/main" val="4187466204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BB9B57E6-EEDF-3B7C-2917-779502F82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/>
              <a:t>2.4) Rel-18 Study/Work (xx/yy)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42F979E-8C79-515C-A62A-BA4529F09958}"/>
              </a:ext>
            </a:extLst>
          </p:cNvPr>
          <p:cNvGraphicFramePr>
            <a:graphicFrameLocks noGrp="1"/>
          </p:cNvGraphicFramePr>
          <p:nvPr/>
        </p:nvGraphicFramePr>
        <p:xfrm>
          <a:off x="402167" y="1716617"/>
          <a:ext cx="11311467" cy="15324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77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84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64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89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2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90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/>
                        <a:t>Rel</a:t>
                      </a:r>
                      <a:endParaRPr lang="en-GB" sz="1200" dirty="0"/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3427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970037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SEAL data delivery enabler for vertical applications</a:t>
                      </a:r>
                      <a:endParaRPr lang="en-GB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31" marR="121931" marT="60888" marB="60888"/>
                </a:tc>
                <a:tc>
                  <a:txBody>
                    <a:bodyPr/>
                    <a:lstStyle/>
                    <a:p>
                      <a:r>
                        <a:rPr lang="en-GB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SEALDD</a:t>
                      </a:r>
                    </a:p>
                  </a:txBody>
                  <a:tcPr marL="121931" marR="121931" marT="60888" marB="60888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Mar-2023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3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baseline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E0E9B735-47FC-E3F8-899E-2388BDE0F2B3}"/>
              </a:ext>
            </a:extLst>
          </p:cNvPr>
          <p:cNvSpPr txBox="1">
            <a:spLocks/>
          </p:cNvSpPr>
          <p:nvPr/>
        </p:nvSpPr>
        <p:spPr>
          <a:xfrm>
            <a:off x="586318" y="3359151"/>
            <a:ext cx="11000316" cy="134831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SA#98-e: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9 </a:t>
            </a:r>
            <a:r>
              <a:rPr lang="en-US" altLang="zh-CN" sz="1400" kern="0" dirty="0" err="1"/>
              <a:t>pCRs</a:t>
            </a:r>
            <a:r>
              <a:rPr lang="en-US" altLang="zh-CN" sz="1400" kern="0" dirty="0"/>
              <a:t> for draft TS 23.433 were approved ; 1 CR for TS 23.434 was agreed; and 1 CR for TS 23.558 was agreed.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0667D5-5E8B-552A-B2FF-42A39FD8DEBC}"/>
              </a:ext>
            </a:extLst>
          </p:cNvPr>
          <p:cNvSpPr txBox="1"/>
          <p:nvPr/>
        </p:nvSpPr>
        <p:spPr>
          <a:xfrm>
            <a:off x="5897034" y="4991101"/>
            <a:ext cx="6178551" cy="134190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80990" indent="-378875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1400" kern="0" dirty="0">
                <a:latin typeface="+mn-lt"/>
              </a:rPr>
              <a:t>Clause 9.6 – Updates to Information flows, APIs and Resolve ENs</a:t>
            </a:r>
          </a:p>
          <a:p>
            <a:pPr marL="380990" indent="-378875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1400" kern="0" dirty="0">
                <a:latin typeface="+mn-lt"/>
              </a:rPr>
              <a:t>Clause 9.7 – Resolve ENs</a:t>
            </a:r>
          </a:p>
          <a:p>
            <a:pPr marL="380990" indent="-378875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1400" kern="0" dirty="0">
                <a:latin typeface="+mn-lt"/>
              </a:rPr>
              <a:t>Annex A - Deployment models for SEALDD (Objective 1 of WID)</a:t>
            </a:r>
          </a:p>
          <a:p>
            <a:pPr marL="380990" indent="-378875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1400" kern="0" dirty="0">
                <a:latin typeface="+mn-lt"/>
              </a:rPr>
              <a:t>New proposals for the features (mostly which are postponed).</a:t>
            </a:r>
          </a:p>
          <a:p>
            <a:pPr marL="988459" lvl="1" indent="-378875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endParaRPr lang="en-US" sz="1400" kern="0" dirty="0">
              <a:latin typeface="+mn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1BF3C9E-2F83-860A-2685-785E276D6082}"/>
              </a:ext>
            </a:extLst>
          </p:cNvPr>
          <p:cNvSpPr txBox="1"/>
          <p:nvPr/>
        </p:nvSpPr>
        <p:spPr>
          <a:xfrm>
            <a:off x="586317" y="4690534"/>
            <a:ext cx="5382683" cy="1816100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marL="341313" indent="-341313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 sz="1500" kern="0">
                <a:latin typeface="+mn-lt"/>
                <a:cs typeface="ＭＳ Ｐゴシック" charset="0"/>
              </a:defRPr>
            </a:lvl1pPr>
            <a:lvl2pPr marL="741363" lvl="1" indent="-284163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1050" kern="0">
                <a:latin typeface="+mn-lt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+mn-lt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latin typeface="+mn-lt"/>
              </a:defRPr>
            </a:lvl5pPr>
            <a:lvl6pPr marL="2514314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6pPr>
            <a:lvl7pPr marL="2971462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7pPr>
            <a:lvl8pPr marL="3428610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8pPr>
            <a:lvl9pPr marL="3885758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DE" sz="2000" dirty="0"/>
              <a:t>Next steps: (Aspects to progress in SA6#53)</a:t>
            </a:r>
          </a:p>
          <a:p>
            <a:pPr lvl="1">
              <a:defRPr/>
            </a:pPr>
            <a:r>
              <a:rPr lang="en-US" sz="1400" dirty="0"/>
              <a:t>Clause 4 - Functionalities overview (Editorial work – Summary of SEALDD capabilities)</a:t>
            </a:r>
          </a:p>
          <a:p>
            <a:pPr lvl="1">
              <a:defRPr/>
            </a:pPr>
            <a:r>
              <a:rPr lang="en-US" sz="1400" dirty="0"/>
              <a:t>Clause 7 - Architecture Cardinality rules and Resolve ENs</a:t>
            </a:r>
          </a:p>
          <a:p>
            <a:pPr lvl="1">
              <a:defRPr/>
            </a:pPr>
            <a:r>
              <a:rPr lang="en-US" sz="1400" dirty="0"/>
              <a:t>Clause 9.2 – Information flows and Resolve ENs</a:t>
            </a:r>
          </a:p>
          <a:p>
            <a:pPr lvl="1">
              <a:defRPr/>
            </a:pPr>
            <a:r>
              <a:rPr lang="en-US" sz="1400" dirty="0"/>
              <a:t>Clause 9.3 – Resolve ENs</a:t>
            </a:r>
          </a:p>
          <a:p>
            <a:pPr lvl="1">
              <a:defRPr/>
            </a:pPr>
            <a:r>
              <a:rPr lang="en-US" sz="1400" dirty="0"/>
              <a:t>Clause 9.4 – Information flows, APIs and Resolve ENs</a:t>
            </a:r>
          </a:p>
          <a:p>
            <a:pPr>
              <a:defRPr/>
            </a:pPr>
            <a:endParaRPr lang="en-US" sz="20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5C69870-2A0F-75B4-FEAC-10A58DCF3D85}"/>
              </a:ext>
            </a:extLst>
          </p:cNvPr>
          <p:cNvSpPr/>
          <p:nvPr/>
        </p:nvSpPr>
        <p:spPr>
          <a:xfrm>
            <a:off x="1068918" y="4510618"/>
            <a:ext cx="510909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Features outlined in the WID objectives are mostly addressed.</a:t>
            </a:r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2DFA595D-CEFA-9B60-64E2-2D82DF910A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/>
              <a:t>2.4) Rel-18 Study/Work (xx/yy)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7E66EB3-B85C-0459-DFE4-7BD5CE321F37}"/>
              </a:ext>
            </a:extLst>
          </p:cNvPr>
          <p:cNvGraphicFramePr>
            <a:graphicFrameLocks noGrp="1"/>
          </p:cNvGraphicFramePr>
          <p:nvPr/>
        </p:nvGraphicFramePr>
        <p:xfrm>
          <a:off x="402167" y="1716618"/>
          <a:ext cx="11311467" cy="96096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013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8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64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89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2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6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/>
                        <a:t>Rel</a:t>
                      </a:r>
                      <a:endParaRPr lang="en-GB" sz="1200" dirty="0"/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2341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970039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Application layer support for V2X services; Phase 3</a:t>
                      </a:r>
                      <a:endParaRPr lang="en-GB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31" marR="121931" marT="60807" marB="60807"/>
                </a:tc>
                <a:tc>
                  <a:txBody>
                    <a:bodyPr/>
                    <a:lstStyle/>
                    <a:p>
                      <a:r>
                        <a:rPr lang="en-GB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V2XAPP_Ph3</a:t>
                      </a:r>
                    </a:p>
                  </a:txBody>
                  <a:tcPr marL="121931" marR="121931" marT="60807" marB="60807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Mar-2023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3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baseline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B20C64B5-984E-5346-FDC9-CA9C8BC9ECF8}"/>
              </a:ext>
            </a:extLst>
          </p:cNvPr>
          <p:cNvSpPr txBox="1">
            <a:spLocks/>
          </p:cNvSpPr>
          <p:nvPr/>
        </p:nvSpPr>
        <p:spPr>
          <a:xfrm>
            <a:off x="586318" y="2836334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SA#98-e: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None</a:t>
            </a:r>
          </a:p>
          <a:p>
            <a:pPr marL="457189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16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600" kern="0" dirty="0"/>
              <a:t>3 features outlined in the WID objectives are addressed.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 Address the following aspects</a:t>
            </a:r>
          </a:p>
          <a:p>
            <a:pPr lvl="1">
              <a:defRPr/>
            </a:pPr>
            <a:r>
              <a:rPr lang="en-US" sz="1400" kern="0" dirty="0"/>
              <a:t>APIs for the new procedures.</a:t>
            </a:r>
          </a:p>
          <a:p>
            <a:pPr lvl="1">
              <a:defRPr/>
            </a:pPr>
            <a:r>
              <a:rPr lang="en-US" sz="1400" kern="0" dirty="0"/>
              <a:t>Update the procedures for “network monitoring” and “monitoring and control of </a:t>
            </a:r>
            <a:r>
              <a:rPr lang="en-US" sz="1400" kern="0" dirty="0" err="1"/>
              <a:t>QoS</a:t>
            </a:r>
            <a:r>
              <a:rPr lang="en-US" sz="1400" kern="0" dirty="0"/>
              <a:t> for eV2X” with the usage of network analytics</a:t>
            </a:r>
          </a:p>
          <a:p>
            <a:pPr lvl="1">
              <a:defRPr/>
            </a:pPr>
            <a:r>
              <a:rPr lang="en-US" sz="1400" kern="0" dirty="0"/>
              <a:t>Monitor the progress in  SA2 and RAN2 for the capabilities related to VAE layer support for energy efficient V2P communications</a:t>
            </a:r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03378610-A902-2AC9-A310-BD7F7D0EF6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/>
              <a:t>2.4) Rel-18 Study/Work (xx/yy)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D1C74E2-C702-4BF0-A351-7CD460D81D57}"/>
              </a:ext>
            </a:extLst>
          </p:cNvPr>
          <p:cNvSpPr txBox="1">
            <a:spLocks/>
          </p:cNvSpPr>
          <p:nvPr/>
        </p:nvSpPr>
        <p:spPr>
          <a:xfrm>
            <a:off x="586318" y="3359151"/>
            <a:ext cx="11000316" cy="134831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SA#98-e: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2 </a:t>
            </a:r>
            <a:r>
              <a:rPr lang="en-US" altLang="zh-CN" sz="1400" kern="0" dirty="0" err="1"/>
              <a:t>pCRs</a:t>
            </a:r>
            <a:r>
              <a:rPr lang="en-US" altLang="zh-CN" sz="1400" kern="0" dirty="0"/>
              <a:t> for draft TR 23.700-78 were approved ;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Add requirements and supplement of PIN create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C6B046F-E04F-4968-B825-7F1726D8003E}"/>
              </a:ext>
            </a:extLst>
          </p:cNvPr>
          <p:cNvSpPr txBox="1"/>
          <p:nvPr/>
        </p:nvSpPr>
        <p:spPr>
          <a:xfrm>
            <a:off x="586317" y="4690534"/>
            <a:ext cx="5382683" cy="1816100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marL="341313" indent="-341313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 sz="1500" kern="0">
                <a:latin typeface="+mn-lt"/>
                <a:cs typeface="ＭＳ Ｐゴシック" charset="0"/>
              </a:defRPr>
            </a:lvl1pPr>
            <a:lvl2pPr marL="741363" lvl="1" indent="-284163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1050" kern="0">
                <a:latin typeface="+mn-lt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+mn-lt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latin typeface="+mn-lt"/>
              </a:defRPr>
            </a:lvl5pPr>
            <a:lvl6pPr marL="2514314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6pPr>
            <a:lvl7pPr marL="2971462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7pPr>
            <a:lvl8pPr marL="3428610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8pPr>
            <a:lvl9pPr marL="3885758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DE" sz="2000" dirty="0"/>
              <a:t>Next steps: (Aspects to progress in SA6#53 or SA6 54e)</a:t>
            </a:r>
          </a:p>
          <a:p>
            <a:pPr lvl="1">
              <a:defRPr/>
            </a:pPr>
            <a:r>
              <a:rPr lang="en-US" sz="1400" dirty="0"/>
              <a:t>Security related issues clarification</a:t>
            </a:r>
          </a:p>
          <a:p>
            <a:pPr lvl="1">
              <a:defRPr/>
            </a:pPr>
            <a:r>
              <a:rPr lang="en-US" sz="1400" dirty="0" err="1"/>
              <a:t>Ens</a:t>
            </a:r>
            <a:r>
              <a:rPr lang="en-US" sz="1400" dirty="0"/>
              <a:t> in conclusion to resolve</a:t>
            </a:r>
          </a:p>
          <a:p>
            <a:pPr>
              <a:defRPr/>
            </a:pPr>
            <a:endParaRPr lang="en-US" sz="2000" dirty="0"/>
          </a:p>
        </p:txBody>
      </p:sp>
      <p:graphicFrame>
        <p:nvGraphicFramePr>
          <p:cNvPr id="8" name="Table 2">
            <a:extLst>
              <a:ext uri="{FF2B5EF4-FFF2-40B4-BE49-F238E27FC236}">
                <a16:creationId xmlns:a16="http://schemas.microsoft.com/office/drawing/2014/main" id="{6D0DB7F8-02A4-4861-850B-AD82BC23641E}"/>
              </a:ext>
            </a:extLst>
          </p:cNvPr>
          <p:cNvGraphicFramePr>
            <a:graphicFrameLocks noGrp="1"/>
          </p:cNvGraphicFramePr>
          <p:nvPr/>
        </p:nvGraphicFramePr>
        <p:xfrm>
          <a:off x="402167" y="1716617"/>
          <a:ext cx="11311467" cy="125941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384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7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64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89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2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5766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/>
                        <a:t>Rel</a:t>
                      </a:r>
                      <a:endParaRPr lang="en-GB" sz="1200" dirty="0"/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2740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940021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Application layer support for Personal IoT Networks</a:t>
                      </a:r>
                      <a:endParaRPr lang="en-GB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FS_PINAPP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Dec-2022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D4ACD38A-7610-37A1-BBD9-35ED2C9881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/>
              <a:t>2.4) Rel-18 Study/Work (xx/yy)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8174045-7EF6-4105-8C67-A0A6682E4474}"/>
              </a:ext>
            </a:extLst>
          </p:cNvPr>
          <p:cNvGraphicFramePr>
            <a:graphicFrameLocks noGrp="1"/>
          </p:cNvGraphicFramePr>
          <p:nvPr/>
        </p:nvGraphicFramePr>
        <p:xfrm>
          <a:off x="402167" y="1716618"/>
          <a:ext cx="11311467" cy="96096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013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8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64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89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2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6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/>
                        <a:t>Rel</a:t>
                      </a:r>
                      <a:endParaRPr lang="en-GB" sz="1200" dirty="0"/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2341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980052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Application layer support for Personal IoT Network</a:t>
                      </a:r>
                      <a:endParaRPr lang="en-GB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31" marR="121931" marT="60807" marB="60807"/>
                </a:tc>
                <a:tc>
                  <a:txBody>
                    <a:bodyPr/>
                    <a:lstStyle/>
                    <a:p>
                      <a:r>
                        <a:rPr lang="en-GB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PINAPP</a:t>
                      </a:r>
                    </a:p>
                  </a:txBody>
                  <a:tcPr marL="121931" marR="121931" marT="60807" marB="60807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Mar-2023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3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baseline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B2345B8-4BB5-42DB-8AD7-BA141A1732BE}"/>
              </a:ext>
            </a:extLst>
          </p:cNvPr>
          <p:cNvSpPr txBox="1">
            <a:spLocks/>
          </p:cNvSpPr>
          <p:nvPr/>
        </p:nvSpPr>
        <p:spPr>
          <a:xfrm>
            <a:off x="586318" y="2836334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SA#98-e: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23 </a:t>
            </a:r>
            <a:r>
              <a:rPr lang="en-US" altLang="zh-CN" sz="1400" kern="0" dirty="0" err="1"/>
              <a:t>pCRs</a:t>
            </a:r>
            <a:r>
              <a:rPr lang="en-US" altLang="zh-CN" sz="1400" kern="0" dirty="0"/>
              <a:t> are approved, including skeleton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PIN create/delete, PIN server discovery, PIN profile, multiple PEMC/PEGCs, service switch, service continuity start the normative work. </a:t>
            </a:r>
          </a:p>
          <a:p>
            <a:pPr marL="457189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16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 Address the following aspects</a:t>
            </a:r>
          </a:p>
          <a:p>
            <a:pPr lvl="1">
              <a:defRPr/>
            </a:pPr>
            <a:r>
              <a:rPr lang="en-US" sz="1400" kern="0" dirty="0"/>
              <a:t>PINAPP supports the 5GS communication</a:t>
            </a:r>
          </a:p>
          <a:p>
            <a:pPr lvl="1">
              <a:defRPr/>
            </a:pPr>
            <a:r>
              <a:rPr lang="en-US" sz="1400" kern="0" dirty="0"/>
              <a:t>PINAPP supports the application server discovery</a:t>
            </a:r>
          </a:p>
          <a:p>
            <a:pPr lvl="1">
              <a:defRPr/>
            </a:pPr>
            <a:r>
              <a:rPr lang="en-US" sz="1400" kern="0" dirty="0"/>
              <a:t>PINAPP service continuity that changes the communication to 5GS</a:t>
            </a:r>
          </a:p>
          <a:p>
            <a:pPr lvl="1">
              <a:defRPr/>
            </a:pPr>
            <a:r>
              <a:rPr lang="en-US" sz="1400" kern="0" dirty="0"/>
              <a:t>Some of the information flow and APIs should be added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Ongoing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1332750"/>
              </p:ext>
            </p:extLst>
          </p:nvPr>
        </p:nvGraphicFramePr>
        <p:xfrm>
          <a:off x="158285" y="1620093"/>
          <a:ext cx="11340608" cy="444979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953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32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3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49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82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039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33342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13695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SA#98-e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Post SA6#52-Bis-e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3007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Study on sharing of administrative configuration between interconnected MC service systems 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FS_MCShAC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/>
                        <a:t>65%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65%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SA#99 (03/2023)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492310896"/>
                  </a:ext>
                </a:extLst>
              </a:tr>
              <a:tr h="583007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Study on Mission Critical Ad hoc Group Communications Support for Mission Critical Services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FS_MCAHGC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/>
                        <a:t>95%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We didn’t receive any TDocs for this meeting.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981665877"/>
                  </a:ext>
                </a:extLst>
              </a:tr>
              <a:tr h="583007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Study on Network Slice Capability Exposure for Application Layer Enablement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FS_NSCALE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SA#91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(03/2021)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SA#96</a:t>
                      </a:r>
                    </a:p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(06/2022)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3007">
                <a:tc>
                  <a:txBody>
                    <a:bodyPr/>
                    <a:lstStyle/>
                    <a:p>
                      <a:r>
                        <a:rPr lang="en-IN" sz="1600" dirty="0"/>
                        <a:t>Study on application enablement aspects for subscriber-aware NB API access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FS_SNAAPP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SA#96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(06/2022)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8869401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254243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Ongoing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3981471"/>
              </p:ext>
            </p:extLst>
          </p:nvPr>
        </p:nvGraphicFramePr>
        <p:xfrm>
          <a:off x="216556" y="1629061"/>
          <a:ext cx="11182067" cy="371827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488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7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191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07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704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884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2071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SA#98-e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Post SA6#52-Bis-e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Application Capability Exposure for </a:t>
                      </a:r>
                      <a:r>
                        <a:rPr lang="en-IN" sz="1600" dirty="0" err="1"/>
                        <a:t>IoT</a:t>
                      </a:r>
                      <a:r>
                        <a:rPr lang="en-IN" sz="1600" dirty="0"/>
                        <a:t> Platforms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FS_ACE_IOT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SA#92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85%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SA#97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61426743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5G-enabled fused location service capability exposure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FS_5GFLS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SA#92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98474964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enhanced Application Architecture for enabling Edge Applications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FS_eEDGEAPP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SA#92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SA#96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(06/2022)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enhanced architecture for UAS Applications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FS_eUASAPP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>
                          <a:solidFill>
                            <a:schemeClr val="tx1"/>
                          </a:solidFill>
                        </a:rPr>
                        <a:t>SA#97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32905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Ongoing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5325178"/>
              </p:ext>
            </p:extLst>
          </p:nvPr>
        </p:nvGraphicFramePr>
        <p:xfrm>
          <a:off x="265862" y="1624577"/>
          <a:ext cx="11034150" cy="426691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111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77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07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89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3003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669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SA#98-e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Post SA6#52-Bis-e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SEAL data delivery enabler for vertical applications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FS_SEALDD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SA#97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enhancements to application layer support for V2X services; Phase 2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FS_eV2XAPP2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SA#97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Study on Application Data Analytics Enablement Service 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FS_ADAES 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/>
                        <a:t>100%</a:t>
                      </a:r>
                    </a:p>
                    <a:p>
                      <a:pPr algn="ctr"/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Study on Application layer support for Personal </a:t>
                      </a:r>
                      <a:r>
                        <a:rPr lang="en-IN" sz="1600" b="0" dirty="0" err="1">
                          <a:solidFill>
                            <a:schemeClr val="tx1"/>
                          </a:solidFill>
                        </a:rPr>
                        <a:t>IoT</a:t>
                      </a:r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 and Residential Networks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FS_PINAPP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/>
                        <a:t>90%</a:t>
                      </a:r>
                    </a:p>
                    <a:p>
                      <a:pPr algn="ctr"/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Progress since SA#98-e: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2 pCRs for draft TR 23.700-78 were approved;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Add requirements and supplement of PIN create 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02219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Rel-18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8106945"/>
              </p:ext>
            </p:extLst>
          </p:nvPr>
        </p:nvGraphicFramePr>
        <p:xfrm>
          <a:off x="185179" y="1593201"/>
          <a:ext cx="11204480" cy="4632554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54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35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49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58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61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22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97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SA#98-e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Post SA6#52-Bis-e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r>
                        <a:rPr lang="en-IN" sz="1600" dirty="0"/>
                        <a:t>Mission Critical Services over 5MBS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MCOver5MBS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SA#95</a:t>
                      </a:r>
                      <a:endParaRPr lang="en-US" sz="1600" dirty="0"/>
                    </a:p>
                    <a:p>
                      <a:r>
                        <a:rPr lang="en-US" sz="1600" dirty="0"/>
                        <a:t>(03/2022)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Mission Critical Services over 5GProSe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MCOver5GProSe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SA#99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Gateway UE function for Mission Critical Communication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MCGWUE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SA#96</a:t>
                      </a:r>
                    </a:p>
                    <a:p>
                      <a:r>
                        <a:rPr lang="en-US" sz="1600" dirty="0"/>
                        <a:t>(06/2022)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Enhanced Mission Critical Push-to-talk architecture phase 4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enh4MCPTT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65%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70%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SA#99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Interconnection and Migration Aspects for Railways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IRail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SA#95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(03/2022)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75%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75%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SA#98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(12/2022)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No paper was agreed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Application layer support for Factories of the Future (FF)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FFAPP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65%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75%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SA#99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0554460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0643138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Rel-18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2063192"/>
              </p:ext>
            </p:extLst>
          </p:nvPr>
        </p:nvGraphicFramePr>
        <p:xfrm>
          <a:off x="185179" y="1593201"/>
          <a:ext cx="11204480" cy="4358408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54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35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8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07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973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22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97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SA#98-e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Post SA6#52-Bis-e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Enhanced Service Enabler Architecture Layer for Verticals Phase 2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eSEAL2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60%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SA#98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(12/2022)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New WID on support of the MSGin5G Service phase 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5GMARCH_Ph2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SA#95 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(03/2022)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75%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>
                          <a:solidFill>
                            <a:schemeClr val="tx1"/>
                          </a:solidFill>
                        </a:rPr>
                        <a:t>SA#99 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(03/2023)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We have covered most objective of the WID, but we agreed that many issues are needed to be re-visited, e.g. bulk-registration/de-registration solutions, Proxy/Relay UEs etc.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840434128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Application enablement aspects for subscriber-aware northbound API access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SNAAPP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(06/2022)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55%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SA#99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We have covered all the study solutions/conclusions.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8409737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338899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Rel-18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8874844"/>
              </p:ext>
            </p:extLst>
          </p:nvPr>
        </p:nvGraphicFramePr>
        <p:xfrm>
          <a:off x="185179" y="1593201"/>
          <a:ext cx="11204480" cy="4297506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54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35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8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07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973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22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97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SA#98-e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Post SA6#52-Bis-e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Network Slice Capability Exposure for Application Layer Enablement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NSCALE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SA#96 (06/2022)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>
                          <a:solidFill>
                            <a:schemeClr val="tx1"/>
                          </a:solidFill>
                        </a:rPr>
                        <a:t>SA#99 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(03/2023)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3 services, part of deployment and business relationship were approved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993390945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Application Architecture for enabling Edge Applications Phase 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EDGEAPP_Ph2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SA#97 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45%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SA#99 (03/2023)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-	Total 24 KIs were studied.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-	There is a progress in normative work related to 14 KIs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-	Among remaining 10 KIs – there were contributions related to 7 KIs, while 3 KIs had no contributions.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0495119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1349479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Rel-18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8244991"/>
              </p:ext>
            </p:extLst>
          </p:nvPr>
        </p:nvGraphicFramePr>
        <p:xfrm>
          <a:off x="185179" y="1593201"/>
          <a:ext cx="11204480" cy="3748866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54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35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8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07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973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22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97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SA#98-e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Post SA6#52-Bis-e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Edge Application Standards in 3GPP and alignment with External Organizations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EDGEAPP_EXT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SA#96 (06/2022)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SA#100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(06/2023)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No contribution in this meeting. Status remains the same.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Architecture for UAS Applications, Phase 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UASAPP_Ph2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SA#97 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25%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35%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SA#99 (03/2023)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multi-USS almost completed, solutions from InterDigital &amp; Lenovo included in flows, IEs and API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DAA barely started, no solutions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Coordination between Uu and PC5, nothing done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5270834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3440298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Rel-18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4476930"/>
              </p:ext>
            </p:extLst>
          </p:nvPr>
        </p:nvGraphicFramePr>
        <p:xfrm>
          <a:off x="185179" y="1593201"/>
          <a:ext cx="11204480" cy="2864946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54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35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8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07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973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22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97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SA#98-e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Post SA6#52-Bis-e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SEAL data delivery enabler for vertical applications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SEALDD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SA#97 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60%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75%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SA#99 (03/2023)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Progress since SA#98-e: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9 pCRs for draft TS 23.433 were approved ; 1 CR for TS 23.434 was agreed; and 1 CR for TS 23.558 was agreed. 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851623901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Application layer support for V2X services; Phase 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V2XAPP_Ph3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SA#97 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45%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45%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SA#99 (03/2023)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Progress since SA#98-e: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9698959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07542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27777</TotalTime>
  <Words>1943</Words>
  <Application>Microsoft Office PowerPoint</Application>
  <PresentationFormat>Widescreen</PresentationFormat>
  <Paragraphs>465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Office Theme</vt:lpstr>
      <vt:lpstr>   ICC 8 Feb 2023 Work Plan Review</vt:lpstr>
      <vt:lpstr>Overview: Ongoing Studies</vt:lpstr>
      <vt:lpstr>Overview: Ongoing Studies</vt:lpstr>
      <vt:lpstr>Overview: Ongoing Studies</vt:lpstr>
      <vt:lpstr>Overview: Rel-18 Work-Items</vt:lpstr>
      <vt:lpstr>Overview: Rel-18 Work-Items</vt:lpstr>
      <vt:lpstr>Overview: Rel-18 Work-Items</vt:lpstr>
      <vt:lpstr>Overview: Rel-18 Work-Items</vt:lpstr>
      <vt:lpstr>Overview: Rel-18 Work-Items</vt:lpstr>
      <vt:lpstr>Overview: Rel-18 Work-Items</vt:lpstr>
      <vt:lpstr>Overview: Rel-18 Work-Items</vt:lpstr>
      <vt:lpstr>Thank You!</vt:lpstr>
      <vt:lpstr>Backup</vt:lpstr>
      <vt:lpstr>2.4) Rel-18 Study/Work (xx/yy)</vt:lpstr>
      <vt:lpstr>2.4) Rel-18 Study/Work (xx/yy)</vt:lpstr>
      <vt:lpstr>2.4) Rel-18 Study/Work (xx/yy)</vt:lpstr>
      <vt:lpstr>2.4) Rel-18 Study/Work (xx/yy)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Alan Soloway2</cp:lastModifiedBy>
  <cp:revision>2154</cp:revision>
  <dcterms:created xsi:type="dcterms:W3CDTF">2010-02-05T13:52:04Z</dcterms:created>
  <dcterms:modified xsi:type="dcterms:W3CDTF">2023-02-09T20:53:57Z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</Properties>
</file>