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41" r:id="rId5"/>
    <p:sldId id="364" r:id="rId6"/>
    <p:sldId id="366" r:id="rId7"/>
    <p:sldId id="367" r:id="rId8"/>
    <p:sldId id="365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81" d="100"/>
          <a:sy n="81" d="100"/>
        </p:scale>
        <p:origin x="557" y="5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532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xmlns="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xmlns="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xmlns="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xmlns="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xmlns="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xmlns="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xmlns="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xmlns="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xmlns="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xmlns="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706721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xmlns="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xmlns="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xmlns="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xmlns="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xmlns="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xmlns="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xmlns="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xmlns="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#52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Toulouse, France 14</a:t>
            </a:r>
            <a:r>
              <a:rPr lang="en-GB" altLang="en-US" sz="1200" b="1" baseline="30000" dirty="0">
                <a:latin typeface="Arial "/>
              </a:rPr>
              <a:t>th </a:t>
            </a:r>
            <a:r>
              <a:rPr lang="en-GB" altLang="en-US" sz="1200" b="1" dirty="0">
                <a:latin typeface="Arial "/>
              </a:rPr>
              <a:t>– 18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November 2022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xmlns="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/>
              <a:t>S6-223300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xmlns="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Discussion about DAA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xmlns="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Niranth (Huawei)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xmlns="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KI on DAA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xmlns="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GB" b="1" dirty="0"/>
              <a:t>4.4	Key issue #4: Support of detect and avoid services and applications</a:t>
            </a:r>
            <a:endParaRPr lang="en-US" b="1" dirty="0"/>
          </a:p>
          <a:p>
            <a:pPr marL="457200" lvl="1" indent="0">
              <a:buNone/>
            </a:pPr>
            <a:r>
              <a:rPr lang="en-GB" dirty="0"/>
              <a:t>Development of the Support of Detect and Avoid Mechanism in 3GPP system is being studied in 3GPP TR 23.700-58 [6]. </a:t>
            </a:r>
            <a:r>
              <a:rPr lang="en-US" dirty="0"/>
              <a:t>The 5GC enhancement work for DAA includes services for network assisted DAA and direct DAA via PC5.</a:t>
            </a:r>
          </a:p>
          <a:p>
            <a:pPr marL="457200" lvl="1" indent="0">
              <a:buNone/>
            </a:pPr>
            <a:r>
              <a:rPr lang="en-US" dirty="0">
                <a:solidFill>
                  <a:srgbClr val="FF0000"/>
                </a:solidFill>
              </a:rPr>
              <a:t>Considering the stage 1 requirements and also 5GC enhancements for DAA, it is required to study the aspects that UAE layer and SEAL can be supported for DAA.</a:t>
            </a:r>
          </a:p>
          <a:p>
            <a:pPr marL="457200" lvl="1" indent="0">
              <a:buNone/>
            </a:pPr>
            <a:r>
              <a:rPr lang="en-US" dirty="0"/>
              <a:t>Further study is also required for UAE layer to support DAA scenarios where UAVs belong to multiple PLMNs.</a:t>
            </a:r>
          </a:p>
          <a:p>
            <a:pPr marL="457200" lvl="1" indent="0">
              <a:buNone/>
            </a:pPr>
            <a:r>
              <a:rPr lang="en-US" dirty="0"/>
              <a:t>It is required to study the following:</a:t>
            </a:r>
          </a:p>
          <a:p>
            <a:pPr marL="457200" lvl="1" indent="0">
              <a:buNone/>
            </a:pPr>
            <a:r>
              <a:rPr lang="en-US" b="1" dirty="0"/>
              <a:t>a)	Whether and how the UAE layer and/or SEAL services can be enhanced to support DAA services and applications</a:t>
            </a:r>
            <a:r>
              <a:rPr lang="en-GB" b="1" dirty="0"/>
              <a:t> for collision avoidance considering the Stage 1 requirements</a:t>
            </a:r>
            <a:r>
              <a:rPr lang="en-US" b="1" dirty="0"/>
              <a:t>.</a:t>
            </a:r>
          </a:p>
          <a:p>
            <a:pPr marL="457200" lvl="1" indent="0">
              <a:buNone/>
            </a:pPr>
            <a:r>
              <a:rPr lang="en-US" b="1" dirty="0"/>
              <a:t>b)	How the UAE layer can support DAA scenarios where UAVs belong to multiple PLMNs.</a:t>
            </a:r>
          </a:p>
          <a:p>
            <a:pPr marL="457200" lvl="1" indent="0">
              <a:buNone/>
            </a:pPr>
            <a:r>
              <a:rPr lang="en-US" dirty="0"/>
              <a:t>NOTE:	Solutions for DAA will be coordinated with the conclusions of the work outlined by 3GPP TR 23.</a:t>
            </a:r>
            <a:r>
              <a:rPr lang="en-GB" dirty="0"/>
              <a:t>700-58</a:t>
            </a:r>
            <a:r>
              <a:rPr lang="en-US" dirty="0"/>
              <a:t> [6] and based on requirements for DAA specified in 3GPP TS 22.125 [2].</a:t>
            </a:r>
          </a:p>
          <a:p>
            <a:endParaRPr lang="en-US" altLang="en-US" dirty="0" smtClean="0"/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Understanding DAA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 is well understood based on several industry references that DAA is an application specific layer mechanism which deals with:</a:t>
            </a:r>
          </a:p>
          <a:p>
            <a:pPr lvl="1"/>
            <a:r>
              <a:rPr lang="en-US" dirty="0" smtClean="0"/>
              <a:t>A host UAV detecting other UAVs or objects with whom collision is possible.</a:t>
            </a:r>
          </a:p>
          <a:p>
            <a:pPr lvl="1"/>
            <a:r>
              <a:rPr lang="en-US" dirty="0" smtClean="0"/>
              <a:t>An USS detecting other UAVs or objects with whom a host UAV may collide.</a:t>
            </a:r>
          </a:p>
          <a:p>
            <a:pPr lvl="1"/>
            <a:r>
              <a:rPr lang="en-US" dirty="0" smtClean="0"/>
              <a:t>The action of a host UAV (either self initiated or as commanded by USS) to position the host UAV to avoid collisions.</a:t>
            </a:r>
          </a:p>
          <a:p>
            <a:pPr lvl="1"/>
            <a:r>
              <a:rPr lang="en-US" dirty="0" smtClean="0"/>
              <a:t>Interactions between host UAV and other UAVs or host UAV and USS for DAA related signaling.</a:t>
            </a:r>
          </a:p>
        </p:txBody>
      </p:sp>
    </p:spTree>
    <p:extLst>
      <p:ext uri="{BB962C8B-B14F-4D97-AF65-F5344CB8AC3E}">
        <p14:creationId xmlns:p14="http://schemas.microsoft.com/office/powerpoint/2010/main" val="249430488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Possible UAE layer support for DAA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 TS 23.255, clause 7.5 provides a capability from UAE server to report real-time UAV location update to UASS (USS).</a:t>
            </a:r>
          </a:p>
          <a:p>
            <a:pPr lvl="1"/>
            <a:r>
              <a:rPr lang="en-US" dirty="0" smtClean="0"/>
              <a:t>This capability at UAE server further utilizes SEAL NRM and LMS capabilities.</a:t>
            </a:r>
          </a:p>
          <a:p>
            <a:pPr lvl="1"/>
            <a:r>
              <a:rPr lang="en-US" dirty="0" smtClean="0"/>
              <a:t>The USS can collect all the UAVs real-time information to manage DAA scenarios.</a:t>
            </a:r>
          </a:p>
          <a:p>
            <a:r>
              <a:rPr lang="en-US" dirty="0" smtClean="0"/>
              <a:t>UAE server can provide other UAVs information in an application defined area to host UAV or USS by using existing SEAL capabilities.</a:t>
            </a:r>
          </a:p>
          <a:p>
            <a:pPr lvl="1"/>
            <a:r>
              <a:rPr lang="en-US" dirty="0" smtClean="0"/>
              <a:t>The information of UAVs in an application-defined area w.r.t a host UAV can support the application logic of DAA at both host UAV and/or USS.</a:t>
            </a:r>
          </a:p>
          <a:p>
            <a:pPr lvl="1"/>
            <a:r>
              <a:rPr lang="en-US" dirty="0" smtClean="0"/>
              <a:t>Such a mechanism is already specified for V2XAPP to support </a:t>
            </a:r>
            <a:r>
              <a:rPr lang="en-US" dirty="0" err="1" smtClean="0"/>
              <a:t>HDMap</a:t>
            </a:r>
            <a:r>
              <a:rPr lang="en-US" dirty="0" smtClean="0"/>
              <a:t> applications and a similar mechanism can be re-used by UASAPP to support DAA applications.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659229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xmlns="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xmlns="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It is proposed to agree the solutions for UAE layer considering the direction in slide 4. </a:t>
            </a:r>
          </a:p>
          <a:p>
            <a:pPr lvl="1"/>
            <a:r>
              <a:rPr lang="en-US" altLang="en-US" dirty="0" smtClean="0"/>
              <a:t>Corresponding contribution </a:t>
            </a:r>
            <a:r>
              <a:rPr lang="en-US" altLang="en-US" dirty="0" smtClean="0"/>
              <a:t>is submitted to this </a:t>
            </a:r>
            <a:r>
              <a:rPr lang="en-US" altLang="en-US" dirty="0" smtClean="0"/>
              <a:t>meeting in S6-223301.</a:t>
            </a:r>
            <a:endParaRPr lang="en-US" altLang="en-US" dirty="0" smtClean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5400</TotalTime>
  <Words>264</Words>
  <Application>Microsoft Office PowerPoint</Application>
  <PresentationFormat>Widescreen</PresentationFormat>
  <Paragraphs>27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Arial </vt:lpstr>
      <vt:lpstr>Calibri</vt:lpstr>
      <vt:lpstr>Calibri Light</vt:lpstr>
      <vt:lpstr>Times New Roman</vt:lpstr>
      <vt:lpstr>Office Theme</vt:lpstr>
      <vt:lpstr>Discussion about DAA</vt:lpstr>
      <vt:lpstr>KI on DAA</vt:lpstr>
      <vt:lpstr>Understanding DAA</vt:lpstr>
      <vt:lpstr>Possible UAE layer support for DAA</vt:lpstr>
      <vt:lpstr>Summary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Huawei</cp:lastModifiedBy>
  <cp:revision>613</cp:revision>
  <dcterms:created xsi:type="dcterms:W3CDTF">2010-02-05T13:52:04Z</dcterms:created>
  <dcterms:modified xsi:type="dcterms:W3CDTF">2022-11-07T16:11:31Z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(3)ZfDo1h5PEc86EPdP5d58vDaV/Eh4SjI04et+3AtnWvCEgJQ107g6TSIxx1IgME6IPwHZF21d
Muc+ComBBF3KYf9vgDtLeJnYevzBcj3rT6oemwu0vaW4UMhzMAQN4eCqBjpnW5pofDk+42JL
x91bFjRxAWHY8JdcZbASCMC1JbtPTxhL1IoxmB3oYNEJl/saN/3UuGhvqGOsBj4v1jmCAEpX
PLGeNPIiGSbS74wToP</vt:lpwstr>
  </property>
  <property fmtid="{D5CDD505-2E9C-101B-9397-08002B2CF9AE}" pid="4" name="_2015_ms_pID_7253431">
    <vt:lpwstr>uNERtUJiPy0NIZJv6pKF7Gmn7U3u9s63lHo29uP+YYHbQ8zINL7NP3
+jtHD+77MfYpLywcJdNDlNuHBzTvN1BAm8Yxq7ZMXNbLl+GaaD80R7RL0dIS3rULJ0XQWrjS
EYXtEmGE67BNBYs5mQtaeoLDKWB3zWqc2GI2xuPI+aR2l47HkcOB0vHt/vsAVBzbo9UVEHsy
PgK5AfXWOWut8sba8665apz+lCEwO2WWg7eu</vt:lpwstr>
  </property>
  <property fmtid="{D5CDD505-2E9C-101B-9397-08002B2CF9AE}" pid="5" name="_2015_ms_pID_7253432">
    <vt:lpwstr>BQ==</vt:lpwstr>
  </property>
</Properties>
</file>