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63" r:id="rId6"/>
    <p:sldId id="3862" r:id="rId7"/>
    <p:sldId id="3863" r:id="rId8"/>
    <p:sldId id="3864" r:id="rId9"/>
    <p:sldId id="366" r:id="rId10"/>
    <p:sldId id="367" r:id="rId11"/>
    <p:sldId id="3861"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4" d="100"/>
          <a:sy n="104" d="100"/>
        </p:scale>
        <p:origin x="720"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ettl, Martin (Nokia - DE/Munich)" userId="d0dedbf4-41aa-471b-a0ad-7f4a67c498e8" providerId="ADAL" clId="{90A49E7A-D7D4-4276-87E7-0195DDB9C588}"/>
    <pc:docChg chg="undo custSel modSld modMainMaster">
      <pc:chgData name="Oettl, Martin (Nokia - DE/Munich)" userId="d0dedbf4-41aa-471b-a0ad-7f4a67c498e8" providerId="ADAL" clId="{90A49E7A-D7D4-4276-87E7-0195DDB9C588}" dt="2022-11-07T14:38:19.540" v="147" actId="20577"/>
      <pc:docMkLst>
        <pc:docMk/>
      </pc:docMkLst>
      <pc:sldChg chg="modSp mod">
        <pc:chgData name="Oettl, Martin (Nokia - DE/Munich)" userId="d0dedbf4-41aa-471b-a0ad-7f4a67c498e8" providerId="ADAL" clId="{90A49E7A-D7D4-4276-87E7-0195DDB9C588}" dt="2022-11-07T14:38:19.540" v="147" actId="20577"/>
        <pc:sldMkLst>
          <pc:docMk/>
          <pc:sldMk cId="0" sldId="363"/>
        </pc:sldMkLst>
        <pc:spChg chg="mod">
          <ac:chgData name="Oettl, Martin (Nokia - DE/Munich)" userId="d0dedbf4-41aa-471b-a0ad-7f4a67c498e8" providerId="ADAL" clId="{90A49E7A-D7D4-4276-87E7-0195DDB9C588}" dt="2022-11-07T14:38:19.540" v="147" actId="20577"/>
          <ac:spMkLst>
            <pc:docMk/>
            <pc:sldMk cId="0" sldId="363"/>
            <ac:spMk id="6147" creationId="{33CFEE74-7B51-47B2-8BC9-945D38E983E7}"/>
          </ac:spMkLst>
        </pc:spChg>
      </pc:sldChg>
      <pc:sldMasterChg chg="modSp mod">
        <pc:chgData name="Oettl, Martin (Nokia - DE/Munich)" userId="d0dedbf4-41aa-471b-a0ad-7f4a67c498e8" providerId="ADAL" clId="{90A49E7A-D7D4-4276-87E7-0195DDB9C588}" dt="2022-11-07T14:34:20.783" v="12" actId="108"/>
        <pc:sldMasterMkLst>
          <pc:docMk/>
          <pc:sldMasterMk cId="0" sldId="2147485146"/>
        </pc:sldMasterMkLst>
        <pc:spChg chg="mod">
          <ac:chgData name="Oettl, Martin (Nokia - DE/Munich)" userId="d0dedbf4-41aa-471b-a0ad-7f4a67c498e8" providerId="ADAL" clId="{90A49E7A-D7D4-4276-87E7-0195DDB9C588}" dt="2022-11-07T14:34:20.783" v="12" actId="108"/>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Content Slide basic">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AC5D09B-FA1D-A085-687E-C32EC8250357}"/>
              </a:ext>
            </a:extLst>
          </p:cNvPr>
          <p:cNvSpPr>
            <a:spLocks noGrp="1"/>
          </p:cNvSpPr>
          <p:nvPr>
            <p:ph type="title" hasCustomPrompt="1"/>
          </p:nvPr>
        </p:nvSpPr>
        <p:spPr>
          <a:xfrm>
            <a:off x="749130" y="342001"/>
            <a:ext cx="9271170" cy="1140607"/>
          </a:xfrm>
        </p:spPr>
        <p:txBody>
          <a:bodyPr/>
          <a:lstStyle/>
          <a:p>
            <a:r>
              <a:rPr lang="en-GB" noProof="0" dirty="0"/>
              <a:t>Title C - 1 or 2 lines</a:t>
            </a:r>
            <a:endParaRPr lang="en-US" dirty="0"/>
          </a:p>
        </p:txBody>
      </p:sp>
      <p:sp>
        <p:nvSpPr>
          <p:cNvPr id="9" name="Oval 6">
            <a:extLst>
              <a:ext uri="{FF2B5EF4-FFF2-40B4-BE49-F238E27FC236}">
                <a16:creationId xmlns:a16="http://schemas.microsoft.com/office/drawing/2014/main" id="{348F35FE-0228-0245-B71E-DA83CEFBFEE0}"/>
              </a:ext>
              <a:ext uri="{C183D7F6-B498-43B3-948B-1728B52AA6E4}">
                <adec:decorative xmlns:adec="http://schemas.microsoft.com/office/drawing/2017/decorative" val="1"/>
              </a:ext>
            </a:extLst>
          </p:cNvPr>
          <p:cNvSpPr/>
          <p:nvPr userDrawn="1"/>
        </p:nvSpPr>
        <p:spPr>
          <a:xfrm>
            <a:off x="11660950" y="6339844"/>
            <a:ext cx="380996" cy="3809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dirty="0"/>
          </a:p>
        </p:txBody>
      </p:sp>
      <p:sp>
        <p:nvSpPr>
          <p:cNvPr id="10" name="Text Placeholder 139">
            <a:extLst>
              <a:ext uri="{FF2B5EF4-FFF2-40B4-BE49-F238E27FC236}">
                <a16:creationId xmlns:a16="http://schemas.microsoft.com/office/drawing/2014/main" id="{D7A83BBA-9E98-ED40-8FC4-D68F7E5927F8}"/>
              </a:ext>
            </a:extLst>
          </p:cNvPr>
          <p:cNvSpPr>
            <a:spLocks noGrp="1"/>
          </p:cNvSpPr>
          <p:nvPr>
            <p:ph type="body" sz="quarter" idx="15" hasCustomPrompt="1"/>
          </p:nvPr>
        </p:nvSpPr>
        <p:spPr>
          <a:xfrm>
            <a:off x="749130" y="1800000"/>
            <a:ext cx="9984814" cy="4243956"/>
          </a:xfrm>
        </p:spPr>
        <p:txBody>
          <a:bodyPr>
            <a:noAutofit/>
          </a:bodyPr>
          <a:lstStyle>
            <a:lvl2pPr>
              <a:defRPr>
                <a:solidFill>
                  <a:schemeClr val="tx1"/>
                </a:solidFill>
              </a:defRPr>
            </a:lvl2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Footer Placeholder 1">
            <a:extLst>
              <a:ext uri="{FF2B5EF4-FFF2-40B4-BE49-F238E27FC236}">
                <a16:creationId xmlns:a16="http://schemas.microsoft.com/office/drawing/2014/main" id="{479694F3-7A5B-96D8-F33F-A1E07F151E16}"/>
              </a:ext>
            </a:extLst>
          </p:cNvPr>
          <p:cNvSpPr>
            <a:spLocks noGrp="1"/>
          </p:cNvSpPr>
          <p:nvPr>
            <p:ph type="ftr" sz="quarter" idx="17"/>
          </p:nvPr>
        </p:nvSpPr>
        <p:spPr/>
        <p:txBody>
          <a:bodyPr/>
          <a:lstStyle/>
          <a:p>
            <a:endParaRPr lang="en-GB" noProof="0" dirty="0"/>
          </a:p>
        </p:txBody>
      </p:sp>
      <p:sp>
        <p:nvSpPr>
          <p:cNvPr id="15" name="Rectangle 14">
            <a:extLst>
              <a:ext uri="{FF2B5EF4-FFF2-40B4-BE49-F238E27FC236}">
                <a16:creationId xmlns:a16="http://schemas.microsoft.com/office/drawing/2014/main" id="{A49A1E65-43C1-8941-9501-2EB8C73206BF}"/>
              </a:ext>
              <a:ext uri="{C183D7F6-B498-43B3-948B-1728B52AA6E4}">
                <adec:decorative xmlns:adec="http://schemas.microsoft.com/office/drawing/2017/decorative" val="1"/>
              </a:ext>
            </a:extLst>
          </p:cNvPr>
          <p:cNvSpPr/>
          <p:nvPr userDrawn="1"/>
        </p:nvSpPr>
        <p:spPr>
          <a:xfrm>
            <a:off x="282723" y="6366767"/>
            <a:ext cx="2159566" cy="246221"/>
          </a:xfrm>
          <a:prstGeom prst="rect">
            <a:avLst/>
          </a:prstGeom>
        </p:spPr>
        <p:txBody>
          <a:bodyPr wrap="none">
            <a:spAutoFit/>
          </a:bodyPr>
          <a:lstStyle/>
          <a:p>
            <a:r>
              <a:rPr lang="en-GB" sz="1000" b="0" i="0" noProof="0" dirty="0">
                <a:latin typeface="Poppins" pitchFamily="2" charset="77"/>
                <a:cs typeface="Poppins" pitchFamily="2" charset="77"/>
              </a:rPr>
              <a:t>©ETSI 2022 – All rights reserved</a:t>
            </a:r>
          </a:p>
        </p:txBody>
      </p:sp>
      <p:sp>
        <p:nvSpPr>
          <p:cNvPr id="14" name="Title 7">
            <a:extLst>
              <a:ext uri="{FF2B5EF4-FFF2-40B4-BE49-F238E27FC236}">
                <a16:creationId xmlns:a16="http://schemas.microsoft.com/office/drawing/2014/main" id="{BFDED1E7-8506-3D4F-6257-0CB0FCD624D4}"/>
              </a:ext>
              <a:ext uri="{C183D7F6-B498-43B3-948B-1728B52AA6E4}">
                <adec:decorative xmlns:adec="http://schemas.microsoft.com/office/drawing/2017/decorative" val="1"/>
              </a:ext>
            </a:extLst>
          </p:cNvPr>
          <p:cNvSpPr txBox="1">
            <a:spLocks/>
          </p:cNvSpPr>
          <p:nvPr userDrawn="1"/>
        </p:nvSpPr>
        <p:spPr>
          <a:xfrm>
            <a:off x="0" y="-490365"/>
            <a:ext cx="4476750"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3200" b="0" i="0" kern="1200">
                <a:solidFill>
                  <a:schemeClr val="accent1"/>
                </a:solidFill>
                <a:latin typeface="+mj-lt"/>
                <a:ea typeface="+mj-ea"/>
                <a:cs typeface="Poppins" pitchFamily="2" charset="77"/>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chemeClr val="tx1"/>
                </a:solidFill>
                <a:effectLst/>
                <a:uLnTx/>
                <a:uFillTx/>
                <a:latin typeface="+mn-lt"/>
                <a:ea typeface="+mn-ea"/>
                <a:cs typeface="+mn-cs"/>
              </a:rPr>
              <a:t>Content slide basic</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12" name="Slide Number Placeholder 5">
            <a:extLst>
              <a:ext uri="{FF2B5EF4-FFF2-40B4-BE49-F238E27FC236}">
                <a16:creationId xmlns:a16="http://schemas.microsoft.com/office/drawing/2014/main" id="{8FFFBA2E-71BC-9E41-8E9A-E4AC036224AB}"/>
              </a:ext>
            </a:extLst>
          </p:cNvPr>
          <p:cNvSpPr>
            <a:spLocks noGrp="1"/>
          </p:cNvSpPr>
          <p:nvPr>
            <p:ph type="sldNum" sz="quarter" idx="4"/>
          </p:nvPr>
        </p:nvSpPr>
        <p:spPr>
          <a:xfrm>
            <a:off x="11565215" y="6339846"/>
            <a:ext cx="572464" cy="365125"/>
          </a:xfrm>
          <a:prstGeom prst="rect">
            <a:avLst/>
          </a:prstGeom>
        </p:spPr>
        <p:txBody>
          <a:bodyPr vert="horz" lIns="91440" tIns="45720" rIns="91440" bIns="45720" rtlCol="0" anchor="ctr"/>
          <a:lstStyle>
            <a:lvl1pPr algn="ctr">
              <a:defRPr sz="1400" b="0" i="0">
                <a:solidFill>
                  <a:schemeClr val="bg1"/>
                </a:solidFill>
                <a:latin typeface="Poppins" pitchFamily="2" charset="77"/>
                <a:cs typeface="Poppins" pitchFamily="2" charset="77"/>
              </a:defRPr>
            </a:lvl1pPr>
          </a:lstStyle>
          <a:p>
            <a:fld id="{3C6DF47B-3BED-4C75-ACAB-4344E1B376FE}" type="slidenum">
              <a:rPr lang="en-GB" noProof="0" smtClean="0"/>
              <a:pPr/>
              <a:t>‹#›</a:t>
            </a:fld>
            <a:endParaRPr lang="en-GB" noProof="0" dirty="0"/>
          </a:p>
        </p:txBody>
      </p:sp>
    </p:spTree>
    <p:extLst>
      <p:ext uri="{BB962C8B-B14F-4D97-AF65-F5344CB8AC3E}">
        <p14:creationId xmlns:p14="http://schemas.microsoft.com/office/powerpoint/2010/main" val="12965426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#52</a:t>
            </a:r>
          </a:p>
          <a:p>
            <a:pPr eaLnBrk="1" hangingPunct="1">
              <a:defRPr/>
            </a:pPr>
            <a:r>
              <a:rPr lang="en-GB" altLang="en-US" sz="1200" b="1" dirty="0">
                <a:latin typeface="Arial "/>
              </a:rPr>
              <a:t>Toulouse, 14</a:t>
            </a:r>
            <a:r>
              <a:rPr lang="en-GB" altLang="en-US" sz="1200" b="1" baseline="30000" dirty="0">
                <a:latin typeface="Arial "/>
              </a:rPr>
              <a:t>th </a:t>
            </a:r>
            <a:r>
              <a:rPr lang="en-GB" altLang="en-US" sz="1200" b="1" dirty="0">
                <a:latin typeface="Arial "/>
              </a:rPr>
              <a:t>– 18</a:t>
            </a:r>
            <a:r>
              <a:rPr lang="en-GB" altLang="en-US" sz="1200" b="1" baseline="30000" dirty="0">
                <a:latin typeface="Arial "/>
              </a:rPr>
              <a:t>th</a:t>
            </a:r>
            <a:r>
              <a:rPr lang="en-GB" altLang="en-US" sz="1200" b="1" dirty="0">
                <a:latin typeface="Arial "/>
              </a:rPr>
              <a:t> November 2022</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kern="1200" dirty="0">
                <a:solidFill>
                  <a:schemeClr val="tx1"/>
                </a:solidFill>
                <a:latin typeface="Arial "/>
                <a:ea typeface="+mn-ea"/>
                <a:cs typeface="Arial" panose="020B0604020202020204" pitchFamily="34" charset="0"/>
              </a:rPr>
              <a:t>S6-223196</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8767247" cy="2852737"/>
          </a:xfrm>
        </p:spPr>
        <p:txBody>
          <a:bodyPr/>
          <a:lstStyle/>
          <a:p>
            <a:pPr eaLnBrk="1" hangingPunct="1"/>
            <a:r>
              <a:rPr lang="en-GB" dirty="0"/>
              <a:t>Updates to 23.222</a:t>
            </a:r>
            <a:br>
              <a:rPr lang="en-GB" dirty="0"/>
            </a:br>
            <a:r>
              <a:rPr lang="en-GB" sz="4400" dirty="0"/>
              <a:t>to enable stage 3 CAPIF extensions</a:t>
            </a:r>
            <a:br>
              <a:rPr lang="en-GB" sz="4400" dirty="0"/>
            </a:br>
            <a:endParaRPr lang="en-GB" altLang="en-US" sz="32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dirty="0"/>
              <a:t>Nokia, Apple, Intel, Huawei</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sz="4000" dirty="0"/>
              <a:t>Background</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sz="2400" dirty="0"/>
              <a:t>In LS S6-222714, ETSI ISG MEC has requested 3GPP to add a protocol-level extensibility mechanism. </a:t>
            </a:r>
          </a:p>
          <a:p>
            <a:r>
              <a:rPr lang="en-GB" sz="2400" dirty="0"/>
              <a:t>SA6 has indicated to be positive about the request and to elaborate on the necessary stage 2 changes.</a:t>
            </a:r>
          </a:p>
          <a:p>
            <a:r>
              <a:rPr lang="en-US" sz="2400" dirty="0"/>
              <a:t>This discussion paper describes the needed extensions and motivates a proposed way forward for the stage 2. Please see S6-223199 containing a CR0096 against TS 23.222 (Rel-18).</a:t>
            </a:r>
          </a:p>
          <a:p>
            <a:endParaRPr lang="en-GB" sz="2400" dirty="0"/>
          </a:p>
          <a:p>
            <a:pPr marL="0" indent="0">
              <a:buNone/>
            </a:pPr>
            <a:endParaRPr lang="en-US" altLang="en-US" sz="24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DA8F9-E2A6-4693-AFA6-234885346C01}"/>
              </a:ext>
            </a:extLst>
          </p:cNvPr>
          <p:cNvSpPr>
            <a:spLocks noGrp="1"/>
          </p:cNvSpPr>
          <p:nvPr>
            <p:ph type="title"/>
          </p:nvPr>
        </p:nvSpPr>
        <p:spPr/>
        <p:txBody>
          <a:bodyPr/>
          <a:lstStyle/>
          <a:p>
            <a:r>
              <a:rPr lang="en-GB" sz="4000" dirty="0"/>
              <a:t>MEC</a:t>
            </a:r>
            <a:r>
              <a:rPr lang="en-GB" dirty="0"/>
              <a:t> Requirement 1: Extensible </a:t>
            </a:r>
            <a:r>
              <a:rPr lang="en-GB" dirty="0" err="1"/>
              <a:t>enums</a:t>
            </a:r>
            <a:endParaRPr lang="en-GB" dirty="0"/>
          </a:p>
        </p:txBody>
      </p:sp>
      <p:sp>
        <p:nvSpPr>
          <p:cNvPr id="3" name="Content Placeholder 2">
            <a:extLst>
              <a:ext uri="{FF2B5EF4-FFF2-40B4-BE49-F238E27FC236}">
                <a16:creationId xmlns:a16="http://schemas.microsoft.com/office/drawing/2014/main" id="{34045970-0337-4F8F-8810-E96531E25208}"/>
              </a:ext>
            </a:extLst>
          </p:cNvPr>
          <p:cNvSpPr>
            <a:spLocks noGrp="1"/>
          </p:cNvSpPr>
          <p:nvPr>
            <p:ph idx="1"/>
          </p:nvPr>
        </p:nvSpPr>
        <p:spPr/>
        <p:txBody>
          <a:bodyPr/>
          <a:lstStyle/>
          <a:p>
            <a:pPr marL="0" indent="0">
              <a:buNone/>
            </a:pPr>
            <a:r>
              <a:rPr lang="en-GB" altLang="en-US" sz="2000" i="1" dirty="0"/>
              <a:t>"Allow ETSI ISG MEC to extend enumerations, e.g., for data formats, protocols and security mechanisms, without breaking "native" CAPIF API invokers."</a:t>
            </a:r>
          </a:p>
          <a:p>
            <a:r>
              <a:rPr lang="en-GB" sz="2000" dirty="0"/>
              <a:t>CAPIF so far only supports the HTTP protocol. Goal: add more protocols to the published / discoverable service API descriptions. </a:t>
            </a:r>
          </a:p>
          <a:p>
            <a:r>
              <a:rPr lang="en-GB" sz="2000" dirty="0"/>
              <a:t>Same for data formats (only JSON supported) and security mechanisms (which are related to the protocols).</a:t>
            </a:r>
          </a:p>
          <a:p>
            <a:r>
              <a:rPr lang="en-GB" sz="2000" dirty="0"/>
              <a:t>Ensure that extended information will not confuse "native" CAPIF implementations.</a:t>
            </a:r>
          </a:p>
          <a:p>
            <a:pPr marL="0" indent="0">
              <a:buNone/>
            </a:pPr>
            <a:endParaRPr lang="en-GB" sz="2000" dirty="0"/>
          </a:p>
        </p:txBody>
      </p:sp>
    </p:spTree>
    <p:extLst>
      <p:ext uri="{BB962C8B-B14F-4D97-AF65-F5344CB8AC3E}">
        <p14:creationId xmlns:p14="http://schemas.microsoft.com/office/powerpoint/2010/main" val="309656453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8068B-8865-4153-9043-C48454E97C08}"/>
              </a:ext>
            </a:extLst>
          </p:cNvPr>
          <p:cNvSpPr>
            <a:spLocks noGrp="1"/>
          </p:cNvSpPr>
          <p:nvPr>
            <p:ph type="title"/>
          </p:nvPr>
        </p:nvSpPr>
        <p:spPr/>
        <p:txBody>
          <a:bodyPr/>
          <a:lstStyle/>
          <a:p>
            <a:r>
              <a:rPr lang="en-GB" sz="4000" dirty="0"/>
              <a:t>MEC Requirement 2: Extension containers</a:t>
            </a:r>
          </a:p>
        </p:txBody>
      </p:sp>
      <p:sp>
        <p:nvSpPr>
          <p:cNvPr id="3" name="Content Placeholder 2">
            <a:extLst>
              <a:ext uri="{FF2B5EF4-FFF2-40B4-BE49-F238E27FC236}">
                <a16:creationId xmlns:a16="http://schemas.microsoft.com/office/drawing/2014/main" id="{6E09A654-81A3-4A21-87D7-F4FCD5161793}"/>
              </a:ext>
            </a:extLst>
          </p:cNvPr>
          <p:cNvSpPr>
            <a:spLocks noGrp="1"/>
          </p:cNvSpPr>
          <p:nvPr>
            <p:ph idx="1"/>
          </p:nvPr>
        </p:nvSpPr>
        <p:spPr/>
        <p:txBody>
          <a:bodyPr/>
          <a:lstStyle/>
          <a:p>
            <a:pPr marL="0" indent="0">
              <a:buNone/>
            </a:pPr>
            <a:r>
              <a:rPr lang="en-GB" altLang="en-US" sz="2000" i="1" dirty="0"/>
              <a:t>"Support extension containers that would allow an "extended" CAPIF AEF to provide additional information […] during service API publication, persist such extension containers by CAPIF and return them as part of the discover service APIs result."</a:t>
            </a:r>
          </a:p>
          <a:p>
            <a:r>
              <a:rPr lang="en-GB" sz="2000" dirty="0">
                <a:effectLst/>
                <a:latin typeface="Calibri" panose="020F0502020204030204" pitchFamily="34" charset="0"/>
                <a:ea typeface="Calibri" panose="020F0502020204030204" pitchFamily="34" charset="0"/>
              </a:rPr>
              <a:t>External SDO defines additional service attributes to describe REST extensions or alternative API architectures e.g. RPC, message bus.</a:t>
            </a:r>
          </a:p>
          <a:p>
            <a:r>
              <a:rPr lang="en-GB" sz="2000" dirty="0">
                <a:effectLst/>
                <a:latin typeface="Calibri" panose="020F0502020204030204" pitchFamily="34" charset="0"/>
                <a:ea typeface="Calibri" panose="020F0502020204030204" pitchFamily="34" charset="0"/>
              </a:rPr>
              <a:t>In the API publication request, such additional extension attributes need to be carried ("tagged and bagged") in “extension containers”.</a:t>
            </a:r>
          </a:p>
          <a:p>
            <a:r>
              <a:rPr lang="en-GB" sz="2000" dirty="0">
                <a:effectLst/>
                <a:latin typeface="Calibri" panose="020F0502020204030204" pitchFamily="34" charset="0"/>
                <a:ea typeface="Calibri" panose="020F0502020204030204" pitchFamily="34" charset="0"/>
              </a:rPr>
              <a:t>Subsequently, the actual content of "extension containers" is stored by the CCF </a:t>
            </a:r>
          </a:p>
          <a:p>
            <a:r>
              <a:rPr lang="en-GB" sz="2000" dirty="0">
                <a:effectLst/>
                <a:latin typeface="Calibri" panose="020F0502020204030204" pitchFamily="34" charset="0"/>
                <a:ea typeface="Calibri" panose="020F0502020204030204" pitchFamily="34" charset="0"/>
              </a:rPr>
              <a:t>In the API discovery response, the "extension containers" with their content are provided back to the API invoker.  </a:t>
            </a:r>
          </a:p>
          <a:p>
            <a:r>
              <a:rPr lang="en-GB" sz="2000" dirty="0">
                <a:effectLst/>
                <a:latin typeface="Calibri" panose="020F0502020204030204" pitchFamily="34" charset="0"/>
                <a:ea typeface="Calibri" panose="020F0502020204030204" pitchFamily="34" charset="0"/>
              </a:rPr>
              <a:t>If extensions are defined by an external entity, these extension attributes would need to use the 3GPP defined "extension container" mechanism. If defined by 3GPP, these extensions can be built directly into the data model.</a:t>
            </a:r>
          </a:p>
          <a:p>
            <a:endParaRPr lang="en-GB" sz="2000" dirty="0"/>
          </a:p>
        </p:txBody>
      </p:sp>
    </p:spTree>
    <p:extLst>
      <p:ext uri="{BB962C8B-B14F-4D97-AF65-F5344CB8AC3E}">
        <p14:creationId xmlns:p14="http://schemas.microsoft.com/office/powerpoint/2010/main" val="165102692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F0ED4-0D15-4482-9FF3-4543FC37E3A7}"/>
              </a:ext>
            </a:extLst>
          </p:cNvPr>
          <p:cNvSpPr>
            <a:spLocks noGrp="1"/>
          </p:cNvSpPr>
          <p:nvPr>
            <p:ph type="title"/>
          </p:nvPr>
        </p:nvSpPr>
        <p:spPr/>
        <p:txBody>
          <a:bodyPr/>
          <a:lstStyle/>
          <a:p>
            <a:r>
              <a:rPr lang="en-GB" dirty="0"/>
              <a:t>MEC Requirement 3: Extensible queries</a:t>
            </a:r>
          </a:p>
        </p:txBody>
      </p:sp>
      <p:sp>
        <p:nvSpPr>
          <p:cNvPr id="3" name="Content Placeholder 2">
            <a:extLst>
              <a:ext uri="{FF2B5EF4-FFF2-40B4-BE49-F238E27FC236}">
                <a16:creationId xmlns:a16="http://schemas.microsoft.com/office/drawing/2014/main" id="{7B13E7D8-C6AB-4F2D-9FF2-3CB5E525F364}"/>
              </a:ext>
            </a:extLst>
          </p:cNvPr>
          <p:cNvSpPr>
            <a:spLocks noGrp="1"/>
          </p:cNvSpPr>
          <p:nvPr>
            <p:ph idx="1"/>
          </p:nvPr>
        </p:nvSpPr>
        <p:spPr/>
        <p:txBody>
          <a:bodyPr/>
          <a:lstStyle/>
          <a:p>
            <a:pPr marL="0" indent="0">
              <a:buNone/>
            </a:pPr>
            <a:r>
              <a:rPr lang="en-GB" altLang="en-US" sz="2000" i="1" dirty="0"/>
              <a:t>"Provide a mechanism that allows definition of additional filtering criteria for discover service API queries."</a:t>
            </a:r>
          </a:p>
          <a:p>
            <a:r>
              <a:rPr lang="en-GB" sz="2000" dirty="0"/>
              <a:t>Some of the information attributes in an extension container may also be needed as search criteria during the "Discover service APIs" procedure</a:t>
            </a:r>
          </a:p>
          <a:p>
            <a:r>
              <a:rPr lang="en-GB" sz="2000" dirty="0"/>
              <a:t>This enables specifying "API invoker's interest" (as in Req. [AR-4.2.2-b]) also in terms of information originating from data model extensions.</a:t>
            </a:r>
          </a:p>
        </p:txBody>
      </p:sp>
    </p:spTree>
    <p:extLst>
      <p:ext uri="{BB962C8B-B14F-4D97-AF65-F5344CB8AC3E}">
        <p14:creationId xmlns:p14="http://schemas.microsoft.com/office/powerpoint/2010/main" val="50351501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6FA32-B795-41AC-867A-02D66A1B636E}"/>
              </a:ext>
            </a:extLst>
          </p:cNvPr>
          <p:cNvSpPr>
            <a:spLocks noGrp="1"/>
          </p:cNvSpPr>
          <p:nvPr>
            <p:ph type="title"/>
          </p:nvPr>
        </p:nvSpPr>
        <p:spPr/>
        <p:txBody>
          <a:bodyPr/>
          <a:lstStyle/>
          <a:p>
            <a:r>
              <a:rPr lang="en-GB" dirty="0"/>
              <a:t>Way forward</a:t>
            </a:r>
          </a:p>
        </p:txBody>
      </p:sp>
      <p:sp>
        <p:nvSpPr>
          <p:cNvPr id="3" name="Content Placeholder 2">
            <a:extLst>
              <a:ext uri="{FF2B5EF4-FFF2-40B4-BE49-F238E27FC236}">
                <a16:creationId xmlns:a16="http://schemas.microsoft.com/office/drawing/2014/main" id="{1F79E7DB-4424-4542-9354-4A6ACDB5000A}"/>
              </a:ext>
            </a:extLst>
          </p:cNvPr>
          <p:cNvSpPr>
            <a:spLocks noGrp="1"/>
          </p:cNvSpPr>
          <p:nvPr>
            <p:ph idx="1"/>
          </p:nvPr>
        </p:nvSpPr>
        <p:spPr/>
        <p:txBody>
          <a:bodyPr/>
          <a:lstStyle/>
          <a:p>
            <a:r>
              <a:rPr lang="en-GB" dirty="0"/>
              <a:t>ETSI ISG MEC requests protocol level extensions for publish and discover</a:t>
            </a:r>
          </a:p>
          <a:p>
            <a:pPr lvl="1"/>
            <a:r>
              <a:rPr lang="en-GB" dirty="0"/>
              <a:t>Minimal changes, no need for prior study</a:t>
            </a:r>
          </a:p>
          <a:p>
            <a:r>
              <a:rPr lang="en-GB" dirty="0"/>
              <a:t>Suggest to update 23.222 Rel.18 to enable CT3, SA3 and MEC to move ahead with defining the necessary protocol-level extensions</a:t>
            </a:r>
          </a:p>
          <a:p>
            <a:pPr lvl="1"/>
            <a:r>
              <a:rPr lang="en-GB" dirty="0"/>
              <a:t>Add an extensibility requirement to clause 4.2 "Service API publish and discover" to cover the MEC requirements 1-3</a:t>
            </a:r>
          </a:p>
          <a:p>
            <a:pPr lvl="1"/>
            <a:r>
              <a:rPr lang="en-GB" dirty="0"/>
              <a:t>Mention data model extensions in the related information flows in clauses 8.x</a:t>
            </a:r>
          </a:p>
          <a:p>
            <a:pPr lvl="1"/>
            <a:r>
              <a:rPr lang="en-GB" dirty="0"/>
              <a:t>Open up clause 9.2 "Fundamental API Guidelines" and 9.3 "Architecture design considerations" to allow including non-REST API architectures (for instance, allow "API endpoints" in addition to "resources")</a:t>
            </a:r>
          </a:p>
          <a:p>
            <a:pPr marL="0" indent="0">
              <a:buNone/>
            </a:pPr>
            <a:endParaRPr lang="en-GB" dirty="0"/>
          </a:p>
        </p:txBody>
      </p:sp>
    </p:spTree>
    <p:extLst>
      <p:ext uri="{BB962C8B-B14F-4D97-AF65-F5344CB8AC3E}">
        <p14:creationId xmlns:p14="http://schemas.microsoft.com/office/powerpoint/2010/main" val="269475286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6E56C6-1E8B-477D-AAD0-9CCF942FA668}"/>
              </a:ext>
            </a:extLst>
          </p:cNvPr>
          <p:cNvSpPr>
            <a:spLocks noGrp="1"/>
          </p:cNvSpPr>
          <p:nvPr>
            <p:ph type="title"/>
          </p:nvPr>
        </p:nvSpPr>
        <p:spPr/>
        <p:txBody>
          <a:bodyPr/>
          <a:lstStyle/>
          <a:p>
            <a:r>
              <a:rPr lang="en-GB" dirty="0"/>
              <a:t>BACKUP</a:t>
            </a:r>
          </a:p>
        </p:txBody>
      </p:sp>
    </p:spTree>
    <p:extLst>
      <p:ext uri="{BB962C8B-B14F-4D97-AF65-F5344CB8AC3E}">
        <p14:creationId xmlns:p14="http://schemas.microsoft.com/office/powerpoint/2010/main" val="399468825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Generated by PlantUML">
            <a:extLst>
              <a:ext uri="{FF2B5EF4-FFF2-40B4-BE49-F238E27FC236}">
                <a16:creationId xmlns:a16="http://schemas.microsoft.com/office/drawing/2014/main" id="{5F657AE6-FD46-411E-9367-068D4C765623}"/>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92354" y="1916034"/>
            <a:ext cx="8101922" cy="3685696"/>
          </a:xfrm>
          <a:prstGeom prst="rect">
            <a:avLst/>
          </a:prstGeom>
        </p:spPr>
      </p:pic>
      <p:sp>
        <p:nvSpPr>
          <p:cNvPr id="6" name="Title 5">
            <a:extLst>
              <a:ext uri="{FF2B5EF4-FFF2-40B4-BE49-F238E27FC236}">
                <a16:creationId xmlns:a16="http://schemas.microsoft.com/office/drawing/2014/main" id="{AF68EFB1-E6C8-40A6-B900-6A80AC1C2051}"/>
              </a:ext>
            </a:extLst>
          </p:cNvPr>
          <p:cNvSpPr>
            <a:spLocks noGrp="1"/>
          </p:cNvSpPr>
          <p:nvPr>
            <p:ph type="title"/>
          </p:nvPr>
        </p:nvSpPr>
        <p:spPr/>
        <p:txBody>
          <a:bodyPr/>
          <a:lstStyle/>
          <a:p>
            <a:r>
              <a:rPr lang="en-GB" sz="3200" dirty="0"/>
              <a:t>Illustration of possible protocol-level extensions </a:t>
            </a:r>
            <a:r>
              <a:rPr lang="en-GB" sz="2400" dirty="0">
                <a:solidFill>
                  <a:srgbClr val="C00000"/>
                </a:solidFill>
              </a:rPr>
              <a:t>(*)</a:t>
            </a:r>
            <a:endParaRPr lang="en-GB" sz="3200" dirty="0">
              <a:solidFill>
                <a:srgbClr val="C00000"/>
              </a:solidFill>
            </a:endParaRPr>
          </a:p>
        </p:txBody>
      </p:sp>
      <p:sp>
        <p:nvSpPr>
          <p:cNvPr id="5" name="Slide Number Placeholder 4">
            <a:extLst>
              <a:ext uri="{FF2B5EF4-FFF2-40B4-BE49-F238E27FC236}">
                <a16:creationId xmlns:a16="http://schemas.microsoft.com/office/drawing/2014/main" id="{C4C08534-7A31-4B80-95C7-F2066EC7B887}"/>
              </a:ext>
            </a:extLst>
          </p:cNvPr>
          <p:cNvSpPr>
            <a:spLocks noGrp="1"/>
          </p:cNvSpPr>
          <p:nvPr>
            <p:ph type="sldNum" sz="quarter" idx="4"/>
          </p:nvPr>
        </p:nvSpPr>
        <p:spPr/>
        <p:txBody>
          <a:bodyPr/>
          <a:lstStyle/>
          <a:p>
            <a:fld id="{3C6DF47B-3BED-4C75-ACAB-4344E1B376FE}" type="slidenum">
              <a:rPr lang="en-GB" noProof="0" smtClean="0"/>
              <a:pPr/>
              <a:t>8</a:t>
            </a:fld>
            <a:endParaRPr lang="en-GB" noProof="0" dirty="0"/>
          </a:p>
        </p:txBody>
      </p:sp>
      <p:sp>
        <p:nvSpPr>
          <p:cNvPr id="2" name="TextBox 1">
            <a:extLst>
              <a:ext uri="{FF2B5EF4-FFF2-40B4-BE49-F238E27FC236}">
                <a16:creationId xmlns:a16="http://schemas.microsoft.com/office/drawing/2014/main" id="{7BEFD52B-A83C-4C4D-83C2-43C29F4244A9}"/>
              </a:ext>
            </a:extLst>
          </p:cNvPr>
          <p:cNvSpPr txBox="1"/>
          <p:nvPr/>
        </p:nvSpPr>
        <p:spPr>
          <a:xfrm>
            <a:off x="263096" y="5985160"/>
            <a:ext cx="6984604" cy="307777"/>
          </a:xfrm>
          <a:prstGeom prst="rect">
            <a:avLst/>
          </a:prstGeom>
          <a:noFill/>
        </p:spPr>
        <p:txBody>
          <a:bodyPr wrap="none" rtlCol="0">
            <a:spAutoFit/>
          </a:bodyPr>
          <a:lstStyle/>
          <a:p>
            <a:r>
              <a:rPr lang="en-GB" sz="1400" dirty="0">
                <a:solidFill>
                  <a:srgbClr val="C00000"/>
                </a:solidFill>
              </a:rPr>
              <a:t>(*) illustrative only, the actual development is entirely in scope of 3GPP CT3</a:t>
            </a:r>
          </a:p>
        </p:txBody>
      </p:sp>
      <p:sp>
        <p:nvSpPr>
          <p:cNvPr id="7" name="Text Placeholder 6">
            <a:extLst>
              <a:ext uri="{FF2B5EF4-FFF2-40B4-BE49-F238E27FC236}">
                <a16:creationId xmlns:a16="http://schemas.microsoft.com/office/drawing/2014/main" id="{818E43A5-C1BE-4450-8AA0-231AF1285865}"/>
              </a:ext>
            </a:extLst>
          </p:cNvPr>
          <p:cNvSpPr>
            <a:spLocks noGrp="1"/>
          </p:cNvSpPr>
          <p:nvPr>
            <p:ph type="body" sz="quarter" idx="15"/>
          </p:nvPr>
        </p:nvSpPr>
        <p:spPr>
          <a:xfrm>
            <a:off x="6976628" y="3577082"/>
            <a:ext cx="4952276" cy="2819908"/>
          </a:xfrm>
        </p:spPr>
        <p:txBody>
          <a:bodyPr/>
          <a:lstStyle/>
          <a:p>
            <a:pPr>
              <a:lnSpc>
                <a:spcPct val="107000"/>
              </a:lnSpc>
              <a:spcBef>
                <a:spcPts val="0"/>
              </a:spcBef>
            </a:pPr>
            <a:r>
              <a:rPr lang="de-DE" sz="1600" b="1" dirty="0" err="1">
                <a:effectLst/>
                <a:latin typeface="Calibri" panose="020F0502020204030204" pitchFamily="34" charset="0"/>
                <a:ea typeface="Calibri" panose="020F0502020204030204" pitchFamily="34" charset="0"/>
                <a:cs typeface="Times New Roman" panose="02020603050405020304" pitchFamily="18" charset="0"/>
              </a:rPr>
              <a:t>Extensions</a:t>
            </a:r>
            <a:endParaRPr lang="de-DE" sz="1600" b="1"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Bef>
                <a:spcPts val="0"/>
              </a:spcBef>
              <a:buClr>
                <a:srgbClr val="C00000"/>
              </a:buClr>
              <a:buFont typeface="Arial" panose="020B0604020202020204" pitchFamily="34" charset="0"/>
              <a:buChar char="•"/>
            </a:pPr>
            <a:r>
              <a:rPr lang="de-DE" sz="1600" b="1" dirty="0" err="1">
                <a:effectLst/>
                <a:latin typeface="Calibri" panose="020F0502020204030204" pitchFamily="34" charset="0"/>
                <a:ea typeface="Calibri" panose="020F0502020204030204" pitchFamily="34" charset="0"/>
                <a:cs typeface="Times New Roman" panose="02020603050405020304" pitchFamily="18" charset="0"/>
              </a:rPr>
              <a:t>extension</a:t>
            </a:r>
            <a:r>
              <a:rPr lang="de-DE" sz="1600" b="1" dirty="0">
                <a:effectLst/>
                <a:latin typeface="Calibri" panose="020F0502020204030204" pitchFamily="34" charset="0"/>
                <a:ea typeface="Calibri" panose="020F0502020204030204" pitchFamily="34" charset="0"/>
                <a:cs typeface="Times New Roman" panose="02020603050405020304" pitchFamily="18" charset="0"/>
              </a:rPr>
              <a:t> </a:t>
            </a:r>
            <a:r>
              <a:rPr lang="de-DE" sz="1600" b="1" dirty="0" err="1">
                <a:effectLst/>
                <a:latin typeface="Calibri" panose="020F0502020204030204" pitchFamily="34" charset="0"/>
                <a:ea typeface="Calibri" panose="020F0502020204030204" pitchFamily="34" charset="0"/>
                <a:cs typeface="Times New Roman" panose="02020603050405020304" pitchFamily="18" charset="0"/>
              </a:rPr>
              <a:t>container</a:t>
            </a:r>
            <a:r>
              <a:rPr lang="de-DE" sz="1600" dirty="0">
                <a:effectLst/>
                <a:latin typeface="Calibri" panose="020F0502020204030204" pitchFamily="34" charset="0"/>
                <a:ea typeface="Calibri" panose="020F0502020204030204" pitchFamily="34" charset="0"/>
                <a:cs typeface="Times New Roman" panose="02020603050405020304" pitchFamily="18" charset="0"/>
              </a:rPr>
              <a:t> -&gt;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persist</a:t>
            </a:r>
            <a:r>
              <a:rPr lang="de-DE" sz="1600" dirty="0">
                <a:effectLst/>
                <a:latin typeface="Calibri" panose="020F0502020204030204" pitchFamily="34" charset="0"/>
                <a:ea typeface="Calibri" panose="020F0502020204030204" pitchFamily="34" charset="0"/>
                <a:cs typeface="Times New Roman" panose="02020603050405020304" pitchFamily="18" charset="0"/>
              </a:rPr>
              <a: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content</a:t>
            </a:r>
            <a:r>
              <a:rPr lang="de-DE" sz="1600" dirty="0">
                <a:effectLst/>
                <a:latin typeface="Calibri" panose="020F0502020204030204" pitchFamily="34" charset="0"/>
                <a:ea typeface="Calibri" panose="020F0502020204030204" pitchFamily="34" charset="0"/>
                <a:cs typeface="Times New Roman" panose="02020603050405020304" pitchFamily="18" charset="0"/>
              </a:rPr>
              <a:t> on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registration</a:t>
            </a:r>
            <a:r>
              <a:rPr lang="de-DE" sz="1600" dirty="0">
                <a:effectLst/>
                <a:latin typeface="Calibri" panose="020F0502020204030204" pitchFamily="34" charset="0"/>
                <a:ea typeface="Calibri" panose="020F0502020204030204" pitchFamily="34" charset="0"/>
                <a:cs typeface="Times New Roman" panose="02020603050405020304" pitchFamily="18" charset="0"/>
              </a:rPr>
              <a: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return</a:t>
            </a:r>
            <a:r>
              <a:rPr lang="de-DE" sz="1600" dirty="0">
                <a:effectLst/>
                <a:latin typeface="Calibri" panose="020F0502020204030204" pitchFamily="34" charset="0"/>
                <a:ea typeface="Calibri" panose="020F0502020204030204" pitchFamily="34" charset="0"/>
                <a:cs typeface="Times New Roman" panose="02020603050405020304" pitchFamily="18" charset="0"/>
              </a:rPr>
              <a: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content</a:t>
            </a:r>
            <a:r>
              <a:rPr lang="de-DE" sz="1600" dirty="0">
                <a:effectLst/>
                <a:latin typeface="Calibri" panose="020F0502020204030204" pitchFamily="34" charset="0"/>
                <a:ea typeface="Calibri" panose="020F0502020204030204" pitchFamily="34" charset="0"/>
                <a:cs typeface="Times New Roman" panose="02020603050405020304" pitchFamily="18" charset="0"/>
              </a:rPr>
              <a:t> on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discovery</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Bef>
                <a:spcPts val="0"/>
              </a:spcBef>
              <a:buClr>
                <a:srgbClr val="C00000"/>
              </a:buClr>
              <a:buFont typeface="Arial" panose="020B0604020202020204" pitchFamily="34" charset="0"/>
              <a:buChar char="•"/>
            </a:pPr>
            <a:r>
              <a:rPr lang="de-DE" sz="1600" b="1" dirty="0" err="1">
                <a:effectLst/>
                <a:latin typeface="Calibri" panose="020F0502020204030204" pitchFamily="34" charset="0"/>
                <a:ea typeface="Calibri" panose="020F0502020204030204" pitchFamily="34" charset="0"/>
                <a:cs typeface="Times New Roman" panose="02020603050405020304" pitchFamily="18" charset="0"/>
              </a:rPr>
              <a:t>filter</a:t>
            </a:r>
            <a:r>
              <a:rPr lang="de-DE" sz="1600" b="1" dirty="0">
                <a:effectLst/>
                <a:latin typeface="Calibri" panose="020F0502020204030204" pitchFamily="34" charset="0"/>
                <a:ea typeface="Calibri" panose="020F0502020204030204" pitchFamily="34" charset="0"/>
                <a:cs typeface="Times New Roman" panose="02020603050405020304" pitchFamily="18" charset="0"/>
              </a:rPr>
              <a:t> </a:t>
            </a:r>
            <a:r>
              <a:rPr lang="de-DE" sz="1600" b="1" dirty="0" err="1">
                <a:effectLst/>
                <a:latin typeface="Calibri" panose="020F0502020204030204" pitchFamily="34" charset="0"/>
                <a:ea typeface="Calibri" panose="020F0502020204030204" pitchFamily="34" charset="0"/>
                <a:cs typeface="Times New Roman" panose="02020603050405020304" pitchFamily="18" charset="0"/>
              </a:rPr>
              <a:t>extension</a:t>
            </a:r>
            <a:r>
              <a:rPr lang="de-DE" sz="1600" b="1" dirty="0">
                <a:effectLst/>
                <a:latin typeface="Calibri" panose="020F0502020204030204" pitchFamily="34" charset="0"/>
                <a:ea typeface="Calibri" panose="020F0502020204030204" pitchFamily="34" charset="0"/>
                <a:cs typeface="Times New Roman" panose="02020603050405020304" pitchFamily="18" charset="0"/>
              </a:rPr>
              <a:t> </a:t>
            </a:r>
            <a:r>
              <a:rPr lang="de-DE" sz="1600" b="1" dirty="0" err="1">
                <a:effectLst/>
                <a:latin typeface="Calibri" panose="020F0502020204030204" pitchFamily="34" charset="0"/>
                <a:ea typeface="Calibri" panose="020F0502020204030204" pitchFamily="34" charset="0"/>
                <a:cs typeface="Times New Roman" panose="02020603050405020304" pitchFamily="18" charset="0"/>
              </a:rPr>
              <a:t>hook</a:t>
            </a:r>
            <a:r>
              <a:rPr lang="de-DE" sz="1600" dirty="0">
                <a:effectLst/>
                <a:latin typeface="Calibri" panose="020F0502020204030204" pitchFamily="34" charset="0"/>
                <a:ea typeface="Calibri" panose="020F0502020204030204" pitchFamily="34" charset="0"/>
                <a:cs typeface="Times New Roman" panose="02020603050405020304" pitchFamily="18" charset="0"/>
              </a:rPr>
              <a:t> -&gt;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use</a:t>
            </a:r>
            <a:r>
              <a:rPr lang="de-DE" sz="1600" dirty="0">
                <a:effectLst/>
                <a:latin typeface="Calibri" panose="020F0502020204030204" pitchFamily="34" charset="0"/>
                <a:ea typeface="Calibri" panose="020F0502020204030204" pitchFamily="34" charset="0"/>
                <a:cs typeface="Times New Roman" panose="02020603050405020304" pitchFamily="18" charset="0"/>
              </a:rPr>
              <a: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attributes</a:t>
            </a:r>
            <a:r>
              <a:rPr lang="de-DE" sz="1600" dirty="0">
                <a:effectLst/>
                <a:latin typeface="Calibri" panose="020F0502020204030204" pitchFamily="34" charset="0"/>
                <a:ea typeface="Calibri" panose="020F0502020204030204" pitchFamily="34" charset="0"/>
                <a:cs typeface="Times New Roman" panose="02020603050405020304" pitchFamily="18" charset="0"/>
              </a:rPr>
              <a:t> from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extension</a:t>
            </a:r>
            <a:r>
              <a:rPr lang="de-DE" sz="1600" dirty="0">
                <a:effectLst/>
                <a:latin typeface="Calibri" panose="020F0502020204030204" pitchFamily="34" charset="0"/>
                <a:ea typeface="Calibri" panose="020F0502020204030204" pitchFamily="34" charset="0"/>
                <a:cs typeface="Times New Roman" panose="02020603050405020304" pitchFamily="18" charset="0"/>
              </a:rPr>
              <a: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container</a:t>
            </a:r>
            <a:r>
              <a:rPr lang="de-DE" sz="1600" dirty="0">
                <a:effectLst/>
                <a:latin typeface="Calibri" panose="020F0502020204030204" pitchFamily="34" charset="0"/>
                <a:ea typeface="Calibri" panose="020F0502020204030204" pitchFamily="34" charset="0"/>
                <a:cs typeface="Times New Roman" panose="02020603050405020304" pitchFamily="18" charset="0"/>
              </a:rPr>
              <a:t> in GET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queries</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Bef>
                <a:spcPts val="0"/>
              </a:spcBef>
              <a:buClr>
                <a:srgbClr val="C00000"/>
              </a:buClr>
              <a:buFont typeface="Arial" panose="020B0604020202020204" pitchFamily="34" charset="0"/>
              <a:buChar char="•"/>
            </a:pPr>
            <a:r>
              <a:rPr lang="de-DE" sz="1600" b="1" dirty="0" err="1">
                <a:effectLst/>
                <a:latin typeface="Calibri" panose="020F0502020204030204" pitchFamily="34" charset="0"/>
                <a:ea typeface="Calibri" panose="020F0502020204030204" pitchFamily="34" charset="0"/>
                <a:cs typeface="Times New Roman" panose="02020603050405020304" pitchFamily="18" charset="0"/>
              </a:rPr>
              <a:t>extensions</a:t>
            </a:r>
            <a:r>
              <a:rPr lang="de-DE" sz="1600" b="1" dirty="0">
                <a:effectLst/>
                <a:latin typeface="Calibri" panose="020F0502020204030204" pitchFamily="34" charset="0"/>
                <a:ea typeface="Calibri" panose="020F0502020204030204" pitchFamily="34" charset="0"/>
                <a:cs typeface="Times New Roman" panose="02020603050405020304" pitchFamily="18" charset="0"/>
              </a:rPr>
              <a:t> of </a:t>
            </a:r>
            <a:r>
              <a:rPr lang="de-DE" sz="1600" b="1" dirty="0" err="1">
                <a:effectLst/>
                <a:latin typeface="Calibri" panose="020F0502020204030204" pitchFamily="34" charset="0"/>
                <a:ea typeface="Calibri" panose="020F0502020204030204" pitchFamily="34" charset="0"/>
                <a:cs typeface="Times New Roman" panose="02020603050405020304" pitchFamily="18" charset="0"/>
              </a:rPr>
              <a:t>enums</a:t>
            </a:r>
            <a:r>
              <a:rPr lang="de-DE" sz="1600" dirty="0">
                <a:effectLst/>
                <a:latin typeface="Calibri" panose="020F0502020204030204" pitchFamily="34" charset="0"/>
                <a:ea typeface="Calibri" panose="020F0502020204030204" pitchFamily="34" charset="0"/>
                <a:cs typeface="Times New Roman" panose="02020603050405020304" pitchFamily="18" charset="0"/>
              </a:rPr>
              <a: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protocols</a:t>
            </a:r>
            <a:r>
              <a:rPr lang="de-DE" sz="1600" dirty="0">
                <a:effectLst/>
                <a:latin typeface="Calibri" panose="020F0502020204030204" pitchFamily="34" charset="0"/>
                <a:ea typeface="Calibri" panose="020F0502020204030204" pitchFamily="34" charset="0"/>
                <a:cs typeface="Times New Roman" panose="02020603050405020304" pitchFamily="18" charset="0"/>
              </a:rPr>
              <a: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data</a:t>
            </a:r>
            <a:r>
              <a:rPr lang="de-DE" sz="1600" dirty="0">
                <a:effectLst/>
                <a:latin typeface="Calibri" panose="020F0502020204030204" pitchFamily="34" charset="0"/>
                <a:ea typeface="Calibri" panose="020F0502020204030204" pitchFamily="34" charset="0"/>
                <a:cs typeface="Times New Roman" panose="02020603050405020304" pitchFamily="18" charset="0"/>
              </a:rPr>
              <a: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formats</a:t>
            </a:r>
            <a:r>
              <a:rPr lang="de-DE" sz="1600" dirty="0">
                <a:effectLst/>
                <a:latin typeface="Calibri" panose="020F0502020204030204" pitchFamily="34" charset="0"/>
                <a:ea typeface="Calibri" panose="020F0502020204030204" pitchFamily="34" charset="0"/>
                <a:cs typeface="Times New Roman" panose="02020603050405020304" pitchFamily="18" charset="0"/>
              </a:rPr>
              <a:t>) -&gt;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allow</a:t>
            </a:r>
            <a:r>
              <a:rPr lang="de-DE" sz="1600" dirty="0">
                <a:effectLst/>
                <a:latin typeface="Calibri" panose="020F0502020204030204" pitchFamily="34" charset="0"/>
                <a:ea typeface="Calibri" panose="020F0502020204030204" pitchFamily="34" charset="0"/>
                <a:cs typeface="Times New Roman" panose="02020603050405020304" pitchFamily="18" charset="0"/>
              </a:rPr>
              <a: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signalling</a:t>
            </a:r>
            <a:r>
              <a:rPr lang="de-DE" sz="1600" dirty="0">
                <a:effectLst/>
                <a:latin typeface="Calibri" panose="020F0502020204030204" pitchFamily="34" charset="0"/>
                <a:ea typeface="Calibri" panose="020F0502020204030204" pitchFamily="34" charset="0"/>
                <a:cs typeface="Times New Roman" panose="02020603050405020304" pitchFamily="18" charset="0"/>
              </a:rPr>
              <a:t> of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other</a:t>
            </a:r>
            <a:r>
              <a:rPr lang="de-DE" sz="1600" dirty="0">
                <a:effectLst/>
                <a:latin typeface="Calibri" panose="020F0502020204030204" pitchFamily="34" charset="0"/>
                <a:ea typeface="Calibri" panose="020F0502020204030204" pitchFamily="34" charset="0"/>
                <a:cs typeface="Times New Roman" panose="02020603050405020304" pitchFamily="18" charset="0"/>
              </a:rPr>
              <a: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protocols</a:t>
            </a:r>
            <a:r>
              <a:rPr lang="de-DE" sz="1600" dirty="0">
                <a:effectLst/>
                <a:latin typeface="Calibri" panose="020F0502020204030204" pitchFamily="34" charset="0"/>
                <a:ea typeface="Calibri" panose="020F0502020204030204" pitchFamily="34" charset="0"/>
                <a:cs typeface="Times New Roman" panose="02020603050405020304" pitchFamily="18" charset="0"/>
              </a:rPr>
              <a:t> and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data</a:t>
            </a:r>
            <a:r>
              <a:rPr lang="de-DE" sz="1600" dirty="0">
                <a:effectLst/>
                <a:latin typeface="Calibri" panose="020F0502020204030204" pitchFamily="34" charset="0"/>
                <a:ea typeface="Calibri" panose="020F0502020204030204" pitchFamily="34" charset="0"/>
                <a:cs typeface="Times New Roman" panose="02020603050405020304" pitchFamily="18" charset="0"/>
              </a:rPr>
              <a: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formats</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Bef>
                <a:spcPts val="0"/>
              </a:spcBef>
              <a:buClr>
                <a:srgbClr val="C00000"/>
              </a:buClr>
              <a:buFont typeface="Arial" panose="020B0604020202020204" pitchFamily="34" charset="0"/>
              <a:buChar char="•"/>
            </a:pPr>
            <a:r>
              <a:rPr lang="de-DE" sz="1600" b="1" dirty="0" err="1">
                <a:effectLst/>
                <a:latin typeface="Calibri" panose="020F0502020204030204" pitchFamily="34" charset="0"/>
                <a:ea typeface="Calibri" panose="020F0502020204030204" pitchFamily="34" charset="0"/>
                <a:cs typeface="Times New Roman" panose="02020603050405020304" pitchFamily="18" charset="0"/>
              </a:rPr>
              <a:t>security</a:t>
            </a:r>
            <a:r>
              <a:rPr lang="de-DE" sz="1600" b="1" dirty="0">
                <a:effectLst/>
                <a:latin typeface="Calibri" panose="020F0502020204030204" pitchFamily="34" charset="0"/>
                <a:ea typeface="Calibri" panose="020F0502020204030204" pitchFamily="34" charset="0"/>
                <a:cs typeface="Times New Roman" panose="02020603050405020304" pitchFamily="18" charset="0"/>
              </a:rPr>
              <a:t> </a:t>
            </a:r>
            <a:r>
              <a:rPr lang="de-DE" sz="1600" b="1" dirty="0" err="1">
                <a:effectLst/>
                <a:latin typeface="Calibri" panose="020F0502020204030204" pitchFamily="34" charset="0"/>
                <a:ea typeface="Calibri" panose="020F0502020204030204" pitchFamily="34" charset="0"/>
                <a:cs typeface="Times New Roman" panose="02020603050405020304" pitchFamily="18" charset="0"/>
              </a:rPr>
              <a:t>extension</a:t>
            </a:r>
            <a:r>
              <a:rPr lang="de-DE" sz="1600" b="1" dirty="0">
                <a:effectLst/>
                <a:latin typeface="Calibri" panose="020F0502020204030204" pitchFamily="34" charset="0"/>
                <a:ea typeface="Calibri" panose="020F0502020204030204" pitchFamily="34" charset="0"/>
                <a:cs typeface="Times New Roman" panose="02020603050405020304" pitchFamily="18" charset="0"/>
              </a:rPr>
              <a:t> </a:t>
            </a:r>
            <a:r>
              <a:rPr lang="de-DE" sz="1600" b="1" dirty="0" err="1">
                <a:effectLst/>
                <a:latin typeface="Calibri" panose="020F0502020204030204" pitchFamily="34" charset="0"/>
                <a:ea typeface="Calibri" panose="020F0502020204030204" pitchFamily="34" charset="0"/>
                <a:cs typeface="Times New Roman" panose="02020603050405020304" pitchFamily="18" charset="0"/>
              </a:rPr>
              <a:t>container</a:t>
            </a:r>
            <a:r>
              <a:rPr lang="de-DE" sz="1600" dirty="0">
                <a:effectLst/>
                <a:latin typeface="Calibri" panose="020F0502020204030204" pitchFamily="34" charset="0"/>
                <a:ea typeface="Calibri" panose="020F0502020204030204" pitchFamily="34" charset="0"/>
                <a:cs typeface="Times New Roman" panose="02020603050405020304" pitchFamily="18" charset="0"/>
              </a:rPr>
              <a:t> -&gt;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allow</a:t>
            </a:r>
            <a:r>
              <a:rPr lang="de-DE" sz="1600" dirty="0">
                <a:effectLst/>
                <a:latin typeface="Calibri" panose="020F0502020204030204" pitchFamily="34" charset="0"/>
                <a:ea typeface="Calibri" panose="020F0502020204030204" pitchFamily="34" charset="0"/>
                <a:cs typeface="Times New Roman" panose="02020603050405020304" pitchFamily="18" charset="0"/>
              </a:rPr>
              <a: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signalling</a:t>
            </a:r>
            <a:r>
              <a:rPr lang="de-DE" sz="1600" dirty="0">
                <a:effectLst/>
                <a:latin typeface="Calibri" panose="020F0502020204030204" pitchFamily="34" charset="0"/>
                <a:ea typeface="Calibri" panose="020F0502020204030204" pitchFamily="34" charset="0"/>
                <a:cs typeface="Times New Roman" panose="02020603050405020304" pitchFamily="18" charset="0"/>
              </a:rPr>
              <a:t> of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security</a:t>
            </a:r>
            <a:r>
              <a:rPr lang="de-DE" sz="1600" dirty="0">
                <a:effectLst/>
                <a:latin typeface="Calibri" panose="020F0502020204030204" pitchFamily="34" charset="0"/>
                <a:ea typeface="Calibri" panose="020F0502020204030204" pitchFamily="34" charset="0"/>
                <a:cs typeface="Times New Roman" panose="02020603050405020304" pitchFamily="18" charset="0"/>
              </a:rPr>
              <a: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information</a:t>
            </a:r>
            <a:r>
              <a:rPr lang="de-DE" sz="1600" dirty="0">
                <a:effectLst/>
                <a:latin typeface="Calibri" panose="020F0502020204030204" pitchFamily="34" charset="0"/>
                <a:ea typeface="Calibri" panose="020F0502020204030204" pitchFamily="34" charset="0"/>
                <a:cs typeface="Times New Roman" panose="02020603050405020304" pitchFamily="18" charset="0"/>
              </a:rPr>
              <a:t> e.g.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related</a:t>
            </a:r>
            <a:r>
              <a:rPr lang="de-DE" sz="1600" dirty="0">
                <a:effectLst/>
                <a:latin typeface="Calibri" panose="020F0502020204030204" pitchFamily="34" charset="0"/>
                <a:ea typeface="Calibri" panose="020F0502020204030204" pitchFamily="34" charset="0"/>
                <a:cs typeface="Times New Roman" panose="02020603050405020304" pitchFamily="18" charset="0"/>
              </a:rPr>
              <a:t> to "alternative"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protocols</a:t>
            </a:r>
            <a:r>
              <a:rPr lang="de-DE" sz="1600" dirty="0">
                <a:effectLst/>
                <a:latin typeface="Calibri" panose="020F0502020204030204" pitchFamily="34" charset="0"/>
                <a:ea typeface="Calibri" panose="020F0502020204030204" pitchFamily="34" charset="0"/>
                <a:cs typeface="Times New Roman" panose="02020603050405020304" pitchFamily="18" charset="0"/>
              </a:rPr>
              <a: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used</a:t>
            </a:r>
            <a:r>
              <a:rPr lang="de-DE" sz="1600" dirty="0">
                <a:effectLst/>
                <a:latin typeface="Calibri" panose="020F0502020204030204" pitchFamily="34" charset="0"/>
                <a:ea typeface="Calibri" panose="020F0502020204030204" pitchFamily="34" charset="0"/>
                <a:cs typeface="Times New Roman" panose="02020603050405020304" pitchFamily="18" charset="0"/>
              </a:rPr>
              <a:t> </a:t>
            </a:r>
            <a:r>
              <a:rPr lang="de-DE" sz="1600" dirty="0" err="1">
                <a:effectLst/>
                <a:latin typeface="Calibri" panose="020F0502020204030204" pitchFamily="34" charset="0"/>
                <a:ea typeface="Calibri" panose="020F0502020204030204" pitchFamily="34" charset="0"/>
                <a:cs typeface="Times New Roman" panose="02020603050405020304" pitchFamily="18" charset="0"/>
              </a:rPr>
              <a:t>by</a:t>
            </a:r>
            <a:r>
              <a:rPr lang="de-DE" sz="1600" dirty="0">
                <a:effectLst/>
                <a:latin typeface="Calibri" panose="020F0502020204030204" pitchFamily="34" charset="0"/>
                <a:ea typeface="Calibri" panose="020F0502020204030204" pitchFamily="34" charset="0"/>
                <a:cs typeface="Times New Roman" panose="02020603050405020304" pitchFamily="18" charset="0"/>
              </a:rPr>
              <a:t> MEC</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spcBef>
                <a:spcPts val="0"/>
              </a:spcBef>
              <a:buFont typeface="Arial" panose="020B0604020202020204" pitchFamily="34" charset="0"/>
              <a:buChar char="•"/>
            </a:pPr>
            <a:endParaRPr lang="en-GB" sz="1800" dirty="0"/>
          </a:p>
        </p:txBody>
      </p:sp>
      <p:sp>
        <p:nvSpPr>
          <p:cNvPr id="3" name="TextBox 2">
            <a:extLst>
              <a:ext uri="{FF2B5EF4-FFF2-40B4-BE49-F238E27FC236}">
                <a16:creationId xmlns:a16="http://schemas.microsoft.com/office/drawing/2014/main" id="{6163780B-8ACE-45FF-A741-B0FB65901F48}"/>
              </a:ext>
            </a:extLst>
          </p:cNvPr>
          <p:cNvSpPr txBox="1"/>
          <p:nvPr/>
        </p:nvSpPr>
        <p:spPr>
          <a:xfrm>
            <a:off x="8956021" y="1988312"/>
            <a:ext cx="2609194" cy="1415772"/>
          </a:xfrm>
          <a:prstGeom prst="rect">
            <a:avLst/>
          </a:prstGeom>
          <a:noFill/>
        </p:spPr>
        <p:txBody>
          <a:bodyPr wrap="square" rtlCol="0">
            <a:spAutoFit/>
          </a:bodyPr>
          <a:lstStyle/>
          <a:p>
            <a:r>
              <a:rPr lang="en-GB" sz="1600" b="1" dirty="0">
                <a:latin typeface="Calibri" panose="020F0502020204030204" pitchFamily="34" charset="0"/>
                <a:cs typeface="Calibri" panose="020F0502020204030204" pitchFamily="34" charset="0"/>
              </a:rPr>
              <a:t>Legend</a:t>
            </a:r>
            <a:endParaRPr lang="en-GB" sz="1400" b="1" dirty="0">
              <a:latin typeface="Calibri" panose="020F0502020204030204" pitchFamily="34" charset="0"/>
              <a:cs typeface="Calibri" panose="020F0502020204030204" pitchFamily="34" charset="0"/>
            </a:endParaRPr>
          </a:p>
          <a:p>
            <a:r>
              <a:rPr lang="de-DE" sz="1400" dirty="0" err="1">
                <a:solidFill>
                  <a:srgbClr val="0000FF"/>
                </a:solidFill>
                <a:effectLst/>
                <a:latin typeface="Calibri" panose="020F0502020204030204" pitchFamily="34" charset="0"/>
                <a:ea typeface="Calibri" panose="020F0502020204030204" pitchFamily="34" charset="0"/>
                <a:cs typeface="Calibri" panose="020F0502020204030204" pitchFamily="34" charset="0"/>
              </a:rPr>
              <a:t>blue</a:t>
            </a:r>
            <a:r>
              <a:rPr lang="de-DE" sz="1400" dirty="0">
                <a:effectLst/>
                <a:latin typeface="Calibri" panose="020F0502020204030204" pitchFamily="34" charset="0"/>
                <a:ea typeface="Calibri" panose="020F0502020204030204" pitchFamily="34" charset="0"/>
                <a:cs typeface="Calibri" panose="020F0502020204030204" pitchFamily="34" charset="0"/>
              </a:rPr>
              <a:t> – </a:t>
            </a:r>
            <a:r>
              <a:rPr lang="de-DE" sz="1400" dirty="0" err="1">
                <a:effectLst/>
                <a:latin typeface="Calibri" panose="020F0502020204030204" pitchFamily="34" charset="0"/>
                <a:ea typeface="Calibri" panose="020F0502020204030204" pitchFamily="34" charset="0"/>
                <a:cs typeface="Calibri" panose="020F0502020204030204" pitchFamily="34" charset="0"/>
              </a:rPr>
              <a:t>extension</a:t>
            </a:r>
            <a:r>
              <a:rPr lang="de-DE" sz="1400" dirty="0">
                <a:effectLst/>
                <a:latin typeface="Calibri" panose="020F0502020204030204" pitchFamily="34" charset="0"/>
                <a:ea typeface="Calibri" panose="020F0502020204030204" pitchFamily="34" charset="0"/>
                <a:cs typeface="Calibri" panose="020F0502020204030204" pitchFamily="34" charset="0"/>
              </a:rPr>
              <a:t> </a:t>
            </a:r>
            <a:r>
              <a:rPr lang="de-DE" sz="1400" dirty="0" err="1">
                <a:effectLst/>
                <a:latin typeface="Calibri" panose="020F0502020204030204" pitchFamily="34" charset="0"/>
                <a:ea typeface="Calibri" panose="020F0502020204030204" pitchFamily="34" charset="0"/>
                <a:cs typeface="Calibri" panose="020F0502020204030204" pitchFamily="34" charset="0"/>
              </a:rPr>
              <a:t>points</a:t>
            </a:r>
            <a:endParaRPr lang="de-DE" sz="1400" dirty="0">
              <a:effectLst/>
              <a:latin typeface="Calibri" panose="020F0502020204030204" pitchFamily="34" charset="0"/>
              <a:ea typeface="Calibri" panose="020F0502020204030204" pitchFamily="34" charset="0"/>
              <a:cs typeface="Calibri" panose="020F0502020204030204" pitchFamily="34" charset="0"/>
            </a:endParaRPr>
          </a:p>
          <a:p>
            <a:r>
              <a:rPr lang="en-GB" sz="1400" dirty="0">
                <a:latin typeface="Calibri" panose="020F0502020204030204" pitchFamily="34" charset="0"/>
                <a:cs typeface="Calibri" panose="020F0502020204030204" pitchFamily="34" charset="0"/>
              </a:rPr>
              <a:t>1 exactly one</a:t>
            </a:r>
          </a:p>
          <a:p>
            <a:r>
              <a:rPr lang="en-GB" sz="1400" dirty="0">
                <a:latin typeface="Calibri" panose="020F0502020204030204" pitchFamily="34" charset="0"/>
                <a:cs typeface="Calibri" panose="020F0502020204030204" pitchFamily="34" charset="0"/>
              </a:rPr>
              <a:t>? zero or one</a:t>
            </a:r>
          </a:p>
          <a:p>
            <a:r>
              <a:rPr lang="en-GB" sz="1400" dirty="0">
                <a:latin typeface="Calibri" panose="020F0502020204030204" pitchFamily="34" charset="0"/>
                <a:cs typeface="Calibri" panose="020F0502020204030204" pitchFamily="34" charset="0"/>
              </a:rPr>
              <a:t>+ one or more</a:t>
            </a:r>
          </a:p>
          <a:p>
            <a:r>
              <a:rPr lang="en-GB" sz="1400" dirty="0">
                <a:latin typeface="Calibri" panose="020F0502020204030204" pitchFamily="34" charset="0"/>
                <a:cs typeface="Calibri" panose="020F0502020204030204" pitchFamily="34" charset="0"/>
              </a:rPr>
              <a:t>* zero or more</a:t>
            </a:r>
            <a:endParaRPr lang="en-GB" sz="1400" dirty="0"/>
          </a:p>
        </p:txBody>
      </p:sp>
    </p:spTree>
    <p:extLst>
      <p:ext uri="{BB962C8B-B14F-4D97-AF65-F5344CB8AC3E}">
        <p14:creationId xmlns:p14="http://schemas.microsoft.com/office/powerpoint/2010/main" val="322041897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5879</TotalTime>
  <Words>646</Words>
  <Application>Microsoft Office PowerPoint</Application>
  <PresentationFormat>Widescreen</PresentationFormat>
  <Paragraphs>44</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Arial </vt:lpstr>
      <vt:lpstr>Calibri</vt:lpstr>
      <vt:lpstr>Calibri Light</vt:lpstr>
      <vt:lpstr>Poppins</vt:lpstr>
      <vt:lpstr>Times New Roman</vt:lpstr>
      <vt:lpstr>Office Theme</vt:lpstr>
      <vt:lpstr>Updates to 23.222 to enable stage 3 CAPIF extensions </vt:lpstr>
      <vt:lpstr>Background</vt:lpstr>
      <vt:lpstr>MEC Requirement 1: Extensible enums</vt:lpstr>
      <vt:lpstr>MEC Requirement 2: Extension containers</vt:lpstr>
      <vt:lpstr>MEC Requirement 3: Extensible queries</vt:lpstr>
      <vt:lpstr>Way forward</vt:lpstr>
      <vt:lpstr>BACKUP</vt:lpstr>
      <vt:lpstr>Illustration of possible protocol-level extensions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nokia</cp:lastModifiedBy>
  <cp:revision>624</cp:revision>
  <dcterms:created xsi:type="dcterms:W3CDTF">2010-02-05T13:52:04Z</dcterms:created>
  <dcterms:modified xsi:type="dcterms:W3CDTF">2022-11-07T14:38:43Z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