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8"/>
  </p:notesMasterIdLst>
  <p:handoutMasterIdLst>
    <p:handoutMasterId r:id="rId19"/>
  </p:handoutMasterIdLst>
  <p:sldIdLst>
    <p:sldId id="341" r:id="rId5"/>
    <p:sldId id="363" r:id="rId6"/>
    <p:sldId id="365" r:id="rId7"/>
    <p:sldId id="366" r:id="rId8"/>
    <p:sldId id="367" r:id="rId9"/>
    <p:sldId id="373" r:id="rId10"/>
    <p:sldId id="374" r:id="rId11"/>
    <p:sldId id="375" r:id="rId12"/>
    <p:sldId id="377" r:id="rId13"/>
    <p:sldId id="378" r:id="rId14"/>
    <p:sldId id="376" r:id="rId15"/>
    <p:sldId id="379" r:id="rId16"/>
    <p:sldId id="371"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ranth" initials="NA" lastIdx="1" clrIdx="0">
    <p:extLst>
      <p:ext uri="{19B8F6BF-5375-455C-9EA6-DF929625EA0E}">
        <p15:presenceInfo xmlns:p15="http://schemas.microsoft.com/office/powerpoint/2012/main" userId="Nirant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2A6EA8"/>
    <a:srgbClr val="FFFFFF"/>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深色样式 1 - 强调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87659" autoAdjust="0"/>
  </p:normalViewPr>
  <p:slideViewPr>
    <p:cSldViewPr snapToGrid="0">
      <p:cViewPr varScale="1">
        <p:scale>
          <a:sx n="77" d="100"/>
          <a:sy n="77" d="100"/>
        </p:scale>
        <p:origin x="792"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9969383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19935987"/>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6636365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sv-SE" altLang="en-US" sz="1200" b="1" i="0" u="none" strike="noStrike" kern="1200" cap="none" spc="0" normalizeH="0" baseline="0" noProof="0" dirty="0" smtClean="0">
                <a:ln>
                  <a:noFill/>
                </a:ln>
                <a:solidFill>
                  <a:prstClr val="black"/>
                </a:solidFill>
                <a:effectLst/>
                <a:uLnTx/>
                <a:uFillTx/>
                <a:latin typeface="Arial "/>
                <a:ea typeface="+mn-ea"/>
                <a:cs typeface="Arial" panose="020B0604020202020204" pitchFamily="34" charset="0"/>
              </a:rPr>
              <a:t>3GPP TSG-SA WG6 Meeting #52</a:t>
            </a: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46221"/>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sz="1000" b="1" i="0" kern="1200" dirty="0" smtClean="0">
                <a:solidFill>
                  <a:schemeClr val="tx1"/>
                </a:solidFill>
                <a:effectLst/>
                <a:latin typeface="Arial" panose="020B0604020202020204" pitchFamily="34" charset="0"/>
                <a:ea typeface="+mn-ea"/>
                <a:cs typeface="Arial" panose="020B0604020202020204" pitchFamily="34" charset="0"/>
              </a:rPr>
              <a:t>S6-223195</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wangyaxin11@huawei.com" TargetMode="Externa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IN" altLang="en-US" dirty="0" smtClean="0"/>
              <a:t>VAL Service </a:t>
            </a:r>
            <a:r>
              <a:rPr lang="en-IN" altLang="en-US" dirty="0" smtClean="0"/>
              <a:t>Area </a:t>
            </a:r>
            <a:br>
              <a:rPr lang="en-IN" altLang="en-US" dirty="0" smtClean="0"/>
            </a:br>
            <a:r>
              <a:rPr lang="en-IN" altLang="en-US" dirty="0"/>
              <a:t>	</a:t>
            </a:r>
            <a:r>
              <a:rPr lang="en-IN" altLang="en-US" dirty="0" smtClean="0"/>
              <a:t>– comments and clarifications</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zh-CN" dirty="0" err="1" smtClean="0">
                <a:latin typeface="Arial" panose="020B0604020202020204" pitchFamily="34" charset="0"/>
              </a:rPr>
              <a:t>Arunprasath</a:t>
            </a:r>
            <a:r>
              <a:rPr lang="en-GB" altLang="zh-CN" dirty="0" smtClean="0">
                <a:latin typeface="Arial" panose="020B0604020202020204" pitchFamily="34" charset="0"/>
              </a:rPr>
              <a:t> R (</a:t>
            </a:r>
            <a:r>
              <a:rPr lang="en-GB" altLang="zh-CN" u="sng" dirty="0" smtClean="0">
                <a:solidFill>
                  <a:srgbClr val="0000FF"/>
                </a:solidFill>
                <a:latin typeface="Arial" panose="020B0604020202020204" pitchFamily="34" charset="0"/>
                <a:hlinkClick r:id="rId2"/>
              </a:rPr>
              <a:t>arun.prasath@samsung.com</a:t>
            </a:r>
            <a:r>
              <a:rPr lang="en-GB" altLang="zh-CN" dirty="0">
                <a:latin typeface="Arial" panose="020B0604020202020204" pitchFamily="34" charset="0"/>
              </a:rPr>
              <a:t>)</a:t>
            </a:r>
            <a:endParaRPr lang="en-GB" altLang="en-US" dirty="0"/>
          </a:p>
          <a:p>
            <a:pPr marL="0" indent="0" eaLnBrk="1" hangingPunct="1">
              <a:buFontTx/>
              <a:buNone/>
            </a:pPr>
            <a:r>
              <a:rPr lang="en-GB" altLang="en-US" dirty="0" smtClean="0"/>
              <a:t>Samsung</a:t>
            </a:r>
            <a:endParaRPr lang="en-GB" altLang="en-US" dirty="0"/>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smtClean="0"/>
              <a:t>Comments and Clarifications</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68357" y="1805747"/>
            <a:ext cx="11757991" cy="4535418"/>
          </a:xfrm>
        </p:spPr>
        <p:txBody>
          <a:bodyPr/>
          <a:lstStyle/>
          <a:p>
            <a:r>
              <a:rPr lang="en-GB" dirty="0"/>
              <a:t>T</a:t>
            </a:r>
            <a:r>
              <a:rPr lang="en-GB" dirty="0" smtClean="0"/>
              <a:t>he </a:t>
            </a:r>
            <a:r>
              <a:rPr lang="en-GB" dirty="0"/>
              <a:t>proposal appears to add complexity. For instance geographical information would still need to be shared by the VAL server, but with the introduction of an ID there would be the overhead of maintaining that ID, e.g., allocation management of the ID</a:t>
            </a:r>
            <a:r>
              <a:rPr lang="en-GB" dirty="0" smtClean="0"/>
              <a:t>.</a:t>
            </a:r>
          </a:p>
          <a:p>
            <a:pPr lvl="1"/>
            <a:r>
              <a:rPr lang="en-IN" altLang="en-US" dirty="0" smtClean="0">
                <a:solidFill>
                  <a:schemeClr val="accent5"/>
                </a:solidFill>
              </a:rPr>
              <a:t>We don’t see a complexity here. It is just maintaining the mapping of location co-ordinates and the corresponding VAL service IDs for each of the VAL services being served by the SEAL layer. Whole purpose of SEAL is to offload the complexity from the VAL layer and SEAL layer is handling more core logic and this mapping would not create any complexity IMHO.</a:t>
            </a:r>
            <a:endParaRPr lang="en-US" altLang="en-US" dirty="0" smtClean="0">
              <a:solidFill>
                <a:schemeClr val="accent5"/>
              </a:solidFill>
            </a:endParaRPr>
          </a:p>
          <a:p>
            <a:pPr lvl="1"/>
            <a:endParaRPr lang="en-US" altLang="en-US" dirty="0" smtClean="0"/>
          </a:p>
          <a:p>
            <a:endParaRPr lang="en-US" altLang="en-US" dirty="0" smtClean="0"/>
          </a:p>
          <a:p>
            <a:endParaRPr lang="en-US" altLang="en-US" dirty="0"/>
          </a:p>
        </p:txBody>
      </p:sp>
    </p:spTree>
    <p:extLst>
      <p:ext uri="{BB962C8B-B14F-4D97-AF65-F5344CB8AC3E}">
        <p14:creationId xmlns:p14="http://schemas.microsoft.com/office/powerpoint/2010/main" val="1088553265"/>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smtClean="0"/>
              <a:t>Comments and Clarifications</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68357" y="1805747"/>
            <a:ext cx="11757991" cy="4535418"/>
          </a:xfrm>
        </p:spPr>
        <p:txBody>
          <a:bodyPr/>
          <a:lstStyle/>
          <a:p>
            <a:r>
              <a:rPr lang="en-GB" sz="1800" dirty="0" smtClean="0"/>
              <a:t>It </a:t>
            </a:r>
            <a:r>
              <a:rPr lang="en-GB" sz="1800" dirty="0"/>
              <a:t>is not clear what would be the format of such service area - is it going to be a number</a:t>
            </a:r>
            <a:r>
              <a:rPr lang="en-GB" sz="1800" dirty="0" smtClean="0"/>
              <a:t>?</a:t>
            </a:r>
          </a:p>
          <a:p>
            <a:pPr lvl="1"/>
            <a:r>
              <a:rPr lang="en-IN" sz="1600" dirty="0" smtClean="0">
                <a:solidFill>
                  <a:schemeClr val="accent5"/>
                </a:solidFill>
              </a:rPr>
              <a:t>It is a unique string identifier.</a:t>
            </a:r>
            <a:endParaRPr lang="en-US" altLang="en-US" sz="1600" dirty="0">
              <a:solidFill>
                <a:schemeClr val="accent5"/>
              </a:solidFill>
            </a:endParaRPr>
          </a:p>
          <a:p>
            <a:r>
              <a:rPr lang="en-GB" sz="1800" dirty="0"/>
              <a:t>What are the drawbacks of using currently directly geographical information</a:t>
            </a:r>
            <a:r>
              <a:rPr lang="en-GB" sz="1800" dirty="0" smtClean="0"/>
              <a:t>?</a:t>
            </a:r>
          </a:p>
          <a:p>
            <a:pPr lvl="1"/>
            <a:r>
              <a:rPr lang="en-IN" sz="1600" dirty="0" smtClean="0">
                <a:solidFill>
                  <a:schemeClr val="accent5"/>
                </a:solidFill>
              </a:rPr>
              <a:t>No drawbacks as such but usage of VAL service area ID brings in more flexibility and ease of management of the functionalities involving location information. Below are some of the functionalities which requires location information and can be replaced with VAL service area IDs: </a:t>
            </a:r>
          </a:p>
          <a:p>
            <a:pPr lvl="2"/>
            <a:r>
              <a:rPr lang="en-IN" sz="1600" dirty="0" smtClean="0">
                <a:solidFill>
                  <a:schemeClr val="accent2">
                    <a:lumMod val="75000"/>
                  </a:schemeClr>
                </a:solidFill>
              </a:rPr>
              <a:t>To obtain UE(s) information in an application defined range of location</a:t>
            </a:r>
          </a:p>
          <a:p>
            <a:pPr lvl="2"/>
            <a:r>
              <a:rPr lang="en-IN" sz="1600" dirty="0" smtClean="0">
                <a:solidFill>
                  <a:schemeClr val="accent2">
                    <a:lumMod val="75000"/>
                  </a:schemeClr>
                </a:solidFill>
              </a:rPr>
              <a:t>Monitor the VAL UE’s location in a given area of interest</a:t>
            </a:r>
          </a:p>
          <a:p>
            <a:pPr lvl="2"/>
            <a:r>
              <a:rPr lang="en-IN" sz="1600" dirty="0" smtClean="0">
                <a:solidFill>
                  <a:schemeClr val="accent2">
                    <a:lumMod val="75000"/>
                  </a:schemeClr>
                </a:solidFill>
              </a:rPr>
              <a:t>Monitor the list of UEs moving in or moving out of the specific location area</a:t>
            </a:r>
          </a:p>
          <a:p>
            <a:pPr lvl="2"/>
            <a:r>
              <a:rPr lang="en-IN" sz="1600" dirty="0" smtClean="0">
                <a:solidFill>
                  <a:schemeClr val="accent2">
                    <a:lumMod val="75000"/>
                  </a:schemeClr>
                </a:solidFill>
              </a:rPr>
              <a:t>Updates subscription to location area monitoring</a:t>
            </a:r>
          </a:p>
          <a:p>
            <a:pPr lvl="2"/>
            <a:r>
              <a:rPr lang="en-IN" sz="1600" dirty="0" smtClean="0">
                <a:solidFill>
                  <a:schemeClr val="accent2">
                    <a:lumMod val="75000"/>
                  </a:schemeClr>
                </a:solidFill>
              </a:rPr>
              <a:t>Location based group creation</a:t>
            </a:r>
          </a:p>
          <a:p>
            <a:pPr lvl="2"/>
            <a:r>
              <a:rPr lang="en-IN" sz="1600" dirty="0" smtClean="0">
                <a:solidFill>
                  <a:schemeClr val="accent2">
                    <a:lumMod val="75000"/>
                  </a:schemeClr>
                </a:solidFill>
              </a:rPr>
              <a:t>Location reporting triggering criteria</a:t>
            </a:r>
          </a:p>
          <a:p>
            <a:pPr lvl="2"/>
            <a:endParaRPr lang="en-IN" sz="1200" dirty="0" smtClean="0"/>
          </a:p>
          <a:p>
            <a:pPr lvl="2"/>
            <a:endParaRPr lang="en-IN" sz="1200" dirty="0"/>
          </a:p>
          <a:p>
            <a:endParaRPr lang="en-US" altLang="en-US" dirty="0" smtClean="0"/>
          </a:p>
          <a:p>
            <a:pPr lvl="1"/>
            <a:endParaRPr lang="en-US" altLang="en-US" dirty="0" smtClean="0"/>
          </a:p>
          <a:p>
            <a:endParaRPr lang="en-US" altLang="en-US" dirty="0" smtClean="0"/>
          </a:p>
          <a:p>
            <a:endParaRPr lang="en-US" altLang="en-US" dirty="0"/>
          </a:p>
        </p:txBody>
      </p:sp>
    </p:spTree>
    <p:extLst>
      <p:ext uri="{BB962C8B-B14F-4D97-AF65-F5344CB8AC3E}">
        <p14:creationId xmlns:p14="http://schemas.microsoft.com/office/powerpoint/2010/main" val="2331951079"/>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smtClean="0"/>
              <a:t>Comments and Clarifications</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68357" y="1805747"/>
            <a:ext cx="11757991" cy="4535418"/>
          </a:xfrm>
        </p:spPr>
        <p:txBody>
          <a:bodyPr/>
          <a:lstStyle/>
          <a:p>
            <a:r>
              <a:rPr lang="en-IN" sz="2400" dirty="0" smtClean="0"/>
              <a:t>Benefits/Advantages of VAL service area ID is not clear in the usage of subscriptions</a:t>
            </a:r>
            <a:endParaRPr lang="en-IN" dirty="0" smtClean="0"/>
          </a:p>
          <a:p>
            <a:pPr lvl="1"/>
            <a:r>
              <a:rPr lang="en-IN" sz="2000" dirty="0" smtClean="0">
                <a:solidFill>
                  <a:srgbClr val="2A6EA8"/>
                </a:solidFill>
              </a:rPr>
              <a:t>Lets take the case of VAL server1 has created a mapping VALServiceArea1 with a specific location co-ordinates</a:t>
            </a:r>
          </a:p>
          <a:p>
            <a:pPr lvl="1"/>
            <a:r>
              <a:rPr lang="en-IN" sz="2000" dirty="0" smtClean="0">
                <a:solidFill>
                  <a:srgbClr val="2A6EA8"/>
                </a:solidFill>
              </a:rPr>
              <a:t>VAL server1 has used the VALServiceArea1 in the APIs related to the functionalities listed in the previous slide</a:t>
            </a:r>
          </a:p>
          <a:p>
            <a:pPr lvl="1"/>
            <a:r>
              <a:rPr lang="en-IN" sz="2000" dirty="0" smtClean="0">
                <a:solidFill>
                  <a:srgbClr val="2A6EA8"/>
                </a:solidFill>
              </a:rPr>
              <a:t>Now the VAL admin changes the VALServer1’s service area. If the communication b/w VAL and SEAL had happened using the VAL Service Area ID as in this proposal, the VAL server just need to update the VALServiceArea1 with the new/updated location co-ordinates.</a:t>
            </a:r>
          </a:p>
          <a:p>
            <a:pPr lvl="1"/>
            <a:r>
              <a:rPr lang="en-IN" sz="2000" dirty="0" smtClean="0">
                <a:solidFill>
                  <a:srgbClr val="2A6EA8"/>
                </a:solidFill>
              </a:rPr>
              <a:t>It doesn’t have to invoke individual APIs to update the location co-ordinates of its interest. SEAL layer internally takes care of the updates on receiving the new configuration for the VAL Service Area ID</a:t>
            </a:r>
          </a:p>
          <a:p>
            <a:pPr lvl="1"/>
            <a:r>
              <a:rPr lang="en-IN" sz="2000" dirty="0" smtClean="0">
                <a:solidFill>
                  <a:srgbClr val="2A6EA8"/>
                </a:solidFill>
              </a:rPr>
              <a:t>All SEAL entities starts applying the new location co-ordinates without explicit request from VAL:</a:t>
            </a:r>
          </a:p>
          <a:p>
            <a:pPr lvl="2"/>
            <a:r>
              <a:rPr lang="en-IN" sz="1600" dirty="0" smtClean="0">
                <a:solidFill>
                  <a:srgbClr val="FF6600"/>
                </a:solidFill>
              </a:rPr>
              <a:t>SEAL GM starts updating the group membership based on the updated VAL service area ID</a:t>
            </a:r>
          </a:p>
          <a:p>
            <a:pPr lvl="2"/>
            <a:r>
              <a:rPr lang="en-IN" sz="1600" dirty="0" smtClean="0">
                <a:solidFill>
                  <a:srgbClr val="FF6600"/>
                </a:solidFill>
              </a:rPr>
              <a:t>SEAL LM starts applying the new co-ordinates for triggering criteria, monitor location subscription, location area monitoring subscription </a:t>
            </a:r>
            <a:endParaRPr lang="en-GB" sz="1600" dirty="0">
              <a:solidFill>
                <a:srgbClr val="FF6600"/>
              </a:solidFill>
            </a:endParaRPr>
          </a:p>
          <a:p>
            <a:endParaRPr lang="en-US" altLang="en-US" dirty="0" smtClean="0"/>
          </a:p>
          <a:p>
            <a:pPr lvl="1"/>
            <a:endParaRPr lang="en-US" altLang="en-US" dirty="0" smtClean="0"/>
          </a:p>
          <a:p>
            <a:endParaRPr lang="en-US" altLang="en-US" dirty="0" smtClean="0"/>
          </a:p>
          <a:p>
            <a:endParaRPr lang="en-US" altLang="en-US" dirty="0"/>
          </a:p>
        </p:txBody>
      </p:sp>
    </p:spTree>
    <p:extLst>
      <p:ext uri="{BB962C8B-B14F-4D97-AF65-F5344CB8AC3E}">
        <p14:creationId xmlns:p14="http://schemas.microsoft.com/office/powerpoint/2010/main" val="3085390493"/>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287596"/>
            <a:ext cx="10515600" cy="1104917"/>
          </a:xfrm>
        </p:spPr>
        <p:txBody>
          <a:bodyPr/>
          <a:lstStyle/>
          <a:p>
            <a:r>
              <a:rPr lang="en-GB" altLang="en-US" dirty="0" smtClean="0"/>
              <a:t>Summary</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68357" y="1905138"/>
            <a:ext cx="11757991" cy="4793834"/>
          </a:xfrm>
        </p:spPr>
        <p:txBody>
          <a:bodyPr/>
          <a:lstStyle/>
          <a:p>
            <a:r>
              <a:rPr lang="en-US" altLang="en-US" dirty="0" smtClean="0"/>
              <a:t>In summary usage of VAL service Area ID brings in more flexibility when using or consuming the functionality from SEAL involving location information.</a:t>
            </a:r>
          </a:p>
          <a:p>
            <a:r>
              <a:rPr lang="en-US" altLang="en-US" dirty="0" smtClean="0"/>
              <a:t>VAL service area ID can be shared across the SEAL servers and any change/update in the VAL service area can be easily managed. </a:t>
            </a:r>
            <a:r>
              <a:rPr lang="en-US" dirty="0"/>
              <a:t>When there is change / update in VAL service Area, then VAL server can just update the VAL service area at SEAL </a:t>
            </a:r>
            <a:r>
              <a:rPr lang="en-US" dirty="0" smtClean="0"/>
              <a:t>domain only once and </a:t>
            </a:r>
            <a:r>
              <a:rPr lang="en-US" dirty="0"/>
              <a:t>need not update its subscription to various APIs where location information is </a:t>
            </a:r>
            <a:r>
              <a:rPr lang="en-US" dirty="0" smtClean="0"/>
              <a:t>utilized.</a:t>
            </a:r>
            <a:endParaRPr lang="en-US" altLang="en-US" dirty="0" smtClean="0"/>
          </a:p>
          <a:p>
            <a:endParaRPr lang="en-US" altLang="en-US" dirty="0"/>
          </a:p>
          <a:p>
            <a:endParaRPr lang="en-US" altLang="en-US" dirty="0" smtClean="0"/>
          </a:p>
          <a:p>
            <a:pPr marL="3657600" lvl="8" indent="0">
              <a:buNone/>
            </a:pPr>
            <a:r>
              <a:rPr lang="en-US" altLang="en-US" dirty="0" smtClean="0"/>
              <a:t>	</a:t>
            </a:r>
            <a:r>
              <a:rPr lang="en-US" altLang="en-US" sz="4000" dirty="0" smtClean="0"/>
              <a:t>THANK YOU</a:t>
            </a:r>
            <a:endParaRPr lang="en-US" altLang="en-US" sz="4000" dirty="0"/>
          </a:p>
        </p:txBody>
      </p:sp>
    </p:spTree>
    <p:extLst>
      <p:ext uri="{BB962C8B-B14F-4D97-AF65-F5344CB8AC3E}">
        <p14:creationId xmlns:p14="http://schemas.microsoft.com/office/powerpoint/2010/main" val="2740023494"/>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smtClean="0"/>
              <a:t>VAL service Area – </a:t>
            </a:r>
            <a:r>
              <a:rPr lang="en-US" altLang="en-US" dirty="0">
                <a:solidFill>
                  <a:srgbClr val="FF6600"/>
                </a:solidFill>
              </a:rPr>
              <a:t>Same content as in S6-222782</a:t>
            </a:r>
          </a:p>
          <a:p>
            <a:r>
              <a:rPr lang="en-US" altLang="en-US" dirty="0" smtClean="0"/>
              <a:t>Current use of location </a:t>
            </a:r>
            <a:r>
              <a:rPr lang="en-US" altLang="en-US" dirty="0"/>
              <a:t>information - </a:t>
            </a:r>
            <a:r>
              <a:rPr lang="en-US" altLang="en-US" dirty="0">
                <a:solidFill>
                  <a:srgbClr val="FF6600"/>
                </a:solidFill>
              </a:rPr>
              <a:t>Same content as in S6-222782</a:t>
            </a:r>
          </a:p>
          <a:p>
            <a:r>
              <a:rPr lang="en-US" altLang="en-US" dirty="0" smtClean="0"/>
              <a:t>Using VAL service area </a:t>
            </a:r>
            <a:r>
              <a:rPr lang="en-US" altLang="en-US" dirty="0"/>
              <a:t>ID - </a:t>
            </a:r>
            <a:r>
              <a:rPr lang="en-US" altLang="en-US" dirty="0">
                <a:solidFill>
                  <a:srgbClr val="FF6600"/>
                </a:solidFill>
              </a:rPr>
              <a:t>Same content as in S6-222782</a:t>
            </a:r>
          </a:p>
          <a:p>
            <a:r>
              <a:rPr lang="en-US" altLang="en-US" dirty="0" smtClean="0">
                <a:solidFill>
                  <a:srgbClr val="FF0000"/>
                </a:solidFill>
              </a:rPr>
              <a:t>Comments and clarifications – </a:t>
            </a:r>
            <a:r>
              <a:rPr lang="en-US" altLang="en-US" dirty="0" smtClean="0">
                <a:solidFill>
                  <a:srgbClr val="FF0000"/>
                </a:solidFill>
              </a:rPr>
              <a:t>(New Slides </a:t>
            </a:r>
            <a:r>
              <a:rPr lang="en-US" altLang="en-US" dirty="0" smtClean="0">
                <a:solidFill>
                  <a:srgbClr val="FF0000"/>
                </a:solidFill>
              </a:rPr>
              <a:t>7 to 12)</a:t>
            </a:r>
          </a:p>
          <a:p>
            <a:r>
              <a:rPr lang="en-US" altLang="en-US" dirty="0"/>
              <a:t>Summary - </a:t>
            </a:r>
            <a:r>
              <a:rPr lang="en-US" altLang="en-US" dirty="0">
                <a:solidFill>
                  <a:srgbClr val="FF6600"/>
                </a:solidFill>
              </a:rPr>
              <a:t>Same content as in S6-222782</a:t>
            </a:r>
          </a:p>
          <a:p>
            <a:endParaRPr lang="en-US" altLang="en-US" dirty="0" smtClean="0">
              <a:solidFill>
                <a:srgbClr val="FF0000"/>
              </a:solidFill>
            </a:endParaRPr>
          </a:p>
          <a:p>
            <a:endParaRPr lang="en-US" altLang="en-US" dirty="0" smtClean="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IN" altLang="en-US" dirty="0" smtClean="0"/>
              <a:t>VAL Service Area</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IN" altLang="en-US" dirty="0"/>
              <a:t>Interpretation of Location means different to different entities depending upon the context. For example, for a consumer, location is invariably civic address. For Network, it is one of </a:t>
            </a:r>
            <a:r>
              <a:rPr lang="en-IN" altLang="en-US" dirty="0" smtClean="0"/>
              <a:t>Tracking </a:t>
            </a:r>
            <a:r>
              <a:rPr lang="en-IN" altLang="en-US" dirty="0"/>
              <a:t>Area/Routing Area (TA/RA), </a:t>
            </a:r>
            <a:r>
              <a:rPr lang="en-IN" altLang="en-US" dirty="0" err="1"/>
              <a:t>eNODEB</a:t>
            </a:r>
            <a:r>
              <a:rPr lang="en-IN" altLang="en-US" dirty="0"/>
              <a:t> ID, Cell ID. For a Vertical Application Layer (VAL), it can refer to the jurisdictional area of service</a:t>
            </a:r>
            <a:r>
              <a:rPr lang="en-IN" altLang="en-US" smtClean="0"/>
              <a:t>. </a:t>
            </a:r>
            <a:endParaRPr lang="en-IN" altLang="en-US" sz="2000" dirty="0"/>
          </a:p>
          <a:p>
            <a:r>
              <a:rPr lang="en-IN" altLang="en-US" dirty="0"/>
              <a:t>Every vertical application server will have an area defined within which it provides the required service to the VAL users</a:t>
            </a:r>
            <a:r>
              <a:rPr lang="en-IN" altLang="en-US" dirty="0" smtClean="0"/>
              <a:t>.</a:t>
            </a:r>
            <a:endParaRPr lang="en-IN" altLang="en-US" sz="2000" dirty="0"/>
          </a:p>
          <a:p>
            <a:r>
              <a:rPr lang="en-US" altLang="en-US" dirty="0" smtClean="0"/>
              <a:t>VAL service area can be defined through geographical co-ordinates and can be assigned an ID (VAL service Area ID)</a:t>
            </a:r>
            <a:endParaRPr lang="en-US" altLang="en-US" dirty="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smtClean="0"/>
              <a:t>Current </a:t>
            </a:r>
            <a:r>
              <a:rPr lang="en-GB" altLang="en-US" dirty="0"/>
              <a:t>u</a:t>
            </a:r>
            <a:r>
              <a:rPr lang="en-GB" altLang="en-US" dirty="0" smtClean="0"/>
              <a:t>se of location information</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68357" y="1686479"/>
            <a:ext cx="11757991" cy="4793834"/>
          </a:xfrm>
        </p:spPr>
        <p:txBody>
          <a:bodyPr/>
          <a:lstStyle/>
          <a:p>
            <a:r>
              <a:rPr lang="en-US" altLang="en-US" dirty="0" smtClean="0"/>
              <a:t>Currently the VAL servers share the geographical area with the SEAL servers for the following :</a:t>
            </a:r>
          </a:p>
          <a:p>
            <a:pPr lvl="1"/>
            <a:r>
              <a:rPr lang="en-US" altLang="en-US" dirty="0" smtClean="0"/>
              <a:t>Get UE Information request from VAL server to SEAL LM server to get the list of UEs in a particular geographical area</a:t>
            </a:r>
          </a:p>
          <a:p>
            <a:pPr lvl="1"/>
            <a:r>
              <a:rPr lang="en-US" altLang="en-US" dirty="0" smtClean="0"/>
              <a:t>Location area monitoring subscription request from VAL server to SEAL LM to get the list of UEs as and when they move in or out of a particular location</a:t>
            </a:r>
          </a:p>
          <a:p>
            <a:pPr lvl="1"/>
            <a:r>
              <a:rPr lang="en-US" altLang="en-US" dirty="0" smtClean="0"/>
              <a:t>Location based group creation request from VAL server to SEAL GM to create a group with the list of UEs in a particular geographical area</a:t>
            </a:r>
          </a:p>
          <a:p>
            <a:r>
              <a:rPr lang="en-US" altLang="en-US" dirty="0" smtClean="0"/>
              <a:t>In all the above cases the VAL server can share the VAL service Area ID as attribute instead of sharing the geographical co-ordinates.</a:t>
            </a:r>
          </a:p>
          <a:p>
            <a:pPr lvl="1"/>
            <a:endParaRPr lang="en-US" altLang="en-US" dirty="0" smtClean="0"/>
          </a:p>
          <a:p>
            <a:pPr lvl="1"/>
            <a:endParaRPr lang="en-US" altLang="en-US" dirty="0"/>
          </a:p>
          <a:p>
            <a:pPr lvl="2"/>
            <a:endParaRPr lang="en-US" altLang="en-US" dirty="0"/>
          </a:p>
          <a:p>
            <a:pPr marL="1143000" lvl="4">
              <a:spcBef>
                <a:spcPts val="1000"/>
              </a:spcBef>
              <a:buBlip>
                <a:blip r:embed="rId2"/>
              </a:buBlip>
            </a:pPr>
            <a:endParaRPr lang="en-US" altLang="en-US" sz="2600" dirty="0"/>
          </a:p>
          <a:p>
            <a:pPr lvl="2"/>
            <a:endParaRPr lang="en-US" altLang="en-US" dirty="0"/>
          </a:p>
        </p:txBody>
      </p:sp>
    </p:spTree>
    <p:extLst>
      <p:ext uri="{BB962C8B-B14F-4D97-AF65-F5344CB8AC3E}">
        <p14:creationId xmlns:p14="http://schemas.microsoft.com/office/powerpoint/2010/main" val="3393662756"/>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smtClean="0"/>
              <a:t>Using VAL service area ID</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68357" y="1915076"/>
            <a:ext cx="11757991" cy="4793834"/>
          </a:xfrm>
        </p:spPr>
        <p:txBody>
          <a:bodyPr/>
          <a:lstStyle/>
          <a:p>
            <a:r>
              <a:rPr lang="en-US" altLang="en-US" dirty="0" smtClean="0"/>
              <a:t>VAL server can register with the SEAL service the list of VAL service areas and the corresponding VAL service area IDs. This can happen only once and whenever there is a change in the VAL service area.</a:t>
            </a:r>
          </a:p>
          <a:p>
            <a:r>
              <a:rPr lang="en-US" altLang="en-US" dirty="0" smtClean="0"/>
              <a:t>SEAL server maintains the mapping between the VAL service area (Geographical area) and the corresponding VAL service area ID.</a:t>
            </a:r>
          </a:p>
          <a:p>
            <a:r>
              <a:rPr lang="en-US" altLang="en-US" dirty="0" smtClean="0"/>
              <a:t>Once the mapping/configuration of VAL service area and VAL service area ID is created the VAL server and SEAL servers can talk using the VAL service Area IDs instead of the location co-ordinates.</a:t>
            </a:r>
          </a:p>
          <a:p>
            <a:r>
              <a:rPr lang="en-US" altLang="en-US" dirty="0" smtClean="0"/>
              <a:t>More than one VAL service area can be registered by the VAL server based on the VAL administration input.</a:t>
            </a:r>
          </a:p>
          <a:p>
            <a:endParaRPr lang="en-US" altLang="en-US" dirty="0"/>
          </a:p>
        </p:txBody>
      </p:sp>
    </p:spTree>
    <p:extLst>
      <p:ext uri="{BB962C8B-B14F-4D97-AF65-F5344CB8AC3E}">
        <p14:creationId xmlns:p14="http://schemas.microsoft.com/office/powerpoint/2010/main" val="3853913992"/>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smtClean="0"/>
              <a:t>Using VAL service area ID</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68357" y="1805747"/>
            <a:ext cx="11757991" cy="4535418"/>
          </a:xfrm>
        </p:spPr>
        <p:txBody>
          <a:bodyPr/>
          <a:lstStyle/>
          <a:p>
            <a:r>
              <a:rPr lang="en-US" altLang="en-US" dirty="0" smtClean="0"/>
              <a:t>Once the VAL service area ID mapping is created, VAL server/SEAL servers can use the VAL service area IDs in the following :	</a:t>
            </a:r>
          </a:p>
          <a:p>
            <a:pPr lvl="1"/>
            <a:r>
              <a:rPr lang="en-US" altLang="en-US" sz="2200" dirty="0" smtClean="0"/>
              <a:t>Location Report and location information notification from SEAL LM to VAL server can carry the VAL service Area ID in addition to location information. SEAL server can add the VAL service area ID corresponding to the location information</a:t>
            </a:r>
          </a:p>
          <a:p>
            <a:pPr lvl="1"/>
            <a:r>
              <a:rPr lang="en-US" altLang="en-US" sz="2200" dirty="0" smtClean="0"/>
              <a:t>GET UE(s) information request can carry the VAL service area ID instead of the geographical co-ordinates</a:t>
            </a:r>
          </a:p>
          <a:p>
            <a:pPr lvl="1"/>
            <a:r>
              <a:rPr lang="en-US" altLang="en-US" sz="2200" dirty="0" smtClean="0"/>
              <a:t>Monitor location subscription request can carry the VAL service Area IDs as areas of interest.</a:t>
            </a:r>
          </a:p>
          <a:p>
            <a:pPr lvl="1"/>
            <a:r>
              <a:rPr lang="en-GB" sz="2200" dirty="0"/>
              <a:t>Location area </a:t>
            </a:r>
            <a:r>
              <a:rPr lang="nl-NL" sz="2200" dirty="0"/>
              <a:t>monitoring </a:t>
            </a:r>
            <a:r>
              <a:rPr lang="en-GB" sz="2200" dirty="0"/>
              <a:t>subscription </a:t>
            </a:r>
            <a:r>
              <a:rPr lang="en-GB" sz="2200" dirty="0" smtClean="0"/>
              <a:t>request can include the VAL service Area ID as location information criteria</a:t>
            </a:r>
          </a:p>
          <a:p>
            <a:pPr lvl="1"/>
            <a:r>
              <a:rPr lang="en-US" altLang="en-US" sz="2200" dirty="0" smtClean="0"/>
              <a:t>Location based group creation</a:t>
            </a:r>
          </a:p>
          <a:p>
            <a:pPr lvl="1"/>
            <a:r>
              <a:rPr lang="en-US" altLang="en-US" sz="2200" dirty="0"/>
              <a:t>Location based group update </a:t>
            </a:r>
          </a:p>
          <a:p>
            <a:pPr lvl="1"/>
            <a:endParaRPr lang="en-US" altLang="en-US" dirty="0" smtClean="0"/>
          </a:p>
          <a:p>
            <a:pPr lvl="1"/>
            <a:endParaRPr lang="en-US" altLang="en-US" dirty="0" smtClean="0"/>
          </a:p>
          <a:p>
            <a:pPr lvl="1"/>
            <a:endParaRPr lang="en-US" altLang="en-US" dirty="0" smtClean="0"/>
          </a:p>
          <a:p>
            <a:endParaRPr lang="en-US" altLang="en-US" dirty="0" smtClean="0"/>
          </a:p>
          <a:p>
            <a:endParaRPr lang="en-US" altLang="en-US" dirty="0"/>
          </a:p>
        </p:txBody>
      </p:sp>
    </p:spTree>
    <p:extLst>
      <p:ext uri="{BB962C8B-B14F-4D97-AF65-F5344CB8AC3E}">
        <p14:creationId xmlns:p14="http://schemas.microsoft.com/office/powerpoint/2010/main" val="3294831718"/>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smtClean="0"/>
              <a:t>Comments and Clarifications</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68357" y="1805747"/>
            <a:ext cx="11757991" cy="4535418"/>
          </a:xfrm>
        </p:spPr>
        <p:txBody>
          <a:bodyPr/>
          <a:lstStyle/>
          <a:p>
            <a:r>
              <a:rPr lang="en-US" sz="1800" dirty="0"/>
              <a:t>It is not clear the benefit (the benefit mentioned in P7 is the solution itself, rather than compared with the existing mechanism) to have this concept/solution</a:t>
            </a:r>
            <a:r>
              <a:rPr lang="en-US" sz="1800" dirty="0" smtClean="0"/>
              <a:t>. </a:t>
            </a:r>
            <a:r>
              <a:rPr lang="en-GB" sz="1800" dirty="0"/>
              <a:t>What are the drawbacks of using currently directly geographical information</a:t>
            </a:r>
            <a:r>
              <a:rPr lang="en-GB" sz="1800" dirty="0" smtClean="0"/>
              <a:t>? </a:t>
            </a:r>
            <a:r>
              <a:rPr lang="de-AT" sz="1800" dirty="0"/>
              <a:t>Can you provide some vertical applications have special area define except using the civic/geographical address</a:t>
            </a:r>
            <a:endParaRPr lang="en-US" sz="1800" dirty="0" smtClean="0"/>
          </a:p>
          <a:p>
            <a:pPr lvl="1"/>
            <a:r>
              <a:rPr lang="de-AT" sz="1600" dirty="0">
                <a:solidFill>
                  <a:schemeClr val="accent5"/>
                </a:solidFill>
              </a:rPr>
              <a:t>Here the proposal is to use the VAL service area instead of using geographical co-ordinates. </a:t>
            </a:r>
            <a:r>
              <a:rPr lang="de-AT" sz="1600" dirty="0" smtClean="0">
                <a:solidFill>
                  <a:schemeClr val="accent5"/>
                </a:solidFill>
              </a:rPr>
              <a:t>VAL service creates </a:t>
            </a:r>
            <a:r>
              <a:rPr lang="de-AT" sz="1600" dirty="0">
                <a:solidFill>
                  <a:schemeClr val="accent5"/>
                </a:solidFill>
              </a:rPr>
              <a:t>the mapping of VAL service area ID and corresponding geographical </a:t>
            </a:r>
            <a:r>
              <a:rPr lang="de-AT" sz="1600" dirty="0" smtClean="0">
                <a:solidFill>
                  <a:schemeClr val="accent5"/>
                </a:solidFill>
              </a:rPr>
              <a:t>coordinates. </a:t>
            </a:r>
          </a:p>
          <a:p>
            <a:pPr lvl="1"/>
            <a:r>
              <a:rPr lang="de-AT" sz="1600" dirty="0" smtClean="0">
                <a:solidFill>
                  <a:schemeClr val="accent5"/>
                </a:solidFill>
              </a:rPr>
              <a:t>Once this mapping is created by the VAL service, instead of passing the geographical co-ordinates only the VAL service area Ids is provided by the VAL servers.</a:t>
            </a:r>
          </a:p>
          <a:p>
            <a:pPr lvl="1"/>
            <a:r>
              <a:rPr lang="de-AT" sz="1600" dirty="0" smtClean="0">
                <a:solidFill>
                  <a:schemeClr val="accent5"/>
                </a:solidFill>
              </a:rPr>
              <a:t>Benefit here is the ease of use/management of service areas using the VAL service area Ids. We are not getting rid of the usage of civic/geogrphical co-ordinates. These are still used while creating the mapping of VAL service area Ids. VAL service area Ids will be dereferenced to the civic/geographical/network location co-ordinates.</a:t>
            </a:r>
          </a:p>
          <a:p>
            <a:pPr lvl="1"/>
            <a:r>
              <a:rPr lang="de-AT" altLang="en-US" sz="1600" dirty="0" smtClean="0">
                <a:solidFill>
                  <a:schemeClr val="accent5"/>
                </a:solidFill>
              </a:rPr>
              <a:t>Every VAL will have service areas defined by the VAL administrator and through this proposal we are enabling the VAL admin to create mapping and name them through VAL service area Ids. E.g., First responders will have the responisbility areas defined, Electrictiy companies will have substation areas, health centers will have wards and each country will have different terminologies for verticals related to government services</a:t>
            </a:r>
            <a:endParaRPr lang="en-US" altLang="en-US" sz="1600" dirty="0" smtClean="0">
              <a:solidFill>
                <a:schemeClr val="accent5"/>
              </a:solidFill>
            </a:endParaRPr>
          </a:p>
          <a:p>
            <a:pPr lvl="1"/>
            <a:endParaRPr lang="en-US" altLang="en-US" dirty="0" smtClean="0"/>
          </a:p>
          <a:p>
            <a:endParaRPr lang="en-US" altLang="en-US" dirty="0" smtClean="0"/>
          </a:p>
          <a:p>
            <a:endParaRPr lang="en-US" altLang="en-US" dirty="0"/>
          </a:p>
        </p:txBody>
      </p:sp>
    </p:spTree>
    <p:extLst>
      <p:ext uri="{BB962C8B-B14F-4D97-AF65-F5344CB8AC3E}">
        <p14:creationId xmlns:p14="http://schemas.microsoft.com/office/powerpoint/2010/main" val="2076204185"/>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smtClean="0"/>
              <a:t>Comments and Clarifications</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68357" y="1805747"/>
            <a:ext cx="11757991" cy="4535418"/>
          </a:xfrm>
        </p:spPr>
        <p:txBody>
          <a:bodyPr/>
          <a:lstStyle/>
          <a:p>
            <a:r>
              <a:rPr lang="en-US" dirty="0"/>
              <a:t>O</a:t>
            </a:r>
            <a:r>
              <a:rPr lang="en-US" dirty="0" smtClean="0"/>
              <a:t>nly </a:t>
            </a:r>
            <a:r>
              <a:rPr lang="en-US" dirty="0"/>
              <a:t>adding those IE in the information flow table does not make the solution complete. For example, what information is in the LMS to enable such information response </a:t>
            </a:r>
            <a:r>
              <a:rPr lang="en-US" dirty="0" smtClean="0"/>
              <a:t>?</a:t>
            </a:r>
            <a:endParaRPr lang="en-US" altLang="en-US" dirty="0"/>
          </a:p>
          <a:p>
            <a:pPr lvl="1"/>
            <a:r>
              <a:rPr lang="en-US" altLang="en-US" dirty="0" smtClean="0">
                <a:solidFill>
                  <a:schemeClr val="accent5"/>
                </a:solidFill>
              </a:rPr>
              <a:t>LMS is configured by the VAL service with the mapping of location information and the VAL service area ID. Refer 9.3.2.x in the CR XXXX on how this mapping is created.</a:t>
            </a:r>
          </a:p>
          <a:p>
            <a:pPr lvl="1"/>
            <a:r>
              <a:rPr lang="en-US" altLang="en-US" dirty="0" smtClean="0">
                <a:solidFill>
                  <a:schemeClr val="accent5"/>
                </a:solidFill>
              </a:rPr>
              <a:t>Once this configuration/mapping is created, VAL service area IDs can be used in the information flows b/w VAL server and LMS. Also please note that the information element related to VAL service area ID is optional and not mandatory.</a:t>
            </a:r>
          </a:p>
          <a:p>
            <a:endParaRPr lang="en-US" altLang="en-US" dirty="0" smtClean="0"/>
          </a:p>
          <a:p>
            <a:endParaRPr lang="en-US" altLang="en-US" dirty="0"/>
          </a:p>
        </p:txBody>
      </p:sp>
    </p:spTree>
    <p:extLst>
      <p:ext uri="{BB962C8B-B14F-4D97-AF65-F5344CB8AC3E}">
        <p14:creationId xmlns:p14="http://schemas.microsoft.com/office/powerpoint/2010/main" val="2139324874"/>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smtClean="0"/>
              <a:t>Comments and Clarifications</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68357" y="1805747"/>
            <a:ext cx="11757991" cy="4535418"/>
          </a:xfrm>
        </p:spPr>
        <p:txBody>
          <a:bodyPr/>
          <a:lstStyle/>
          <a:p>
            <a:r>
              <a:rPr lang="en-US" sz="2400" dirty="0" smtClean="0"/>
              <a:t>From </a:t>
            </a:r>
            <a:r>
              <a:rPr lang="en-US" sz="2400" dirty="0"/>
              <a:t>the business point of view, if the vertical application have such special area topology, whether it is the core business assets and shall not expose to others ?</a:t>
            </a:r>
            <a:endParaRPr lang="en-GB" sz="2400" dirty="0"/>
          </a:p>
          <a:p>
            <a:pPr lvl="1"/>
            <a:r>
              <a:rPr lang="en-US" altLang="en-US" sz="2000" dirty="0" smtClean="0">
                <a:solidFill>
                  <a:schemeClr val="accent5"/>
                </a:solidFill>
              </a:rPr>
              <a:t>VAL service area ID is not considered core business assets. Its just the mapping of the location co-ordinates with a unique ID related to the VAL service. There is no harm in exposing the VAL service area IDs to SEAL layer.</a:t>
            </a:r>
          </a:p>
          <a:p>
            <a:r>
              <a:rPr lang="en-GB" sz="2400" dirty="0"/>
              <a:t>The proposal appears to add complexity. For instance geographical information would still need to be shared by the VAL server, but with the introduction of an ID there would be the overhead of maintaining that ID, e.g., allocation management of the ID.</a:t>
            </a:r>
          </a:p>
          <a:p>
            <a:pPr lvl="1"/>
            <a:r>
              <a:rPr lang="en-IN" altLang="en-US" sz="2000" dirty="0">
                <a:solidFill>
                  <a:schemeClr val="accent5"/>
                </a:solidFill>
              </a:rPr>
              <a:t>We don’t see a complexity here. It is just maintaining the mapping of location co-ordinates and the corresponding VAL service IDs for each of the VAL services being served by the SEAL layer. Whole purpose of SEAL is to offload the complexity from the VAL layer and SEAL layer is handling more core logic and this mapping would not create any complexity IMHO.</a:t>
            </a:r>
            <a:endParaRPr lang="en-US" altLang="en-US" sz="2000" dirty="0">
              <a:solidFill>
                <a:schemeClr val="accent5"/>
              </a:solidFill>
            </a:endParaRPr>
          </a:p>
          <a:p>
            <a:endParaRPr lang="en-US" altLang="en-US" dirty="0" smtClean="0"/>
          </a:p>
          <a:p>
            <a:endParaRPr lang="en-US" altLang="en-US" dirty="0"/>
          </a:p>
        </p:txBody>
      </p:sp>
    </p:spTree>
    <p:extLst>
      <p:ext uri="{BB962C8B-B14F-4D97-AF65-F5344CB8AC3E}">
        <p14:creationId xmlns:p14="http://schemas.microsoft.com/office/powerpoint/2010/main" val="3326955321"/>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purl.org/dc/terms/"/>
    <ds:schemaRef ds:uri="http://purl.org/dc/dcmitype/"/>
    <ds:schemaRef ds:uri="http://schemas.microsoft.com/office/2006/metadata/properties"/>
    <ds:schemaRef ds:uri="http://www.w3.org/XML/1998/namespace"/>
    <ds:schemaRef ds:uri="http://purl.org/dc/elements/1.1/"/>
    <ds:schemaRef ds:uri="http://schemas.microsoft.com/office/2006/documentManagement/types"/>
    <ds:schemaRef ds:uri="679a257e-872f-4c98-9e8a-0a9c104f72cd"/>
    <ds:schemaRef ds:uri="http://schemas.microsoft.com/office/infopath/2007/PartnerControls"/>
    <ds:schemaRef ds:uri="http://schemas.openxmlformats.org/package/2006/metadata/core-properties"/>
    <ds:schemaRef ds:uri="280d8efa-eff2-4910-88d2-79ca146720c4"/>
  </ds:schemaRefs>
</ds:datastoreItem>
</file>

<file path=docProps/app.xml><?xml version="1.0" encoding="utf-8"?>
<Properties xmlns="http://schemas.openxmlformats.org/officeDocument/2006/extended-properties" xmlns:vt="http://schemas.openxmlformats.org/officeDocument/2006/docPropsVTypes">
  <Template>Office Theme</Template>
  <TotalTime>23367</TotalTime>
  <Words>1615</Words>
  <Application>Microsoft Office PowerPoint</Application>
  <PresentationFormat>Widescreen</PresentationFormat>
  <Paragraphs>90</Paragraphs>
  <Slides>13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 </vt:lpstr>
      <vt:lpstr>SimSun</vt:lpstr>
      <vt:lpstr>Arial</vt:lpstr>
      <vt:lpstr>Calibri</vt:lpstr>
      <vt:lpstr>Calibri Light</vt:lpstr>
      <vt:lpstr>Times New Roman</vt:lpstr>
      <vt:lpstr>Office Theme</vt:lpstr>
      <vt:lpstr>VAL Service Area   – comments and clarifications</vt:lpstr>
      <vt:lpstr>Outline</vt:lpstr>
      <vt:lpstr>VAL Service Area</vt:lpstr>
      <vt:lpstr>Current use of location information</vt:lpstr>
      <vt:lpstr>Using VAL service area ID</vt:lpstr>
      <vt:lpstr>Using VAL service area ID</vt:lpstr>
      <vt:lpstr>Comments and Clarifications</vt:lpstr>
      <vt:lpstr>Comments and Clarifications</vt:lpstr>
      <vt:lpstr>Comments and Clarifications</vt:lpstr>
      <vt:lpstr>Comments and Clarifications</vt:lpstr>
      <vt:lpstr>Comments and Clarifications</vt:lpstr>
      <vt:lpstr>Comments and Clarifications</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Samsung_52e</cp:lastModifiedBy>
  <cp:revision>804</cp:revision>
  <dcterms:created xsi:type="dcterms:W3CDTF">2010-02-05T13:52:04Z</dcterms:created>
  <dcterms:modified xsi:type="dcterms:W3CDTF">2022-11-07T11:19:33Z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(3)fMLp2L3+By1j+JWpnh/ZL+NqNZUYMqrxJMOK++xkP6gHCCViCY2BuyzhtnJywVJb2O6hzG/h
wj3bTS0Zl2S9FhjA8NUZ3nOQdfKWT37aG5O6jK4DzR0YodsX6Mpm3SBMtbDRwsY8Tlc0w4vx
q1IJhG3bQpKe+NIRUxKGzNy8HILiBPg0RNWmSeoIkyEqdpExd8VpxzlehaGPo8eOlOe2ldkL
+4ne7U7zhY4W/Wu4ZO</vt:lpwstr>
  </property>
  <property fmtid="{D5CDD505-2E9C-101B-9397-08002B2CF9AE}" pid="4" name="_2015_ms_pID_7253431">
    <vt:lpwstr>a+WZ/u8vttBvZ0PaC6DclmbFATE9JmKxHeM4cCUN6iZTUU4Txfn4bW
ztWhspnV6m0V4DCI2dgoCHbcTRY7Zl7KLneaVA9SSnFWrASGR7J+7VYafo4k0PQ8J9uK7sc4
thf9uwItrBt2IB99jLrbXYlY/4OertwPD+Rq1QZXeaLp7rOQKKBOsATb1KKGO3MXmKTD0DVq
dXCcQbwbaujTUJWq82/RTHwkUVI4SgRoKfOr</vt:lpwstr>
  </property>
  <property fmtid="{D5CDD505-2E9C-101B-9397-08002B2CF9AE}" pid="5" name="_2015_ms_pID_7253432">
    <vt:lpwstr>ePy+2j2CpPymQotyF7KChOU=</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1663553437</vt:lpwstr>
  </property>
</Properties>
</file>