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4"/>
  </p:notesMasterIdLst>
  <p:handoutMasterIdLst>
    <p:handoutMasterId r:id="rId15"/>
  </p:handoutMasterIdLst>
  <p:sldIdLst>
    <p:sldId id="528" r:id="rId2"/>
    <p:sldId id="556" r:id="rId3"/>
    <p:sldId id="563" r:id="rId4"/>
    <p:sldId id="564" r:id="rId5"/>
    <p:sldId id="558" r:id="rId6"/>
    <p:sldId id="559" r:id="rId7"/>
    <p:sldId id="560" r:id="rId8"/>
    <p:sldId id="567" r:id="rId9"/>
    <p:sldId id="562" r:id="rId10"/>
    <p:sldId id="561" r:id="rId11"/>
    <p:sldId id="566" r:id="rId12"/>
    <p:sldId id="545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10" autoAdjust="0"/>
    <p:restoredTop sz="99112" autoAdjust="0"/>
  </p:normalViewPr>
  <p:slideViewPr>
    <p:cSldViewPr snapToGrid="0">
      <p:cViewPr varScale="1">
        <p:scale>
          <a:sx n="81" d="100"/>
          <a:sy n="81" d="100"/>
        </p:scale>
        <p:origin x="288" y="56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GB" dirty="0" smtClean="0">
                <a:solidFill>
                  <a:schemeClr val="bg1"/>
                </a:solidFill>
              </a:rPr>
              <a:t>S6-223129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41940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SA6#52, Toulouse, France, 14th – 18th November 2022</a:t>
            </a:r>
            <a:endParaRPr lang="en-US" altLang="zh-CN" sz="1100" b="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4.emf"/><Relationship Id="rId4" Type="http://schemas.openxmlformats.org/officeDocument/2006/relationships/oleObject" Target="../embeddings/oleObject4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jpeg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2900" dirty="0"/>
              <a:t/>
            </a:r>
            <a:br>
              <a:rPr lang="en-GB" sz="2900" dirty="0"/>
            </a:br>
            <a:r>
              <a:rPr lang="en-GB" altLang="zh-CN" sz="5400" b="1" dirty="0"/>
              <a:t>Application layer architecture update</a:t>
            </a:r>
            <a:r>
              <a:rPr lang="en-US" altLang="zh-CN" sz="5300" b="1" dirty="0" smtClean="0"/>
              <a:t> Discussion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2400" dirty="0" smtClean="0">
                <a:latin typeface="Arial" panose="020B0604020202020204" pitchFamily="34" charset="0"/>
              </a:rPr>
              <a:t>Shao </a:t>
            </a:r>
            <a:r>
              <a:rPr lang="en-US" altLang="en-US" sz="2400" dirty="0" err="1" smtClean="0">
                <a:latin typeface="Arial" panose="020B0604020202020204" pitchFamily="34" charset="0"/>
              </a:rPr>
              <a:t>Weixiang</a:t>
            </a:r>
            <a:r>
              <a:rPr lang="en-US" altLang="en-US" sz="2400" dirty="0" smtClean="0">
                <a:latin typeface="Arial" panose="020B0604020202020204" pitchFamily="34" charset="0"/>
              </a:rPr>
              <a:t> (ZTE)</a:t>
            </a:r>
            <a:endParaRPr lang="en-US" altLang="en-US" sz="24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ED09E5C-F5C4-945C-9F96-155A6472B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248" y="502102"/>
            <a:ext cx="10342180" cy="982133"/>
          </a:xfrm>
        </p:spPr>
        <p:txBody>
          <a:bodyPr/>
          <a:lstStyle/>
          <a:p>
            <a:r>
              <a:rPr lang="en-GB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FFAPP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new </a:t>
            </a:r>
            <a:r>
              <a:rPr lang="en-GB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Arch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GB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69189" y="1724352"/>
            <a:ext cx="1959891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9FD4F9C7-E45F-E973-693F-874B80F5DE0B}"/>
              </a:ext>
            </a:extLst>
          </p:cNvPr>
          <p:cNvSpPr txBox="1">
            <a:spLocks/>
          </p:cNvSpPr>
          <p:nvPr/>
        </p:nvSpPr>
        <p:spPr bwMode="auto">
          <a:xfrm>
            <a:off x="8319408" y="1602946"/>
            <a:ext cx="3872592" cy="4612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GB" altLang="zh-CN" sz="1800" dirty="0"/>
              <a:t>In the factory, there are three layers which include Upper layer, FF application layer and OT layer. </a:t>
            </a:r>
            <a:endParaRPr lang="zh-CN" altLang="zh-CN" sz="1800" dirty="0"/>
          </a:p>
          <a:p>
            <a:r>
              <a:rPr lang="en-GB" altLang="zh-CN" sz="1800" dirty="0"/>
              <a:t>The Upper layer include factory IT systems (e.g. ERP, MES, SCADA, </a:t>
            </a:r>
            <a:r>
              <a:rPr lang="en-GB" altLang="zh-CN" sz="1800" dirty="0" err="1"/>
              <a:t>etc</a:t>
            </a:r>
            <a:r>
              <a:rPr lang="en-GB" altLang="zh-CN" sz="1800" dirty="0"/>
              <a:t>) and/or 5G service provider Network Operations </a:t>
            </a:r>
            <a:r>
              <a:rPr lang="en-GB" altLang="zh-CN" sz="1800" dirty="0" err="1"/>
              <a:t>Center</a:t>
            </a:r>
            <a:r>
              <a:rPr lang="en-GB" altLang="zh-CN" sz="1800" dirty="0"/>
              <a:t> (NOC).</a:t>
            </a:r>
            <a:endParaRPr lang="zh-CN" altLang="zh-CN" sz="1800" dirty="0"/>
          </a:p>
          <a:p>
            <a:r>
              <a:rPr lang="en-GB" altLang="zh-CN" sz="1800" dirty="0"/>
              <a:t>The OT layer include OT industrial devices, e.g. machine, robot, field devices, sensors, actuators, etc. </a:t>
            </a:r>
            <a:endParaRPr lang="zh-CN" altLang="zh-CN" sz="1800" dirty="0"/>
          </a:p>
          <a:p>
            <a:r>
              <a:rPr lang="en-GB" altLang="zh-CN" sz="1800" dirty="0" smtClean="0"/>
              <a:t>The </a:t>
            </a:r>
            <a:r>
              <a:rPr lang="en-GB" altLang="zh-CN" sz="1800" dirty="0"/>
              <a:t>FF application layer include FF UE and FF application server</a:t>
            </a:r>
            <a:r>
              <a:rPr lang="en-GB" altLang="zh-CN" sz="1800" dirty="0" smtClean="0"/>
              <a:t>.</a:t>
            </a:r>
          </a:p>
          <a:p>
            <a:r>
              <a:rPr lang="en-GB" altLang="zh-CN" sz="1800" dirty="0"/>
              <a:t>The FF application server consists of the FF VAL server, the SEAL servers. </a:t>
            </a:r>
            <a:endParaRPr lang="en-GB" altLang="zh-CN" sz="1800" dirty="0" smtClean="0"/>
          </a:p>
          <a:p>
            <a:r>
              <a:rPr lang="en-GB" altLang="zh-CN" sz="1800" dirty="0"/>
              <a:t>The FF UE consist of the FF VAL client, the SEAL clients.</a:t>
            </a:r>
            <a:endParaRPr lang="en-GB" altLang="zh-CN" sz="1800" dirty="0" smtClean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97970" y="1770070"/>
            <a:ext cx="1445660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52250" y="1930632"/>
            <a:ext cx="11969923" cy="47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97970" y="2246951"/>
            <a:ext cx="1304482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3094603"/>
              </p:ext>
            </p:extLst>
          </p:nvPr>
        </p:nvGraphicFramePr>
        <p:xfrm>
          <a:off x="97970" y="2010188"/>
          <a:ext cx="8137320" cy="35986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Visio" r:id="rId4" imgW="10261742" imgH="4174733" progId="Visio.Drawing.11">
                  <p:embed/>
                </p:oleObj>
              </mc:Choice>
              <mc:Fallback>
                <p:oleObj name="Visio" r:id="rId4" imgW="10261742" imgH="4174733" progId="Visio.Drawing.11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970" y="2010188"/>
                        <a:ext cx="8137320" cy="359867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6453448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ED09E5C-F5C4-945C-9F96-155A6472B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248" y="502102"/>
            <a:ext cx="10342180" cy="982133"/>
          </a:xfrm>
        </p:spPr>
        <p:txBody>
          <a:bodyPr/>
          <a:lstStyle/>
          <a:p>
            <a:r>
              <a:rPr lang="en-GB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FFAPP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new </a:t>
            </a:r>
            <a:r>
              <a:rPr lang="en-GB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Arch</a:t>
            </a:r>
            <a:r>
              <a:rPr lang="en-GB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map to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industrial networks</a:t>
            </a:r>
            <a:r>
              <a:rPr lang="en-GB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GB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69189" y="1724352"/>
            <a:ext cx="1959891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97970" y="1770070"/>
            <a:ext cx="1445660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52250" y="1930632"/>
            <a:ext cx="11969923" cy="47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97970" y="2246951"/>
            <a:ext cx="1304482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2" y="2055906"/>
            <a:ext cx="4419600" cy="3590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5735" y="3162987"/>
            <a:ext cx="1441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dirty="0"/>
              <a:t>Upper layer </a:t>
            </a:r>
            <a:endParaRPr lang="zh-CN" altLang="en-US" dirty="0"/>
          </a:p>
        </p:txBody>
      </p:sp>
      <p:sp>
        <p:nvSpPr>
          <p:cNvPr id="5" name="右大括号 4"/>
          <p:cNvSpPr/>
          <p:nvPr/>
        </p:nvSpPr>
        <p:spPr>
          <a:xfrm>
            <a:off x="6705602" y="2963636"/>
            <a:ext cx="283028" cy="800100"/>
          </a:xfrm>
          <a:prstGeom prst="rightBrace">
            <a:avLst/>
          </a:prstGeom>
          <a:solidFill>
            <a:schemeClr val="accent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6705602" y="4351564"/>
            <a:ext cx="400133" cy="2122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21210" y="4273034"/>
            <a:ext cx="44041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dirty="0"/>
              <a:t>FF application </a:t>
            </a:r>
            <a:r>
              <a:rPr lang="en-GB" altLang="zh-CN" dirty="0" smtClean="0"/>
              <a:t>server </a:t>
            </a:r>
            <a:r>
              <a:rPr lang="en-US" altLang="zh-CN" dirty="0"/>
              <a:t>integrate or replace</a:t>
            </a:r>
            <a:endParaRPr lang="zh-CN" altLang="en-US" dirty="0"/>
          </a:p>
        </p:txBody>
      </p:sp>
      <p:sp>
        <p:nvSpPr>
          <p:cNvPr id="14" name="右箭头 13"/>
          <p:cNvSpPr/>
          <p:nvPr/>
        </p:nvSpPr>
        <p:spPr>
          <a:xfrm>
            <a:off x="6705601" y="5135336"/>
            <a:ext cx="400133" cy="2122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121210" y="5102530"/>
            <a:ext cx="44041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dirty="0"/>
              <a:t>FF </a:t>
            </a:r>
            <a:r>
              <a:rPr lang="en-GB" altLang="zh-CN" dirty="0" smtClean="0"/>
              <a:t>UE </a:t>
            </a:r>
            <a:r>
              <a:rPr lang="en-US" altLang="zh-CN" dirty="0" smtClean="0"/>
              <a:t>integrate or gateway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4729147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ED09E5C-F5C4-945C-9F96-155A6472B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669" y="365527"/>
            <a:ext cx="9103784" cy="982133"/>
          </a:xfrm>
        </p:spPr>
        <p:txBody>
          <a:bodyPr/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Industrial automation communication structure</a:t>
            </a:r>
            <a:endParaRPr lang="en-GB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9FD4F9C7-E45F-E973-693F-874B80F5DE0B}"/>
              </a:ext>
            </a:extLst>
          </p:cNvPr>
          <p:cNvSpPr txBox="1">
            <a:spLocks/>
          </p:cNvSpPr>
          <p:nvPr/>
        </p:nvSpPr>
        <p:spPr bwMode="auto">
          <a:xfrm>
            <a:off x="7441324" y="1701216"/>
            <a:ext cx="4750675" cy="4612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zh-CN" sz="1800" dirty="0" smtClean="0"/>
              <a:t>5G-ACIA WI021 Integration </a:t>
            </a:r>
            <a:r>
              <a:rPr lang="en-US" altLang="zh-CN" sz="1800" dirty="0"/>
              <a:t>of Industrial Ethernet Networks with 5G </a:t>
            </a:r>
            <a:r>
              <a:rPr lang="en-US" altLang="zh-CN" sz="1800" dirty="0" smtClean="0"/>
              <a:t>Networks</a:t>
            </a:r>
          </a:p>
          <a:p>
            <a:r>
              <a:rPr lang="en-US" altLang="zh-CN" sz="1800" dirty="0" smtClean="0"/>
              <a:t>The </a:t>
            </a:r>
            <a:r>
              <a:rPr lang="en-US" altLang="zh-CN" sz="1800" dirty="0"/>
              <a:t>current industrial communications scenarios</a:t>
            </a:r>
            <a:r>
              <a:rPr lang="en-US" altLang="zh-CN" sz="1800" dirty="0" smtClean="0"/>
              <a:t>, ERP/MES/SCADA are factory IT systems through </a:t>
            </a:r>
            <a:r>
              <a:rPr lang="en-US" altLang="zh-CN" sz="1800" dirty="0"/>
              <a:t>controllers/master (C/M</a:t>
            </a:r>
            <a:r>
              <a:rPr lang="en-US" altLang="zh-CN" sz="1800" dirty="0" smtClean="0"/>
              <a:t>) to manage OT product line devices include sensors and </a:t>
            </a:r>
            <a:r>
              <a:rPr lang="en-US" altLang="zh-CN" sz="1800" dirty="0"/>
              <a:t>actuators (S/A</a:t>
            </a:r>
            <a:r>
              <a:rPr lang="en-US" altLang="zh-CN" sz="1800" dirty="0" smtClean="0"/>
              <a:t>).</a:t>
            </a:r>
          </a:p>
          <a:p>
            <a:r>
              <a:rPr lang="en-US" altLang="zh-CN" sz="1800" dirty="0"/>
              <a:t>Communication between L2/L3 </a:t>
            </a:r>
            <a:r>
              <a:rPr lang="en-US" altLang="zh-CN" sz="1800" dirty="0" smtClean="0"/>
              <a:t>infrastructure is </a:t>
            </a:r>
            <a:r>
              <a:rPr lang="en-US" altLang="zh-CN" sz="1800" dirty="0"/>
              <a:t>predominantly </a:t>
            </a:r>
            <a:r>
              <a:rPr lang="en-US" altLang="zh-CN" sz="1800" dirty="0" smtClean="0"/>
              <a:t>wired.   </a:t>
            </a:r>
            <a:endParaRPr lang="en-US" altLang="zh-CN" sz="1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669" y="1646443"/>
            <a:ext cx="6915314" cy="4722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21073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ED09E5C-F5C4-945C-9F96-155A6472B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73410"/>
            <a:ext cx="9814984" cy="982133"/>
          </a:xfrm>
        </p:spPr>
        <p:txBody>
          <a:bodyPr/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ransformation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 industrial networks from Industry 3.0 to Industry 4.0</a:t>
            </a:r>
            <a:endParaRPr lang="en-GB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11464"/>
            <a:ext cx="8758715" cy="4773008"/>
          </a:xfrm>
          <a:prstGeom prst="rect">
            <a:avLst/>
          </a:prstGeom>
        </p:spPr>
      </p:pic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9FD4F9C7-E45F-E973-693F-874B80F5DE0B}"/>
              </a:ext>
            </a:extLst>
          </p:cNvPr>
          <p:cNvSpPr txBox="1">
            <a:spLocks/>
          </p:cNvSpPr>
          <p:nvPr/>
        </p:nvSpPr>
        <p:spPr bwMode="auto">
          <a:xfrm>
            <a:off x="8613320" y="1701216"/>
            <a:ext cx="3578679" cy="4612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zh-CN" sz="1800" dirty="0" smtClean="0"/>
              <a:t>The </a:t>
            </a:r>
            <a:r>
              <a:rPr lang="en-US" altLang="zh-CN" sz="1800" dirty="0"/>
              <a:t>Industry 3.0 </a:t>
            </a:r>
            <a:r>
              <a:rPr lang="en-US" altLang="zh-CN" sz="1800" dirty="0" smtClean="0"/>
              <a:t>automation pyramid </a:t>
            </a:r>
            <a:r>
              <a:rPr lang="en-US" altLang="zh-CN" sz="1800" dirty="0"/>
              <a:t>focused on high throughput and very </a:t>
            </a:r>
            <a:r>
              <a:rPr lang="en-US" altLang="zh-CN" sz="1800" dirty="0" smtClean="0"/>
              <a:t>efficient machines</a:t>
            </a:r>
            <a:r>
              <a:rPr lang="en-US" altLang="zh-CN" sz="1800" dirty="0"/>
              <a:t>, including dedicated networks.</a:t>
            </a:r>
          </a:p>
          <a:p>
            <a:r>
              <a:rPr lang="en-US" altLang="zh-CN" sz="1800" dirty="0" smtClean="0"/>
              <a:t>IT domain include ERP/MES/SCADA</a:t>
            </a:r>
          </a:p>
          <a:p>
            <a:r>
              <a:rPr lang="en-US" altLang="zh-CN" sz="1800" dirty="0" smtClean="0"/>
              <a:t>OT </a:t>
            </a:r>
            <a:r>
              <a:rPr lang="en-US" altLang="zh-CN" sz="1800" dirty="0"/>
              <a:t>domain include </a:t>
            </a:r>
            <a:r>
              <a:rPr lang="en-US" altLang="zh-CN" sz="1800" dirty="0" smtClean="0"/>
              <a:t>Control/PLC, Field/IO</a:t>
            </a:r>
          </a:p>
          <a:p>
            <a:r>
              <a:rPr lang="en-US" altLang="zh-CN" sz="1800" dirty="0" smtClean="0"/>
              <a:t>For Industry </a:t>
            </a:r>
            <a:r>
              <a:rPr lang="en-US" altLang="zh-CN" sz="1800" dirty="0"/>
              <a:t>4.0 </a:t>
            </a:r>
            <a:r>
              <a:rPr lang="en-US" altLang="zh-CN" sz="1800" dirty="0" smtClean="0"/>
              <a:t>factories, 5G can help for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wireless.</a:t>
            </a:r>
          </a:p>
          <a:p>
            <a:r>
              <a:rPr lang="en-US" altLang="zh-CN" sz="1800" dirty="0" smtClean="0"/>
              <a:t>5G device can integrate or replace with OT </a:t>
            </a:r>
            <a:r>
              <a:rPr lang="en-US" altLang="zh-CN" sz="1800" dirty="0" err="1" smtClean="0"/>
              <a:t>equipments</a:t>
            </a:r>
            <a:r>
              <a:rPr lang="en-US" altLang="zh-CN" sz="1800" dirty="0" smtClean="0"/>
              <a:t> such as Control/PLC, Field devices.  </a:t>
            </a: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426155945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ED09E5C-F5C4-945C-9F96-155A6472B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669" y="365527"/>
            <a:ext cx="9103784" cy="982133"/>
          </a:xfrm>
        </p:spPr>
        <p:txBody>
          <a:bodyPr/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Industrial automation communication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with 5G</a:t>
            </a:r>
            <a:endParaRPr lang="en-GB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56" y="1895878"/>
            <a:ext cx="5862091" cy="26218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7815" y="1895878"/>
            <a:ext cx="5494755" cy="262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84373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ED09E5C-F5C4-945C-9F96-155A6472BFF7}"/>
              </a:ext>
            </a:extLst>
          </p:cNvPr>
          <p:cNvSpPr txBox="1">
            <a:spLocks/>
          </p:cNvSpPr>
          <p:nvPr/>
        </p:nvSpPr>
        <p:spPr bwMode="auto">
          <a:xfrm>
            <a:off x="268577" y="363310"/>
            <a:ext cx="10018986" cy="982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altLang="de-DE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5G-ACIA WI039-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Exposure of 5G Capabilities for Connected</a:t>
            </a:r>
          </a:p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Industries and Automation Applications</a:t>
            </a:r>
            <a:endParaRPr lang="en-GB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9483" y="1582590"/>
            <a:ext cx="7293114" cy="4786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22382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7">
            <a:extLst>
              <a:ext uri="{FF2B5EF4-FFF2-40B4-BE49-F238E27FC236}">
                <a16:creationId xmlns:a16="http://schemas.microsoft.com/office/drawing/2014/main" xmlns="" id="{9FD4F9C7-E45F-E973-693F-874B80F5DE0B}"/>
              </a:ext>
            </a:extLst>
          </p:cNvPr>
          <p:cNvSpPr txBox="1">
            <a:spLocks/>
          </p:cNvSpPr>
          <p:nvPr/>
        </p:nvSpPr>
        <p:spPr bwMode="auto">
          <a:xfrm>
            <a:off x="7372352" y="1701216"/>
            <a:ext cx="4819648" cy="4612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zh-CN" sz="1800" dirty="0"/>
              <a:t>Exposure of 5G networks to </a:t>
            </a:r>
            <a:r>
              <a:rPr lang="en-US" altLang="zh-CN" sz="1800" dirty="0" err="1"/>
              <a:t>IIoT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Applications, </a:t>
            </a:r>
            <a:r>
              <a:rPr lang="en-US" altLang="zh-CN" sz="1800" dirty="0"/>
              <a:t>where the </a:t>
            </a:r>
            <a:r>
              <a:rPr lang="en-US" altLang="zh-CN" sz="1800" dirty="0" err="1"/>
              <a:t>IIoT</a:t>
            </a:r>
            <a:r>
              <a:rPr lang="en-US" altLang="zh-CN" sz="1800" dirty="0"/>
              <a:t> Application is </a:t>
            </a:r>
            <a:r>
              <a:rPr lang="en-US" altLang="zh-CN" sz="1800" dirty="0" smtClean="0"/>
              <a:t>the </a:t>
            </a:r>
            <a:r>
              <a:rPr lang="en-US" altLang="zh-CN" sz="1800" dirty="0"/>
              <a:t>service consumer and the 5G system the service </a:t>
            </a:r>
            <a:r>
              <a:rPr lang="en-US" altLang="zh-CN" sz="1800" dirty="0" smtClean="0"/>
              <a:t>provider.</a:t>
            </a:r>
          </a:p>
          <a:p>
            <a:r>
              <a:rPr lang="en-US" altLang="zh-CN" sz="1800" dirty="0" smtClean="0"/>
              <a:t>En1 </a:t>
            </a:r>
            <a:r>
              <a:rPr lang="en-US" altLang="zh-CN" sz="1800" dirty="0"/>
              <a:t>stands for the interface to access management related functions; </a:t>
            </a:r>
          </a:p>
          <a:p>
            <a:r>
              <a:rPr lang="en-US" altLang="zh-CN" sz="1800" dirty="0" smtClean="0"/>
              <a:t>En2 </a:t>
            </a:r>
            <a:r>
              <a:rPr lang="en-US" altLang="zh-CN" sz="1800" dirty="0"/>
              <a:t>stands for the interface to access SEAL exposure </a:t>
            </a:r>
            <a:endParaRPr lang="en-US" altLang="zh-CN" sz="1800" dirty="0" smtClean="0"/>
          </a:p>
          <a:p>
            <a:r>
              <a:rPr lang="en-US" altLang="zh-CN" sz="1800" dirty="0" smtClean="0"/>
              <a:t>En3 </a:t>
            </a:r>
            <a:r>
              <a:rPr lang="en-US" altLang="zh-CN" sz="1800" dirty="0"/>
              <a:t>stands for the interface to access NEF </a:t>
            </a:r>
            <a:r>
              <a:rPr lang="en-US" altLang="zh-CN" sz="1800" dirty="0" smtClean="0"/>
              <a:t>exposure</a:t>
            </a:r>
          </a:p>
          <a:p>
            <a:r>
              <a:rPr lang="en-US" altLang="zh-CN" sz="1800" dirty="0" smtClean="0"/>
              <a:t>Ed </a:t>
            </a:r>
            <a:r>
              <a:rPr lang="en-US" altLang="zh-CN" sz="1800" dirty="0"/>
              <a:t>stands for the reference point allowing an </a:t>
            </a:r>
            <a:r>
              <a:rPr lang="en-US" altLang="zh-CN" sz="1800" dirty="0" err="1"/>
              <a:t>IIoT</a:t>
            </a:r>
            <a:r>
              <a:rPr lang="en-US" altLang="zh-CN" sz="1800" dirty="0"/>
              <a:t> Application running on the device to </a:t>
            </a:r>
            <a:r>
              <a:rPr lang="en-US" altLang="zh-CN" sz="1800" dirty="0" smtClean="0"/>
              <a:t>access </a:t>
            </a:r>
            <a:r>
              <a:rPr lang="en-US" altLang="zh-CN" sz="1800" dirty="0"/>
              <a:t>to 5G network services </a:t>
            </a:r>
            <a:r>
              <a:rPr lang="en-US" altLang="zh-CN" sz="1800" dirty="0" smtClean="0"/>
              <a:t> </a:t>
            </a:r>
            <a:endParaRPr lang="en-US" altLang="zh-CN" sz="1800" dirty="0"/>
          </a:p>
          <a:p>
            <a:endParaRPr lang="en-US" altLang="zh-CN" sz="1800" dirty="0"/>
          </a:p>
          <a:p>
            <a:endParaRPr lang="en-US" altLang="zh-CN" sz="1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856" y="1624771"/>
            <a:ext cx="6882495" cy="476767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xmlns="" id="{3ED09E5C-F5C4-945C-9F96-155A6472B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77" y="363310"/>
            <a:ext cx="10018986" cy="982133"/>
          </a:xfrm>
        </p:spPr>
        <p:txBody>
          <a:bodyPr/>
          <a:lstStyle/>
          <a:p>
            <a:r>
              <a:rPr lang="en-US" altLang="de-DE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5G-ACIA </a:t>
            </a:r>
            <a:r>
              <a:rPr lang="en-US" altLang="de-DE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WI062-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Exposure of 5G capabilities to industrial applications -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architecture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protocol aspects </a:t>
            </a:r>
            <a:endParaRPr lang="en-GB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988465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ED09E5C-F5C4-945C-9F96-155A6472B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427" y="200024"/>
            <a:ext cx="10018986" cy="982133"/>
          </a:xfrm>
        </p:spPr>
        <p:txBody>
          <a:bodyPr/>
          <a:lstStyle/>
          <a:p>
            <a:r>
              <a:rPr lang="en-US" altLang="de-DE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5G-ACIA WI062-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Exposure of 5G capabilities to industrial applications - architecture and protocol aspects </a:t>
            </a:r>
            <a:endParaRPr lang="en-GB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xmlns="" id="{9FD4F9C7-E45F-E973-693F-874B80F5DE0B}"/>
              </a:ext>
            </a:extLst>
          </p:cNvPr>
          <p:cNvSpPr txBox="1">
            <a:spLocks/>
          </p:cNvSpPr>
          <p:nvPr/>
        </p:nvSpPr>
        <p:spPr bwMode="auto">
          <a:xfrm>
            <a:off x="6834352" y="1602946"/>
            <a:ext cx="5202620" cy="4612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zh-CN" sz="1800" dirty="0" smtClean="0"/>
              <a:t>For SEAL exposure</a:t>
            </a:r>
          </a:p>
          <a:p>
            <a:r>
              <a:rPr lang="en-US" altLang="zh-CN" sz="1800" dirty="0" smtClean="0"/>
              <a:t>En2 </a:t>
            </a:r>
            <a:r>
              <a:rPr lang="en-US" altLang="zh-CN" sz="1800" dirty="0"/>
              <a:t>interface corresponds to the SEAL-S reference </a:t>
            </a:r>
            <a:r>
              <a:rPr lang="en-US" altLang="zh-CN" sz="1800" dirty="0" smtClean="0"/>
              <a:t>point</a:t>
            </a:r>
            <a:r>
              <a:rPr lang="en-US" altLang="zh-CN" sz="1800" dirty="0"/>
              <a:t>. </a:t>
            </a:r>
            <a:endParaRPr lang="en-US" altLang="zh-CN" sz="1800" dirty="0" smtClean="0"/>
          </a:p>
          <a:p>
            <a:r>
              <a:rPr lang="en-US" altLang="zh-CN" sz="1800" dirty="0" smtClean="0"/>
              <a:t>SEAL </a:t>
            </a:r>
            <a:r>
              <a:rPr lang="en-US" altLang="zh-CN" sz="1800" dirty="0"/>
              <a:t>service enabler clients are situated in the 5G exposure function in the </a:t>
            </a:r>
            <a:r>
              <a:rPr lang="en-US" altLang="zh-CN" sz="1800" dirty="0" smtClean="0"/>
              <a:t>UE, </a:t>
            </a:r>
            <a:r>
              <a:rPr lang="en-US" altLang="zh-CN" sz="1800" dirty="0"/>
              <a:t>and the Ed reference point therefore includes the SEAL-C reference </a:t>
            </a:r>
            <a:r>
              <a:rPr lang="en-US" altLang="zh-CN" sz="1800" dirty="0" smtClean="0"/>
              <a:t>point. </a:t>
            </a:r>
          </a:p>
          <a:p>
            <a:r>
              <a:rPr lang="en-US" altLang="zh-CN" sz="1800" dirty="0"/>
              <a:t>SEAL-UU defines internal interactions between the </a:t>
            </a:r>
            <a:r>
              <a:rPr lang="en-US" altLang="zh-CN" sz="1800" dirty="0" smtClean="0"/>
              <a:t>SEAL </a:t>
            </a:r>
            <a:r>
              <a:rPr lang="en-US" altLang="zh-CN" sz="1800" dirty="0"/>
              <a:t>client and the SEAL server over the user </a:t>
            </a:r>
            <a:r>
              <a:rPr lang="en-US" altLang="zh-CN" sz="1800" dirty="0" smtClean="0"/>
              <a:t>plane. </a:t>
            </a:r>
            <a:endParaRPr lang="en-US" altLang="zh-CN" sz="1800" dirty="0"/>
          </a:p>
          <a:p>
            <a:r>
              <a:rPr lang="en-US" altLang="zh-CN" sz="1800" dirty="0" smtClean="0"/>
              <a:t>The </a:t>
            </a:r>
            <a:r>
              <a:rPr lang="en-US" altLang="zh-CN" sz="1800" dirty="0"/>
              <a:t>VAL client corresponds to the </a:t>
            </a:r>
            <a:r>
              <a:rPr lang="en-US" altLang="zh-CN" sz="1800" dirty="0" err="1"/>
              <a:t>IIoT</a:t>
            </a:r>
            <a:r>
              <a:rPr lang="en-US" altLang="zh-CN" sz="1800" dirty="0"/>
              <a:t> Application in the Industrial 5G Device and the VAL </a:t>
            </a:r>
            <a:r>
              <a:rPr lang="en-US" altLang="zh-CN" sz="1800" dirty="0" smtClean="0"/>
              <a:t>server </a:t>
            </a:r>
            <a:r>
              <a:rPr lang="en-US" altLang="zh-CN" sz="1800" dirty="0"/>
              <a:t>corresponds to the </a:t>
            </a:r>
            <a:r>
              <a:rPr lang="en-US" altLang="zh-CN" sz="1800" dirty="0" err="1"/>
              <a:t>IIoT</a:t>
            </a:r>
            <a:r>
              <a:rPr lang="en-US" altLang="zh-CN" sz="1800" dirty="0"/>
              <a:t> Application in the IT Enterprise Domain. </a:t>
            </a:r>
            <a:endParaRPr lang="en-US" altLang="zh-CN" sz="1800" dirty="0" smtClean="0"/>
          </a:p>
          <a:p>
            <a:endParaRPr lang="en-GB" altLang="zh-CN" sz="1800" dirty="0" smtClean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02946"/>
            <a:ext cx="6701752" cy="4701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80253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ED09E5C-F5C4-945C-9F96-155A6472B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248" y="502102"/>
            <a:ext cx="10342180" cy="982133"/>
          </a:xfrm>
        </p:spPr>
        <p:txBody>
          <a:bodyPr/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SEAL arch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GB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69189" y="1724352"/>
            <a:ext cx="1959891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59228" y="2010188"/>
            <a:ext cx="1731947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79614" y="274512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3499346"/>
              </p:ext>
            </p:extLst>
          </p:nvPr>
        </p:nvGraphicFramePr>
        <p:xfrm>
          <a:off x="106136" y="1640227"/>
          <a:ext cx="56261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Visio" r:id="rId3" imgW="5623519" imgH="2209896" progId="Visio.Drawing.11">
                  <p:embed/>
                </p:oleObj>
              </mc:Choice>
              <mc:Fallback>
                <p:oleObj name="Visio" r:id="rId3" imgW="5623519" imgH="2209896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136" y="1640227"/>
                        <a:ext cx="5626100" cy="2209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863788" y="3856642"/>
            <a:ext cx="42627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b="1" dirty="0">
                <a:ea typeface="等线" panose="02010600030101010101" pitchFamily="2" charset="-122"/>
                <a:cs typeface="Times New Roman" panose="02020603050405020304" pitchFamily="18" charset="0"/>
              </a:rPr>
              <a:t>Generic on-network functional model</a:t>
            </a:r>
            <a:endParaRPr lang="zh-CN" altLang="en-US" b="1" dirty="0"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6988628" y="259652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7904445"/>
              </p:ext>
            </p:extLst>
          </p:nvPr>
        </p:nvGraphicFramePr>
        <p:xfrm>
          <a:off x="6988628" y="1627527"/>
          <a:ext cx="4241800" cy="222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Visio" r:id="rId5" imgW="4244329" imgH="2217456" progId="Visio.Drawing.11">
                  <p:embed/>
                </p:oleObj>
              </mc:Choice>
              <mc:Fallback>
                <p:oleObj name="Visio" r:id="rId5" imgW="4244329" imgH="2217456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88628" y="1627527"/>
                        <a:ext cx="4241800" cy="2222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7127421" y="3848478"/>
            <a:ext cx="42755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altLang="zh-CN" b="1" dirty="0">
                <a:ea typeface="等线" panose="02010600030101010101" pitchFamily="2" charset="-122"/>
                <a:cs typeface="Times New Roman" panose="02020603050405020304" pitchFamily="18" charset="0"/>
              </a:rPr>
              <a:t>Generic off-network functional model</a:t>
            </a:r>
            <a:endParaRPr lang="zh-CN" altLang="zh-CN" b="1" dirty="0"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9228" y="4216081"/>
            <a:ext cx="10078593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VAL</a:t>
            </a: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: </a:t>
            </a:r>
            <a:r>
              <a:rPr lang="en-GB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Vertical </a:t>
            </a:r>
            <a:r>
              <a:rPr lang="en-GB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Application </a:t>
            </a:r>
            <a:r>
              <a:rPr lang="en-GB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Layer</a:t>
            </a:r>
          </a:p>
          <a:p>
            <a:r>
              <a:rPr lang="en-GB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Vertical application: An application catering to a specific vertical</a:t>
            </a:r>
            <a:r>
              <a:rPr lang="en-GB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.</a:t>
            </a:r>
          </a:p>
          <a:p>
            <a:r>
              <a:rPr lang="en-GB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VAL UE: A UE that can be used to participate in one or more VAL services. </a:t>
            </a:r>
            <a:endParaRPr lang="zh-CN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r>
              <a:rPr lang="en-GB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VAL client: An entity that provides the client side functionalities corresponding to the vertical applications</a:t>
            </a:r>
            <a:r>
              <a:rPr lang="en-GB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.</a:t>
            </a:r>
          </a:p>
          <a:p>
            <a:r>
              <a:rPr lang="en-GB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VAL server: A generic name for the server application function of a specific VAL service.</a:t>
            </a:r>
            <a:endParaRPr lang="zh-CN" altLang="en-US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523515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ED09E5C-F5C4-945C-9F96-155A6472B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248" y="502102"/>
            <a:ext cx="10342180" cy="982133"/>
          </a:xfrm>
        </p:spPr>
        <p:txBody>
          <a:bodyPr/>
          <a:lstStyle/>
          <a:p>
            <a:r>
              <a:rPr lang="en-GB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FFAPP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old </a:t>
            </a:r>
            <a:r>
              <a:rPr lang="en-GB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Arch is not right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GB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69189" y="1724352"/>
            <a:ext cx="1959891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59228" y="2010188"/>
            <a:ext cx="1731947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4501413"/>
              </p:ext>
            </p:extLst>
          </p:nvPr>
        </p:nvGraphicFramePr>
        <p:xfrm>
          <a:off x="0" y="2010188"/>
          <a:ext cx="9334601" cy="39742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Visio" r:id="rId3" imgW="10666983" imgH="4546761" progId="Visio.Drawing.11">
                  <p:embed/>
                </p:oleObj>
              </mc:Choice>
              <mc:Fallback>
                <p:oleObj name="Visio" r:id="rId3" imgW="10666983" imgH="4546761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010188"/>
                        <a:ext cx="9334601" cy="39742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xmlns="" id="{9FD4F9C7-E45F-E973-693F-874B80F5DE0B}"/>
              </a:ext>
            </a:extLst>
          </p:cNvPr>
          <p:cNvSpPr txBox="1">
            <a:spLocks/>
          </p:cNvSpPr>
          <p:nvPr/>
        </p:nvSpPr>
        <p:spPr bwMode="auto">
          <a:xfrm>
            <a:off x="9095014" y="1602946"/>
            <a:ext cx="3096986" cy="4612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5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GB" altLang="zh-CN" sz="1800" dirty="0" smtClean="0"/>
              <a:t>It is confused for </a:t>
            </a:r>
            <a:r>
              <a:rPr lang="en-GB" altLang="zh-CN" sz="1800" dirty="0"/>
              <a:t>FF application specific layer and </a:t>
            </a:r>
            <a:r>
              <a:rPr lang="en-GB" altLang="zh-CN" sz="1800" dirty="0" smtClean="0"/>
              <a:t>FAE </a:t>
            </a:r>
            <a:r>
              <a:rPr lang="en-GB" altLang="zh-CN" sz="1800" dirty="0" smtClean="0"/>
              <a:t>layer,</a:t>
            </a:r>
            <a:r>
              <a:rPr lang="en-GB" altLang="zh-CN" sz="1800" dirty="0" smtClean="0"/>
              <a:t> which are </a:t>
            </a:r>
            <a:r>
              <a:rPr lang="en-GB" altLang="zh-CN" sz="1800" dirty="0" err="1" smtClean="0"/>
              <a:t>conflicated</a:t>
            </a:r>
            <a:r>
              <a:rPr lang="en-GB" altLang="zh-CN" sz="1800" dirty="0" smtClean="0"/>
              <a:t> with VAL</a:t>
            </a:r>
            <a:endParaRPr lang="en-GB" altLang="zh-CN" sz="1800" dirty="0" smtClean="0"/>
          </a:p>
          <a:p>
            <a:r>
              <a:rPr lang="en-GB" altLang="zh-CN" sz="1800" dirty="0" smtClean="0"/>
              <a:t>In factory, OTA(over the top) do not </a:t>
            </a:r>
            <a:r>
              <a:rPr lang="en-GB" altLang="zh-CN" sz="1800" dirty="0"/>
              <a:t>directly connect </a:t>
            </a:r>
            <a:r>
              <a:rPr lang="en-GB" altLang="zh-CN" sz="1800" dirty="0" smtClean="0"/>
              <a:t>bottom terminal side</a:t>
            </a:r>
            <a:endParaRPr lang="en-GB" altLang="zh-CN" sz="1800" dirty="0" smtClean="0"/>
          </a:p>
          <a:p>
            <a:r>
              <a:rPr lang="en-GB" altLang="zh-CN" sz="1800" dirty="0" smtClean="0"/>
              <a:t>Only </a:t>
            </a:r>
            <a:r>
              <a:rPr lang="en-GB" altLang="zh-CN" sz="1800" dirty="0" smtClean="0"/>
              <a:t>need VAL server/client for FF</a:t>
            </a:r>
          </a:p>
        </p:txBody>
      </p:sp>
    </p:spTree>
    <p:extLst>
      <p:ext uri="{BB962C8B-B14F-4D97-AF65-F5344CB8AC3E}">
        <p14:creationId xmlns:p14="http://schemas.microsoft.com/office/powerpoint/2010/main" val="109753206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27054</TotalTime>
  <Words>579</Words>
  <Application>Microsoft Office PowerPoint</Application>
  <PresentationFormat>宽屏</PresentationFormat>
  <Paragraphs>52</Paragraphs>
  <Slides>12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MS PGothic</vt:lpstr>
      <vt:lpstr>等线</vt:lpstr>
      <vt:lpstr>宋体</vt:lpstr>
      <vt:lpstr>微软雅黑</vt:lpstr>
      <vt:lpstr>Arial</vt:lpstr>
      <vt:lpstr>Calibri</vt:lpstr>
      <vt:lpstr>Calibri Light</vt:lpstr>
      <vt:lpstr>Times New Roman</vt:lpstr>
      <vt:lpstr>Office Theme</vt:lpstr>
      <vt:lpstr>Visio</vt:lpstr>
      <vt:lpstr>Microsoft Visio 绘图</vt:lpstr>
      <vt:lpstr>   Application layer architecture update Discussion</vt:lpstr>
      <vt:lpstr>Industrial automation communication structure</vt:lpstr>
      <vt:lpstr>Transformation of industrial networks from Industry 3.0 to Industry 4.0</vt:lpstr>
      <vt:lpstr>Industrial automation communication with 5G</vt:lpstr>
      <vt:lpstr>PowerPoint 演示文稿</vt:lpstr>
      <vt:lpstr>5G-ACIA WI062- Exposure of 5G capabilities to industrial applications - architecture and protocol aspects </vt:lpstr>
      <vt:lpstr>5G-ACIA WI062- Exposure of 5G capabilities to industrial applications - architecture and protocol aspects </vt:lpstr>
      <vt:lpstr>SEAL arch </vt:lpstr>
      <vt:lpstr>FFAPP old Arch is not right </vt:lpstr>
      <vt:lpstr>FFAPP new Arch </vt:lpstr>
      <vt:lpstr>FFAPP new Arch map to industrial networks  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swx</cp:lastModifiedBy>
  <cp:revision>2116</cp:revision>
  <dcterms:created xsi:type="dcterms:W3CDTF">2010-02-05T13:52:04Z</dcterms:created>
  <dcterms:modified xsi:type="dcterms:W3CDTF">2022-11-07T02:38:04Z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