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2"/>
  </p:notesMasterIdLst>
  <p:handoutMasterIdLst>
    <p:handoutMasterId r:id="rId13"/>
  </p:handoutMasterIdLst>
  <p:sldIdLst>
    <p:sldId id="528" r:id="rId2"/>
    <p:sldId id="548" r:id="rId3"/>
    <p:sldId id="549" r:id="rId4"/>
    <p:sldId id="551" r:id="rId5"/>
    <p:sldId id="554" r:id="rId6"/>
    <p:sldId id="550" r:id="rId7"/>
    <p:sldId id="555" r:id="rId8"/>
    <p:sldId id="556" r:id="rId9"/>
    <p:sldId id="537" r:id="rId10"/>
    <p:sldId id="545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0" autoAdjust="0"/>
    <p:restoredTop sz="99112" autoAdjust="0"/>
  </p:normalViewPr>
  <p:slideViewPr>
    <p:cSldViewPr snapToGrid="0">
      <p:cViewPr varScale="1">
        <p:scale>
          <a:sx n="78" d="100"/>
          <a:sy n="78" d="100"/>
        </p:scale>
        <p:origin x="60" y="363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SA6#51-e, 10 – 18 October</a:t>
            </a:r>
            <a:r>
              <a:rPr lang="en-GB" sz="1100" b="0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2022</a:t>
            </a:r>
            <a:endParaRPr lang="en-US" sz="1100" b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41584" y="1212137"/>
            <a:ext cx="1575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S6-223086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SA6#52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Alan Soloway (Qualcomm)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214463"/>
              </p:ext>
            </p:extLst>
          </p:nvPr>
        </p:nvGraphicFramePr>
        <p:xfrm>
          <a:off x="158285" y="1620093"/>
          <a:ext cx="11340608" cy="417547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953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3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49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82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39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3334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13695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SA#97-e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SA6#51-e/SA6#52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sharing of administrative configuration between interconnected MC service systems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FS_MCShAC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45%/65%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SA#99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492310896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Mission Critical Ad hoc Group Communications Support for Mission Critical Services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FS_MCAHGC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95%/95%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981665877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Network Slice Capability Exposure for Application Layer Enablement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FS_NSCALE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SA#91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(03/2021)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95%/100%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(06/2022)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dirty="0"/>
                        <a:t>Study on application enablement aspects for subscriber-aware NB API access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FS_SNAAPP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90%/100%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8869401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254243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512598"/>
              </p:ext>
            </p:extLst>
          </p:nvPr>
        </p:nvGraphicFramePr>
        <p:xfrm>
          <a:off x="216556" y="1629061"/>
          <a:ext cx="11182067" cy="344395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48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7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9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04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884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071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SA#97-e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SA6#51-e/SA6#52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Application Capability Exposure for </a:t>
                      </a:r>
                      <a:r>
                        <a:rPr lang="en-IN" sz="1600" dirty="0" err="1"/>
                        <a:t>IoT</a:t>
                      </a:r>
                      <a:r>
                        <a:rPr lang="en-IN" sz="1600" dirty="0"/>
                        <a:t> Platforms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FS_ACE_IOT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85%/85%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142674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5G-enabled fused location service capability exposure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FS_5GFLS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90%/100%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98474964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enhanced Application Architecture for enabling Edge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FS_eEDGEAPP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95%/100%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enhanced architecture for UAS Applications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FS_eUASAPP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80%/100%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32905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0265772"/>
              </p:ext>
            </p:extLst>
          </p:nvPr>
        </p:nvGraphicFramePr>
        <p:xfrm>
          <a:off x="265862" y="1624577"/>
          <a:ext cx="11034150" cy="344395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11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7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07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9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00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669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SA#97-e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SA6#51-e/SA6#52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SEAL data delivery enabler for vertical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FS_SEALDD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95%/100%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SA#97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enhancements to application layer support for V2X services;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FS_eV2XAPP2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90%/100%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SA#97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Application Data Analytics Enablement Service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FS_ADAES 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95%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100%/100%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Application layer support for Personal </a:t>
                      </a:r>
                      <a:r>
                        <a:rPr lang="en-IN" sz="1600" b="0" dirty="0" err="1">
                          <a:solidFill>
                            <a:schemeClr val="tx1"/>
                          </a:solidFill>
                        </a:rPr>
                        <a:t>IoT</a:t>
                      </a:r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 and Residential Networks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FS_PINAPP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60%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75%/90%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793004"/>
              </p:ext>
            </p:extLst>
          </p:nvPr>
        </p:nvGraphicFramePr>
        <p:xfrm>
          <a:off x="185179" y="1593201"/>
          <a:ext cx="11204480" cy="435823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49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58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61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SA#97-e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SA6#51-e/SA6#52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dirty="0"/>
                        <a:t>Mission Critical Services over 5MBS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MCOver5MBS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98%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100%/100%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SA#95</a:t>
                      </a:r>
                      <a:endParaRPr lang="en-US" sz="1600" dirty="0"/>
                    </a:p>
                    <a:p>
                      <a:r>
                        <a:rPr lang="en-US" sz="1600" dirty="0"/>
                        <a:t>(03/2022)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Mission Critical Services over 5GProSe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MCOver5GProSe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100%/100%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SA#99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Gateway UE function for Mission Critical Communication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MCGWUE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100%/100%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SA#96</a:t>
                      </a:r>
                    </a:p>
                    <a:p>
                      <a:r>
                        <a:rPr lang="en-US" sz="1600" dirty="0"/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Enhanced Mission Critical Push-to-talk architecture phase 4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enh4MCPTT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60%/65%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SA#99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Interconnection and Migration Aspects for Railways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IRail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SA#95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(03/2022)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70%/75%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Application layer support for Factories of the Future (FF)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FFAPP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60%/65%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0554460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0946734"/>
              </p:ext>
            </p:extLst>
          </p:nvPr>
        </p:nvGraphicFramePr>
        <p:xfrm>
          <a:off x="185179" y="1593201"/>
          <a:ext cx="11204480" cy="451069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3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SA#97-e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SA6#51-e/SA6#52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Enhanced Service Enabler Architecture Layer for Verticals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SEAL_Ph3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35%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45%/60%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New WID on support of the MSGin5G Service phase 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SA#95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(03/2022)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65%/70%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SA#99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840434128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enablement aspects for subscriber-aware northbound API access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SNAAPP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0%/55%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840973715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Network Slice Capability Exposure for Application Layer Enablement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NSCALE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SA#96 (06/2022)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15%/30%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SA#99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993390945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Architecture for enabling Edge Applications Phase 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15%/30%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0495119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338899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443349"/>
              </p:ext>
            </p:extLst>
          </p:nvPr>
        </p:nvGraphicFramePr>
        <p:xfrm>
          <a:off x="185179" y="1593201"/>
          <a:ext cx="11204480" cy="377917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3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SA#97-e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SA6#51-e/SA6#52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Edge Application Standards in 3GPP and alignment with External Organizations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SA#96 (06/2022)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5%/5%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SA#100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Architecture for UAS Applications, Phase 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UASAPP_Ph2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25%/25%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527083429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SEAL data delivery enabler for vertical applications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SEALDD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30%/60%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8516239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layer support for V2X services; Phase 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V2XAPP_Ph3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10%/45%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96989597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Data Analytics Enablement Service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ADAES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10%/45%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1502652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344029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5295686"/>
              </p:ext>
            </p:extLst>
          </p:nvPr>
        </p:nvGraphicFramePr>
        <p:xfrm>
          <a:off x="185179" y="1593201"/>
          <a:ext cx="11204480" cy="179814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3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SA#97-e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SA6#51-e/SA6#52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5G-enabled fused location service capability exposure 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5GFLS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SA#98 (12/2022)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NA/0%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Mission Critical ad hoc group Communications 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MC_AHGC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SA#98 (12/2022)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NA/35%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527083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679060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Pre-SA6#52-Bis-e conference calls (Dates are TBD) – 1.5 hours in duration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MC – 1</a:t>
            </a:r>
          </a:p>
          <a:p>
            <a:pPr marL="767839" lvl="1" indent="-295323">
              <a:defRPr/>
            </a:pPr>
            <a:r>
              <a:rPr lang="en-GB" altLang="en-US" sz="1800" dirty="0"/>
              <a:t>EDGEAPP – 2</a:t>
            </a:r>
          </a:p>
          <a:p>
            <a:pPr marL="767839" lvl="1" indent="-295323">
              <a:defRPr/>
            </a:pPr>
            <a:r>
              <a:rPr lang="en-GB" altLang="en-US" sz="1800" dirty="0"/>
              <a:t>Working Methods / Rel-19 Brainstorming – 1</a:t>
            </a:r>
          </a:p>
          <a:p>
            <a:pPr marL="767839" lvl="1" indent="-295323">
              <a:defRPr/>
            </a:pPr>
            <a:r>
              <a:rPr lang="en-GB" altLang="en-US" sz="1800" dirty="0"/>
              <a:t>NSCALE/5GFLS –  1</a:t>
            </a:r>
          </a:p>
          <a:p>
            <a:pPr marL="354387" indent="-354387">
              <a:defRPr/>
            </a:pPr>
            <a:r>
              <a:rPr lang="en-GB" altLang="en-US" sz="2400" dirty="0"/>
              <a:t>Rapporteurs to make the draft TRs/TSs available within one week</a:t>
            </a:r>
          </a:p>
          <a:p>
            <a:pPr marL="354387" indent="-354387">
              <a:defRPr/>
            </a:pPr>
            <a:r>
              <a:rPr lang="en-GB" altLang="en-US" sz="2400" dirty="0"/>
              <a:t>All pre-agreed/approved revisions MUST be in the inbox folder</a:t>
            </a:r>
          </a:p>
          <a:p>
            <a:pPr marL="354387" indent="-354387">
              <a:defRPr/>
            </a:pPr>
            <a:endParaRPr lang="en-GB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27632</TotalTime>
  <Words>1070</Words>
  <Application>Microsoft Office PowerPoint</Application>
  <PresentationFormat>Widescreen</PresentationFormat>
  <Paragraphs>290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   SA6#52 Work Plan Review</vt:lpstr>
      <vt:lpstr>Overview: Ongoing Studies</vt:lpstr>
      <vt:lpstr>Overview: Ongoing Studies</vt:lpstr>
      <vt:lpstr>Overview: Ongoing Studies</vt:lpstr>
      <vt:lpstr>Overview: Rel-18 Work-Items</vt:lpstr>
      <vt:lpstr>Overview: Rel-18 Work-Items</vt:lpstr>
      <vt:lpstr>Overview: Rel-18 Work-Items</vt:lpstr>
      <vt:lpstr>Overview: Rel-18 Work-Items</vt:lpstr>
      <vt:lpstr>Conference calls and other items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Soloway2</cp:lastModifiedBy>
  <cp:revision>2154</cp:revision>
  <dcterms:created xsi:type="dcterms:W3CDTF">2010-02-05T13:52:04Z</dcterms:created>
  <dcterms:modified xsi:type="dcterms:W3CDTF">2022-11-18T15:08:55Z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