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146" r:id="rId4"/>
  </p:sldMasterIdLst>
  <p:notesMasterIdLst>
    <p:notesMasterId r:id="rId11"/>
  </p:notesMasterIdLst>
  <p:handoutMasterIdLst>
    <p:handoutMasterId r:id="rId12"/>
  </p:handoutMasterIdLst>
  <p:sldIdLst>
    <p:sldId id="341" r:id="rId5"/>
    <p:sldId id="363" r:id="rId6"/>
    <p:sldId id="3862" r:id="rId7"/>
    <p:sldId id="3863" r:id="rId8"/>
    <p:sldId id="3864" r:id="rId9"/>
    <p:sldId id="366" r:id="rId10"/>
  </p:sldIdLst>
  <p:sldSz cx="12192000" cy="6858000"/>
  <p:notesSz cx="6921500" cy="100838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76">
          <p15:clr>
            <a:srgbClr val="A4A3A4"/>
          </p15:clr>
        </p15:guide>
        <p15:guide id="2" pos="21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FF6600"/>
    <a:srgbClr val="1A4669"/>
    <a:srgbClr val="C6D254"/>
    <a:srgbClr val="B1D254"/>
    <a:srgbClr val="2A6EA8"/>
    <a:srgbClr val="0F5C77"/>
    <a:srgbClr val="1270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627" autoAdjust="0"/>
    <p:restoredTop sz="94679" autoAdjust="0"/>
  </p:normalViewPr>
  <p:slideViewPr>
    <p:cSldViewPr snapToGrid="0">
      <p:cViewPr varScale="1">
        <p:scale>
          <a:sx n="111" d="100"/>
          <a:sy n="111" d="100"/>
        </p:scale>
        <p:origin x="672" y="7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100" d="100"/>
          <a:sy n="100" d="100"/>
        </p:scale>
        <p:origin x="2532" y="72"/>
      </p:cViewPr>
      <p:guideLst>
        <p:guide orient="horz" pos="3176"/>
        <p:guide pos="21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789072D9-2976-48D6-91CC-F3B81D5BC3D5}"/>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19" name="Rectangle 3">
            <a:extLst>
              <a:ext uri="{FF2B5EF4-FFF2-40B4-BE49-F238E27FC236}">
                <a16:creationId xmlns:a16="http://schemas.microsoft.com/office/drawing/2014/main" id="{5337DD13-51AD-4B02-8A68-D1AEA3BFD1E7}"/>
              </a:ext>
            </a:extLst>
          </p:cNvPr>
          <p:cNvSpPr>
            <a:spLocks noGrp="1" noChangeArrowheads="1"/>
          </p:cNvSpPr>
          <p:nvPr>
            <p:ph type="dt" sz="quarter"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9220" name="Rectangle 4">
            <a:extLst>
              <a:ext uri="{FF2B5EF4-FFF2-40B4-BE49-F238E27FC236}">
                <a16:creationId xmlns:a16="http://schemas.microsoft.com/office/drawing/2014/main" id="{A3DFC17F-0481-4905-8632-1C02E3E3DC52}"/>
              </a:ext>
            </a:extLst>
          </p:cNvPr>
          <p:cNvSpPr>
            <a:spLocks noGrp="1" noChangeArrowheads="1"/>
          </p:cNvSpPr>
          <p:nvPr>
            <p:ph type="ftr" sz="quarter" idx="2"/>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21" name="Rectangle 5">
            <a:extLst>
              <a:ext uri="{FF2B5EF4-FFF2-40B4-BE49-F238E27FC236}">
                <a16:creationId xmlns:a16="http://schemas.microsoft.com/office/drawing/2014/main" id="{EE81EF3A-A1DE-4C8C-8602-3BA1B0BECDBF}"/>
              </a:ext>
            </a:extLst>
          </p:cNvPr>
          <p:cNvSpPr>
            <a:spLocks noGrp="1" noChangeArrowheads="1"/>
          </p:cNvSpPr>
          <p:nvPr>
            <p:ph type="sldNum" sz="quarter" idx="3"/>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A3198B39-BF8D-4494-9821-E6701364FD81}" type="slidenum">
              <a:rPr lang="en-GB" altLang="en-US"/>
              <a:pPr>
                <a:defRPr/>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A072CA75-53D7-445B-9EF5-6CAEF1776D6A}"/>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099" name="Rectangle 3">
            <a:extLst>
              <a:ext uri="{FF2B5EF4-FFF2-40B4-BE49-F238E27FC236}">
                <a16:creationId xmlns:a16="http://schemas.microsoft.com/office/drawing/2014/main" id="{6A4E70E9-E8A6-4EC8-9A63-B36D42527792}"/>
              </a:ext>
            </a:extLst>
          </p:cNvPr>
          <p:cNvSpPr>
            <a:spLocks noGrp="1" noChangeArrowheads="1"/>
          </p:cNvSpPr>
          <p:nvPr>
            <p:ph type="dt"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3076" name="Rectangle 4">
            <a:extLst>
              <a:ext uri="{FF2B5EF4-FFF2-40B4-BE49-F238E27FC236}">
                <a16:creationId xmlns:a16="http://schemas.microsoft.com/office/drawing/2014/main" id="{B0437FF1-442D-43A2-8C73-F8F083ADF658}"/>
              </a:ext>
            </a:extLst>
          </p:cNvPr>
          <p:cNvSpPr>
            <a:spLocks noGrp="1" noRot="1" noChangeAspect="1" noChangeArrowheads="1" noTextEdit="1"/>
          </p:cNvSpPr>
          <p:nvPr>
            <p:ph type="sldImg" idx="2"/>
          </p:nvPr>
        </p:nvSpPr>
        <p:spPr bwMode="auto">
          <a:xfrm>
            <a:off x="100013" y="755650"/>
            <a:ext cx="6721475" cy="37814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0EA3C5F4-38C2-4B34-837F-12B7982390FF}"/>
              </a:ext>
            </a:extLst>
          </p:cNvPr>
          <p:cNvSpPr>
            <a:spLocks noGrp="1" noChangeArrowheads="1"/>
          </p:cNvSpPr>
          <p:nvPr>
            <p:ph type="body" sz="quarter" idx="3"/>
          </p:nvPr>
        </p:nvSpPr>
        <p:spPr bwMode="auto">
          <a:xfrm>
            <a:off x="923925" y="4789488"/>
            <a:ext cx="5073650" cy="4538662"/>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a:extLst>
              <a:ext uri="{FF2B5EF4-FFF2-40B4-BE49-F238E27FC236}">
                <a16:creationId xmlns:a16="http://schemas.microsoft.com/office/drawing/2014/main" id="{FCA29B65-32F6-409B-983D-A505954C0DCE}"/>
              </a:ext>
            </a:extLst>
          </p:cNvPr>
          <p:cNvSpPr>
            <a:spLocks noGrp="1" noChangeArrowheads="1"/>
          </p:cNvSpPr>
          <p:nvPr>
            <p:ph type="ftr" sz="quarter" idx="4"/>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103" name="Rectangle 7">
            <a:extLst>
              <a:ext uri="{FF2B5EF4-FFF2-40B4-BE49-F238E27FC236}">
                <a16:creationId xmlns:a16="http://schemas.microsoft.com/office/drawing/2014/main" id="{C32814BC-4525-4F02-B0DA-914D143EF2AC}"/>
              </a:ext>
            </a:extLst>
          </p:cNvPr>
          <p:cNvSpPr>
            <a:spLocks noGrp="1" noChangeArrowheads="1"/>
          </p:cNvSpPr>
          <p:nvPr>
            <p:ph type="sldNum" sz="quarter" idx="5"/>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ECB452CC-48C9-4997-9257-C682E2A70ECE}"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576406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19935987"/>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Tree>
    <p:extLst>
      <p:ext uri="{BB962C8B-B14F-4D97-AF65-F5344CB8AC3E}">
        <p14:creationId xmlns:p14="http://schemas.microsoft.com/office/powerpoint/2010/main" val="36636365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Snip Single Corner Rectangle 11">
            <a:extLst>
              <a:ext uri="{FF2B5EF4-FFF2-40B4-BE49-F238E27FC236}">
                <a16:creationId xmlns:a16="http://schemas.microsoft.com/office/drawing/2014/main" id="{4CEAFC18-F740-420D-8DA7-68B0EC97C46E}"/>
              </a:ext>
            </a:extLst>
          </p:cNvPr>
          <p:cNvSpPr/>
          <p:nvPr userDrawn="1"/>
        </p:nvSpPr>
        <p:spPr>
          <a:xfrm>
            <a:off x="0" y="6413500"/>
            <a:ext cx="12199938" cy="182563"/>
          </a:xfrm>
          <a:prstGeom prst="snip1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GB">
              <a:solidFill>
                <a:schemeClr val="bg1"/>
              </a:solidFill>
            </a:endParaRPr>
          </a:p>
        </p:txBody>
      </p:sp>
      <p:sp>
        <p:nvSpPr>
          <p:cNvPr id="1027" name="Title Placeholder 1">
            <a:extLst>
              <a:ext uri="{FF2B5EF4-FFF2-40B4-BE49-F238E27FC236}">
                <a16:creationId xmlns:a16="http://schemas.microsoft.com/office/drawing/2014/main" id="{4AFE2B5B-1B45-4E7A-A25D-B141A077B612}"/>
              </a:ext>
            </a:extLst>
          </p:cNvPr>
          <p:cNvSpPr>
            <a:spLocks noGrp="1"/>
          </p:cNvSpPr>
          <p:nvPr>
            <p:ph type="title"/>
          </p:nvPr>
        </p:nvSpPr>
        <p:spPr bwMode="auto">
          <a:xfrm>
            <a:off x="838200" y="585771"/>
            <a:ext cx="10515600" cy="11049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Text Placeholder 2">
            <a:extLst>
              <a:ext uri="{FF2B5EF4-FFF2-40B4-BE49-F238E27FC236}">
                <a16:creationId xmlns:a16="http://schemas.microsoft.com/office/drawing/2014/main" id="{008F4169-1069-4316-B1D5-466056FF0739}"/>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 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7" name="Snip Single Corner Rectangle 6">
            <a:extLst>
              <a:ext uri="{FF2B5EF4-FFF2-40B4-BE49-F238E27FC236}">
                <a16:creationId xmlns:a16="http://schemas.microsoft.com/office/drawing/2014/main" id="{C220C726-1B32-4CFD-B6FE-8C6E0C6B668C}"/>
              </a:ext>
            </a:extLst>
          </p:cNvPr>
          <p:cNvSpPr/>
          <p:nvPr userDrawn="1"/>
        </p:nvSpPr>
        <p:spPr>
          <a:xfrm>
            <a:off x="-7938" y="1455738"/>
            <a:ext cx="11483976" cy="269875"/>
          </a:xfrm>
          <a:prstGeom prst="snip1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GB">
              <a:solidFill>
                <a:schemeClr val="bg1"/>
              </a:solidFill>
            </a:endParaRPr>
          </a:p>
        </p:txBody>
      </p:sp>
      <p:sp>
        <p:nvSpPr>
          <p:cNvPr id="9" name="TextBox 7">
            <a:extLst>
              <a:ext uri="{FF2B5EF4-FFF2-40B4-BE49-F238E27FC236}">
                <a16:creationId xmlns:a16="http://schemas.microsoft.com/office/drawing/2014/main" id="{ED4BE506-C0F9-461F-89BC-4B3F6F61A38D}"/>
              </a:ext>
            </a:extLst>
          </p:cNvPr>
          <p:cNvSpPr txBox="1">
            <a:spLocks noChangeArrowheads="1"/>
          </p:cNvSpPr>
          <p:nvPr userDrawn="1"/>
        </p:nvSpPr>
        <p:spPr bwMode="auto">
          <a:xfrm>
            <a:off x="11191875" y="6592888"/>
            <a:ext cx="987425"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ln w="0"/>
                <a:latin typeface="Calibri" panose="020F0502020204030204" pitchFamily="34" charset="0"/>
              </a:rPr>
              <a:t>© 3GPP 2023</a:t>
            </a:r>
          </a:p>
        </p:txBody>
      </p:sp>
      <p:pic>
        <p:nvPicPr>
          <p:cNvPr id="1031" name="Picture 1">
            <a:extLst>
              <a:ext uri="{FF2B5EF4-FFF2-40B4-BE49-F238E27FC236}">
                <a16:creationId xmlns:a16="http://schemas.microsoft.com/office/drawing/2014/main" id="{5E9ECA3E-FE52-464F-8707-38070FE65DBF}"/>
              </a:ext>
            </a:extLst>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9867900" y="476250"/>
            <a:ext cx="1408113"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Box 2">
            <a:extLst>
              <a:ext uri="{FF2B5EF4-FFF2-40B4-BE49-F238E27FC236}">
                <a16:creationId xmlns:a16="http://schemas.microsoft.com/office/drawing/2014/main" id="{4C62F9F5-7ED7-4782-9DFF-6089C2DCD9EC}"/>
              </a:ext>
            </a:extLst>
          </p:cNvPr>
          <p:cNvSpPr txBox="1">
            <a:spLocks noChangeArrowheads="1"/>
          </p:cNvSpPr>
          <p:nvPr userDrawn="1"/>
        </p:nvSpPr>
        <p:spPr bwMode="auto">
          <a:xfrm>
            <a:off x="11495088" y="6351588"/>
            <a:ext cx="396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fld id="{5420701A-B243-422E-826E-78BD4E22F668}" type="slidenum">
              <a:rPr lang="en-GB" altLang="en-US" sz="1400" smtClean="0">
                <a:latin typeface="Calibri" panose="020F0502020204030204" pitchFamily="34" charset="0"/>
              </a:rPr>
              <a:pPr>
                <a:defRPr/>
              </a:pPr>
              <a:t>‹#›</a:t>
            </a:fld>
            <a:endParaRPr lang="en-GB" altLang="en-US" sz="1400">
              <a:latin typeface="Calibri" panose="020F0502020204030204" pitchFamily="34" charset="0"/>
            </a:endParaRPr>
          </a:p>
        </p:txBody>
      </p:sp>
      <p:sp>
        <p:nvSpPr>
          <p:cNvPr id="14" name="Text Box 14">
            <a:extLst>
              <a:ext uri="{FF2B5EF4-FFF2-40B4-BE49-F238E27FC236}">
                <a16:creationId xmlns:a16="http://schemas.microsoft.com/office/drawing/2014/main" id="{04953B71-6776-413E-AC69-E69762C9C33E}"/>
              </a:ext>
            </a:extLst>
          </p:cNvPr>
          <p:cNvSpPr txBox="1">
            <a:spLocks noChangeArrowheads="1"/>
          </p:cNvSpPr>
          <p:nvPr userDrawn="1"/>
        </p:nvSpPr>
        <p:spPr bwMode="auto">
          <a:xfrm>
            <a:off x="323850" y="73025"/>
            <a:ext cx="3486150" cy="461665"/>
          </a:xfrm>
          <a:prstGeom prst="rect">
            <a:avLst/>
          </a:prstGeom>
          <a:noFill/>
          <a:ln>
            <a:noFill/>
          </a:ln>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sv-SE" altLang="en-US" sz="1200" b="1" dirty="0">
                <a:latin typeface="Arial "/>
              </a:rPr>
              <a:t>3GPP TSG-SA WG6 Meeting #52-bis-e</a:t>
            </a:r>
          </a:p>
          <a:p>
            <a:pPr eaLnBrk="1" hangingPunct="1">
              <a:defRPr/>
            </a:pPr>
            <a:r>
              <a:rPr lang="en-GB" altLang="en-US" sz="1200" b="1" dirty="0">
                <a:latin typeface="Arial "/>
              </a:rPr>
              <a:t>Online, 11</a:t>
            </a:r>
            <a:r>
              <a:rPr lang="en-GB" altLang="en-US" sz="1200" b="1" baseline="30000" dirty="0">
                <a:latin typeface="Arial "/>
              </a:rPr>
              <a:t>th </a:t>
            </a:r>
            <a:r>
              <a:rPr lang="en-GB" altLang="en-US" sz="1200" b="1" dirty="0">
                <a:latin typeface="Arial "/>
              </a:rPr>
              <a:t>– 20</a:t>
            </a:r>
            <a:r>
              <a:rPr lang="en-GB" altLang="en-US" sz="1200" b="1" baseline="30000" dirty="0">
                <a:latin typeface="Arial "/>
              </a:rPr>
              <a:t>th</a:t>
            </a:r>
            <a:r>
              <a:rPr lang="en-GB" altLang="en-US" sz="1200" b="1" dirty="0">
                <a:latin typeface="Arial "/>
              </a:rPr>
              <a:t> January 2023</a:t>
            </a:r>
            <a:endParaRPr lang="en-US" altLang="en-US" sz="1200" b="1" dirty="0">
              <a:latin typeface="Arial "/>
            </a:endParaRPr>
          </a:p>
        </p:txBody>
      </p:sp>
      <p:sp>
        <p:nvSpPr>
          <p:cNvPr id="15" name="Text Box 13">
            <a:extLst>
              <a:ext uri="{FF2B5EF4-FFF2-40B4-BE49-F238E27FC236}">
                <a16:creationId xmlns:a16="http://schemas.microsoft.com/office/drawing/2014/main" id="{897F339D-C9FE-4694-B4EA-980A7508C12C}"/>
              </a:ext>
            </a:extLst>
          </p:cNvPr>
          <p:cNvSpPr txBox="1">
            <a:spLocks noChangeArrowheads="1"/>
          </p:cNvSpPr>
          <p:nvPr userDrawn="1"/>
        </p:nvSpPr>
        <p:spPr bwMode="auto">
          <a:xfrm>
            <a:off x="9401961" y="73009"/>
            <a:ext cx="1463675" cy="276225"/>
          </a:xfrm>
          <a:prstGeom prst="rect">
            <a:avLst/>
          </a:prstGeom>
          <a:noFill/>
          <a:ln>
            <a:noFill/>
          </a:ln>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r" eaLnBrk="1" hangingPunct="1">
              <a:spcBef>
                <a:spcPct val="50000"/>
              </a:spcBef>
              <a:defRPr/>
            </a:pPr>
            <a:r>
              <a:rPr lang="en-GB" altLang="en-US" sz="1200" b="1" kern="1200" dirty="0">
                <a:solidFill>
                  <a:schemeClr val="tx1"/>
                </a:solidFill>
                <a:latin typeface="Arial "/>
                <a:ea typeface="+mn-ea"/>
                <a:cs typeface="Arial" panose="020B0604020202020204" pitchFamily="34" charset="0"/>
              </a:rPr>
              <a:t>S6-230075r1</a:t>
            </a:r>
          </a:p>
        </p:txBody>
      </p:sp>
    </p:spTree>
  </p:cSld>
  <p:clrMap bg1="lt1" tx1="dk1" bg2="lt2" tx2="dk2" accent1="accent1" accent2="accent2" accent3="accent3" accent4="accent4" accent5="accent5" accent6="accent6" hlink="hlink" folHlink="folHlink"/>
  <p:sldLayoutIdLst>
    <p:sldLayoutId id="2147485163" r:id="rId1"/>
    <p:sldLayoutId id="2147485161" r:id="rId2"/>
    <p:sldLayoutId id="2147485162" r:id="rId3"/>
  </p:sldLayoutIdLst>
  <p:transition>
    <p:wipe dir="r"/>
  </p:transition>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Blip>
          <a:blip r:embed="rId6"/>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s://www.3gpp.org/ftp/tsg_ct/WG3_interworking_ex-CN3/TSGC3_125/Docs/C3-225017.zip" TargetMode="External"/><Relationship Id="rId2" Type="http://schemas.openxmlformats.org/officeDocument/2006/relationships/hyperlink" Target="https://www.3gpp.org/ftp/tsg_sa/WG6_MissionCritical/TSGS6_051-e/docs/S6-222714.zip"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6BFCA172-672F-4297-B767-9F7EDE373FA1}"/>
              </a:ext>
            </a:extLst>
          </p:cNvPr>
          <p:cNvSpPr>
            <a:spLocks noGrp="1"/>
          </p:cNvSpPr>
          <p:nvPr>
            <p:ph type="title"/>
          </p:nvPr>
        </p:nvSpPr>
        <p:spPr>
          <a:xfrm>
            <a:off x="2147887" y="1709738"/>
            <a:ext cx="9096762" cy="2852737"/>
          </a:xfrm>
        </p:spPr>
        <p:txBody>
          <a:bodyPr/>
          <a:lstStyle/>
          <a:p>
            <a:pPr eaLnBrk="1" hangingPunct="1"/>
            <a:r>
              <a:rPr lang="en-GB" sz="5400" dirty="0"/>
              <a:t>Background information on CAPIF extensibility requirements</a:t>
            </a:r>
            <a:br>
              <a:rPr lang="en-GB" sz="5400" dirty="0"/>
            </a:br>
            <a:endParaRPr lang="en-GB" altLang="en-US" sz="2800" dirty="0"/>
          </a:p>
        </p:txBody>
      </p:sp>
      <p:sp>
        <p:nvSpPr>
          <p:cNvPr id="5123" name="Text Placeholder 2">
            <a:extLst>
              <a:ext uri="{FF2B5EF4-FFF2-40B4-BE49-F238E27FC236}">
                <a16:creationId xmlns:a16="http://schemas.microsoft.com/office/drawing/2014/main" id="{9FAD3684-801E-4E1E-85EB-F5F3E5D37277}"/>
              </a:ext>
            </a:extLst>
          </p:cNvPr>
          <p:cNvSpPr>
            <a:spLocks noGrp="1"/>
          </p:cNvSpPr>
          <p:nvPr>
            <p:ph type="body" idx="4294967295"/>
          </p:nvPr>
        </p:nvSpPr>
        <p:spPr>
          <a:xfrm>
            <a:off x="2147888" y="4589463"/>
            <a:ext cx="8816674" cy="1500187"/>
          </a:xfrm>
        </p:spPr>
        <p:txBody>
          <a:bodyPr/>
          <a:lstStyle/>
          <a:p>
            <a:pPr marL="0" indent="0" eaLnBrk="1" hangingPunct="1">
              <a:buFontTx/>
              <a:buNone/>
            </a:pPr>
            <a:r>
              <a:rPr lang="en-GB" dirty="0"/>
              <a:t>Nokia, Nokia Shanghai Bell, Apple, Intel, Huawei, Samsung</a:t>
            </a:r>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p:txBody>
          <a:bodyPr/>
          <a:lstStyle/>
          <a:p>
            <a:r>
              <a:rPr lang="en-GB" altLang="en-US" sz="4000" dirty="0"/>
              <a:t>Motivation</a:t>
            </a:r>
            <a:endParaRPr lang="en-GB" altLang="en-US" dirty="0"/>
          </a:p>
        </p:txBody>
      </p:sp>
      <p:sp>
        <p:nvSpPr>
          <p:cNvPr id="6147" name="Content Placeholder 2">
            <a:extLst>
              <a:ext uri="{FF2B5EF4-FFF2-40B4-BE49-F238E27FC236}">
                <a16:creationId xmlns:a16="http://schemas.microsoft.com/office/drawing/2014/main" id="{33CFEE74-7B51-47B2-8BC9-945D38E983E7}"/>
              </a:ext>
            </a:extLst>
          </p:cNvPr>
          <p:cNvSpPr>
            <a:spLocks noGrp="1"/>
          </p:cNvSpPr>
          <p:nvPr>
            <p:ph idx="1"/>
          </p:nvPr>
        </p:nvSpPr>
        <p:spPr/>
        <p:txBody>
          <a:bodyPr/>
          <a:lstStyle/>
          <a:p>
            <a:r>
              <a:rPr lang="en-GB" sz="1800" dirty="0"/>
              <a:t>This contribution provides background information regarding the added requirement and API guidelines updates related to protocol extensibility based on the latest additions to CAPIF, TS 23.222. </a:t>
            </a:r>
          </a:p>
          <a:p>
            <a:r>
              <a:rPr lang="en-GB" sz="1800" dirty="0"/>
              <a:t>These requirements and guideline updates were added to fulfil a request from ETSI ISG MEC who intend to re-use CAPIF, as set out in a LS </a:t>
            </a:r>
            <a:r>
              <a:rPr lang="en-GB" sz="1800" dirty="0">
                <a:highlight>
                  <a:srgbClr val="FFFFFF"/>
                </a:highlight>
              </a:rPr>
              <a:t>(</a:t>
            </a:r>
            <a:r>
              <a:rPr lang="en-GB" sz="1800" dirty="0">
                <a:highlight>
                  <a:srgbClr val="FFFFFF"/>
                </a:highlight>
                <a:hlinkClick r:id="rId2"/>
              </a:rPr>
              <a:t>S6-222714</a:t>
            </a:r>
            <a:r>
              <a:rPr lang="en-GB" sz="1800" dirty="0">
                <a:highlight>
                  <a:srgbClr val="FFFFFF"/>
                </a:highlight>
              </a:rPr>
              <a:t> / </a:t>
            </a:r>
            <a:r>
              <a:rPr lang="en-GB" sz="1800" dirty="0">
                <a:highlight>
                  <a:srgbClr val="FFFFFF"/>
                </a:highlight>
                <a:hlinkClick r:id="rId3"/>
              </a:rPr>
              <a:t>C3-225017</a:t>
            </a:r>
            <a:r>
              <a:rPr lang="en-GB" sz="1800" dirty="0">
                <a:highlight>
                  <a:srgbClr val="FFFFFF"/>
                </a:highlight>
              </a:rPr>
              <a:t>).</a:t>
            </a:r>
          </a:p>
          <a:p>
            <a:r>
              <a:rPr lang="en-GB" sz="1800" dirty="0"/>
              <a:t>The additions enable the extension of CAPIF to consider other application protocols for the communication between API invoker and AEF beyond the choice of REST that is currently the only protocol supported by CAPIF.</a:t>
            </a:r>
          </a:p>
          <a:p>
            <a:pPr lvl="1"/>
            <a:r>
              <a:rPr lang="en-GB" sz="1600" dirty="0"/>
              <a:t>NOTE: Such extensions will enable CAPIF to support AEFs with non-REST NBIs defined by other SDOs such as ETSI MEC but won't affect AEFs defined by 3GPP such as SCEF and NEF as per 3GPP's current protocol choice.</a:t>
            </a:r>
          </a:p>
          <a:p>
            <a:r>
              <a:rPr lang="en-GB" sz="1800" dirty="0"/>
              <a:t>A deliberate choice has been made by SA6 to not update the individual information flows in 23.222 </a:t>
            </a:r>
            <a:r>
              <a:rPr lang="en-GB" sz="1800" dirty="0" err="1"/>
              <a:t>w.r.t.</a:t>
            </a:r>
            <a:r>
              <a:rPr lang="en-GB" sz="1800" dirty="0"/>
              <a:t> extensibility but leave that to CT3 and SA3. </a:t>
            </a:r>
          </a:p>
          <a:p>
            <a:r>
              <a:rPr lang="en-GB" sz="1800" dirty="0"/>
              <a:t>This contribution provides background information related to some items discussed in SA6, to support potential design decisions by CT3 and SA3.</a:t>
            </a:r>
          </a:p>
          <a:p>
            <a:endParaRPr lang="en-US" sz="1800" dirty="0"/>
          </a:p>
          <a:p>
            <a:endParaRPr lang="en-GB" sz="1800" dirty="0"/>
          </a:p>
          <a:p>
            <a:pPr marL="0" indent="0">
              <a:buNone/>
            </a:pPr>
            <a:endParaRPr lang="en-US" altLang="en-US" sz="1800" dirty="0"/>
          </a:p>
        </p:txBody>
      </p: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DA8F9-E2A6-4693-AFA6-234885346C01}"/>
              </a:ext>
            </a:extLst>
          </p:cNvPr>
          <p:cNvSpPr>
            <a:spLocks noGrp="1"/>
          </p:cNvSpPr>
          <p:nvPr>
            <p:ph type="title"/>
          </p:nvPr>
        </p:nvSpPr>
        <p:spPr>
          <a:xfrm>
            <a:off x="838200" y="370703"/>
            <a:ext cx="10515600" cy="1319986"/>
          </a:xfrm>
        </p:spPr>
        <p:txBody>
          <a:bodyPr/>
          <a:lstStyle/>
          <a:p>
            <a:r>
              <a:rPr lang="en-GB" sz="2800" dirty="0"/>
              <a:t>MEC</a:t>
            </a:r>
            <a:r>
              <a:rPr lang="en-GB" sz="3200" dirty="0"/>
              <a:t> Requirement 1: </a:t>
            </a:r>
            <a:br>
              <a:rPr lang="en-GB" sz="3200" dirty="0"/>
            </a:br>
            <a:r>
              <a:rPr lang="en-GB" sz="3200" dirty="0"/>
              <a:t>Extensible sets of protocols and data formats</a:t>
            </a:r>
          </a:p>
        </p:txBody>
      </p:sp>
      <p:sp>
        <p:nvSpPr>
          <p:cNvPr id="3" name="Content Placeholder 2">
            <a:extLst>
              <a:ext uri="{FF2B5EF4-FFF2-40B4-BE49-F238E27FC236}">
                <a16:creationId xmlns:a16="http://schemas.microsoft.com/office/drawing/2014/main" id="{34045970-0337-4F8F-8810-E96531E25208}"/>
              </a:ext>
            </a:extLst>
          </p:cNvPr>
          <p:cNvSpPr>
            <a:spLocks noGrp="1"/>
          </p:cNvSpPr>
          <p:nvPr>
            <p:ph idx="1"/>
          </p:nvPr>
        </p:nvSpPr>
        <p:spPr/>
        <p:txBody>
          <a:bodyPr/>
          <a:lstStyle/>
          <a:p>
            <a:pPr marL="0" indent="0">
              <a:buNone/>
            </a:pPr>
            <a:r>
              <a:rPr lang="en-GB" altLang="en-US" sz="2000" i="1" dirty="0"/>
              <a:t>"Allow ETSI ISG MEC to extend enumerations, e.g., for data formats, protocols and security mechanisms, without breaking "native" CAPIF API invokers."</a:t>
            </a:r>
          </a:p>
          <a:p>
            <a:r>
              <a:rPr lang="en-GB" sz="2000" dirty="0"/>
              <a:t>CAPIF so far only supports the HTTP protocol. Goal: add more protocols to the published / discoverable service API descriptions. </a:t>
            </a:r>
          </a:p>
          <a:p>
            <a:r>
              <a:rPr lang="en-GB" sz="2000" dirty="0"/>
              <a:t>Same for data formats (only JSON supported) and security mechanisms (which are related to the protocols).</a:t>
            </a:r>
          </a:p>
          <a:p>
            <a:r>
              <a:rPr lang="en-GB" sz="2000" dirty="0"/>
              <a:t>Ensure that extended information will not confuse "native" CAPIF implementations.</a:t>
            </a:r>
          </a:p>
          <a:p>
            <a:pPr marL="268288" indent="-268288">
              <a:buNone/>
            </a:pPr>
            <a:r>
              <a:rPr lang="en-GB" sz="2000" dirty="0">
                <a:solidFill>
                  <a:srgbClr val="00B050"/>
                </a:solidFill>
                <a:sym typeface="Wingdings" panose="05000000000000000000" pitchFamily="2" charset="2"/>
              </a:rPr>
              <a:t> </a:t>
            </a:r>
            <a:r>
              <a:rPr lang="en-GB" sz="2000" dirty="0"/>
              <a:t>This is covered by the general protocol extensibility requirement </a:t>
            </a:r>
            <a:r>
              <a:rPr lang="en-GB" sz="1800" dirty="0">
                <a:effectLst/>
                <a:ea typeface="Times New Roman" panose="02020603050405020304" pitchFamily="18" charset="0"/>
              </a:rPr>
              <a:t>[AR-4.11.2-c] </a:t>
            </a:r>
            <a:r>
              <a:rPr lang="en-GB" sz="2000" dirty="0"/>
              <a:t>in clause </a:t>
            </a:r>
            <a:r>
              <a:rPr lang="en-GB" sz="1800" dirty="0">
                <a:effectLst/>
                <a:ea typeface="Times New Roman" panose="02020603050405020304" pitchFamily="18" charset="0"/>
              </a:rPr>
              <a:t>4.11.2 of 23.222.</a:t>
            </a:r>
            <a:endParaRPr lang="en-GB" sz="2000" dirty="0"/>
          </a:p>
          <a:p>
            <a:endParaRPr lang="en-GB" sz="2000" dirty="0"/>
          </a:p>
          <a:p>
            <a:pPr marL="0" indent="0">
              <a:buNone/>
            </a:pPr>
            <a:endParaRPr lang="en-GB" sz="2000" dirty="0"/>
          </a:p>
        </p:txBody>
      </p:sp>
    </p:spTree>
    <p:extLst>
      <p:ext uri="{BB962C8B-B14F-4D97-AF65-F5344CB8AC3E}">
        <p14:creationId xmlns:p14="http://schemas.microsoft.com/office/powerpoint/2010/main" val="3096564534"/>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B8068B-8865-4153-9043-C48454E97C08}"/>
              </a:ext>
            </a:extLst>
          </p:cNvPr>
          <p:cNvSpPr>
            <a:spLocks noGrp="1"/>
          </p:cNvSpPr>
          <p:nvPr>
            <p:ph type="title"/>
          </p:nvPr>
        </p:nvSpPr>
        <p:spPr/>
        <p:txBody>
          <a:bodyPr/>
          <a:lstStyle/>
          <a:p>
            <a:r>
              <a:rPr lang="en-GB" sz="3800" dirty="0"/>
              <a:t>MEC Requirement 2: Extension containers</a:t>
            </a:r>
          </a:p>
        </p:txBody>
      </p:sp>
      <p:sp>
        <p:nvSpPr>
          <p:cNvPr id="3" name="Content Placeholder 2">
            <a:extLst>
              <a:ext uri="{FF2B5EF4-FFF2-40B4-BE49-F238E27FC236}">
                <a16:creationId xmlns:a16="http://schemas.microsoft.com/office/drawing/2014/main" id="{6E09A654-81A3-4A21-87D7-F4FCD5161793}"/>
              </a:ext>
            </a:extLst>
          </p:cNvPr>
          <p:cNvSpPr>
            <a:spLocks noGrp="1"/>
          </p:cNvSpPr>
          <p:nvPr>
            <p:ph idx="1"/>
          </p:nvPr>
        </p:nvSpPr>
        <p:spPr>
          <a:xfrm>
            <a:off x="838200" y="1825625"/>
            <a:ext cx="10515600" cy="892861"/>
          </a:xfrm>
        </p:spPr>
        <p:txBody>
          <a:bodyPr/>
          <a:lstStyle/>
          <a:p>
            <a:pPr marL="0" indent="0">
              <a:buNone/>
            </a:pPr>
            <a:r>
              <a:rPr lang="en-GB" altLang="en-US" sz="1800" i="1" dirty="0"/>
              <a:t>"Support extension containers that would allow an "extended" CAPIF AEF to provide additional information […] during service API publication, persist such extension containers by CAPIF and return them as part of the discover service APIs result."</a:t>
            </a:r>
          </a:p>
        </p:txBody>
      </p:sp>
      <p:sp>
        <p:nvSpPr>
          <p:cNvPr id="4" name="Content Placeholder 2">
            <a:extLst>
              <a:ext uri="{FF2B5EF4-FFF2-40B4-BE49-F238E27FC236}">
                <a16:creationId xmlns:a16="http://schemas.microsoft.com/office/drawing/2014/main" id="{EBC626B5-7DF6-49DF-9712-5D8B6194015A}"/>
              </a:ext>
            </a:extLst>
          </p:cNvPr>
          <p:cNvSpPr txBox="1">
            <a:spLocks/>
          </p:cNvSpPr>
          <p:nvPr/>
        </p:nvSpPr>
        <p:spPr bwMode="auto">
          <a:xfrm>
            <a:off x="759941" y="2718486"/>
            <a:ext cx="7626178" cy="3475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600" dirty="0">
                <a:latin typeface="Calibri" panose="020F0502020204030204" pitchFamily="34" charset="0"/>
                <a:ea typeface="Calibri" panose="020F0502020204030204" pitchFamily="34" charset="0"/>
              </a:rPr>
              <a:t>External SDO defines additional service attributes to describe REST extensions or alternative API architectures e.g. RPC, message bus.</a:t>
            </a:r>
          </a:p>
          <a:p>
            <a:r>
              <a:rPr lang="en-GB" sz="1600" dirty="0">
                <a:latin typeface="Calibri" panose="020F0502020204030204" pitchFamily="34" charset="0"/>
                <a:ea typeface="Calibri" panose="020F0502020204030204" pitchFamily="34" charset="0"/>
              </a:rPr>
              <a:t>In the API publication request, such additional extension attributes need to be carried ("tagged and bagged") in “extension containers”.</a:t>
            </a:r>
          </a:p>
          <a:p>
            <a:r>
              <a:rPr lang="en-GB" sz="1600" dirty="0">
                <a:latin typeface="Calibri" panose="020F0502020204030204" pitchFamily="34" charset="0"/>
                <a:ea typeface="Calibri" panose="020F0502020204030204" pitchFamily="34" charset="0"/>
              </a:rPr>
              <a:t>Subsequently, the actual content of "extension containers" is stored by CCF </a:t>
            </a:r>
          </a:p>
          <a:p>
            <a:r>
              <a:rPr lang="en-GB" sz="1600" dirty="0">
                <a:latin typeface="Calibri" panose="020F0502020204030204" pitchFamily="34" charset="0"/>
                <a:ea typeface="Calibri" panose="020F0502020204030204" pitchFamily="34" charset="0"/>
              </a:rPr>
              <a:t>In the API discovery response, the "extension containers" with their content are provided back to the API invoker.  </a:t>
            </a:r>
          </a:p>
          <a:p>
            <a:r>
              <a:rPr lang="en-GB" sz="1600" dirty="0">
                <a:latin typeface="Calibri" panose="020F0502020204030204" pitchFamily="34" charset="0"/>
                <a:ea typeface="Calibri" panose="020F0502020204030204" pitchFamily="34" charset="0"/>
              </a:rPr>
              <a:t>If extensions are defined by an external entity, these extension attributes would need to use the 3GPP defined "extension container" mechanism. If defined by 3GPP, these extensions can as well be built directly into the data model.</a:t>
            </a:r>
          </a:p>
          <a:p>
            <a:pPr marL="268288" indent="-268288">
              <a:buNone/>
            </a:pPr>
            <a:r>
              <a:rPr lang="en-GB" sz="1600" dirty="0">
                <a:solidFill>
                  <a:srgbClr val="00B050"/>
                </a:solidFill>
                <a:sym typeface="Wingdings" panose="05000000000000000000" pitchFamily="2" charset="2"/>
              </a:rPr>
              <a:t> </a:t>
            </a:r>
            <a:r>
              <a:rPr lang="en-GB" sz="1600" dirty="0">
                <a:ea typeface="Calibri" panose="020F0502020204030204" pitchFamily="34" charset="0"/>
              </a:rPr>
              <a:t>This is covered by the requirements </a:t>
            </a:r>
            <a:r>
              <a:rPr lang="en-GB" sz="1600" dirty="0">
                <a:effectLst/>
                <a:ea typeface="Times New Roman" panose="02020603050405020304" pitchFamily="18" charset="0"/>
              </a:rPr>
              <a:t>[AR-4.11.2-c] and [AR-4.11.2-d] </a:t>
            </a:r>
            <a:r>
              <a:rPr lang="en-GB" sz="1600" dirty="0"/>
              <a:t>in clause </a:t>
            </a:r>
            <a:r>
              <a:rPr lang="en-GB" sz="1600" dirty="0">
                <a:effectLst/>
                <a:ea typeface="Times New Roman" panose="02020603050405020304" pitchFamily="18" charset="0"/>
              </a:rPr>
              <a:t>4.11.2 </a:t>
            </a:r>
            <a:r>
              <a:rPr lang="en-GB" sz="1600" dirty="0">
                <a:ea typeface="Times New Roman" panose="02020603050405020304" pitchFamily="18" charset="0"/>
              </a:rPr>
              <a:t>of 23.222.</a:t>
            </a:r>
            <a:endParaRPr lang="en-GB" sz="1600" dirty="0">
              <a:ea typeface="Calibri" panose="020F0502020204030204" pitchFamily="34" charset="0"/>
            </a:endParaRPr>
          </a:p>
          <a:p>
            <a:pPr marL="0" indent="0">
              <a:buNone/>
            </a:pPr>
            <a:endParaRPr lang="en-GB" sz="1600" dirty="0">
              <a:latin typeface="Calibri" panose="020F0502020204030204" pitchFamily="34" charset="0"/>
              <a:ea typeface="Calibri" panose="020F0502020204030204" pitchFamily="34" charset="0"/>
            </a:endParaRPr>
          </a:p>
        </p:txBody>
      </p:sp>
      <p:sp>
        <p:nvSpPr>
          <p:cNvPr id="5" name="Content Placeholder 2">
            <a:extLst>
              <a:ext uri="{FF2B5EF4-FFF2-40B4-BE49-F238E27FC236}">
                <a16:creationId xmlns:a16="http://schemas.microsoft.com/office/drawing/2014/main" id="{DB025CDE-4AB9-40E2-81FD-F7A7CAC1ACE3}"/>
              </a:ext>
            </a:extLst>
          </p:cNvPr>
          <p:cNvSpPr txBox="1">
            <a:spLocks/>
          </p:cNvSpPr>
          <p:nvPr/>
        </p:nvSpPr>
        <p:spPr bwMode="auto">
          <a:xfrm>
            <a:off x="8386119" y="2718486"/>
            <a:ext cx="3587578" cy="3475940"/>
          </a:xfrm>
          <a:prstGeom prst="rect">
            <a:avLst/>
          </a:prstGeom>
          <a:solidFill>
            <a:schemeClr val="bg1">
              <a:lumMod val="85000"/>
            </a:schemeClr>
          </a:solidFill>
          <a:ln>
            <a:noFill/>
          </a:ln>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1600" b="1" dirty="0">
                <a:ea typeface="Calibri" panose="020F0502020204030204" pitchFamily="34" charset="0"/>
              </a:rPr>
              <a:t>Potentially affected information flows</a:t>
            </a:r>
          </a:p>
          <a:p>
            <a:pPr marL="0" indent="0">
              <a:buNone/>
            </a:pPr>
            <a:br>
              <a:rPr lang="en-GB" sz="1600" i="1" dirty="0">
                <a:effectLst/>
                <a:ea typeface="Times New Roman" panose="02020603050405020304" pitchFamily="18" charset="0"/>
              </a:rPr>
            </a:br>
            <a:r>
              <a:rPr lang="en-GB" sz="1600" i="1" dirty="0">
                <a:effectLst/>
                <a:ea typeface="Times New Roman" panose="02020603050405020304" pitchFamily="18" charset="0"/>
              </a:rPr>
              <a:t>Service API information in</a:t>
            </a:r>
          </a:p>
          <a:p>
            <a:pPr marL="0" indent="0">
              <a:buNone/>
            </a:pPr>
            <a:r>
              <a:rPr lang="en-GB" sz="1600" dirty="0">
                <a:effectLst/>
                <a:ea typeface="Times New Roman" panose="02020603050405020304" pitchFamily="18" charset="0"/>
              </a:rPr>
              <a:t>8.3.2.1 Service API publish request</a:t>
            </a:r>
          </a:p>
          <a:p>
            <a:pPr marL="0" indent="0">
              <a:buNone/>
            </a:pPr>
            <a:r>
              <a:rPr lang="en-GB" sz="1600" dirty="0">
                <a:effectLst/>
                <a:ea typeface="Times New Roman" panose="02020603050405020304" pitchFamily="18" charset="0"/>
              </a:rPr>
              <a:t>8.5.2.2 Service API get response</a:t>
            </a:r>
          </a:p>
          <a:p>
            <a:pPr marL="0" indent="0">
              <a:buNone/>
            </a:pPr>
            <a:r>
              <a:rPr lang="en-GB" sz="1600" dirty="0"/>
              <a:t>8.6.2.1 Service API update request</a:t>
            </a:r>
          </a:p>
          <a:p>
            <a:pPr marL="0" indent="0">
              <a:buNone/>
            </a:pPr>
            <a:r>
              <a:rPr lang="en-GB" sz="1600" dirty="0">
                <a:effectLst/>
                <a:ea typeface="Times New Roman" panose="02020603050405020304" pitchFamily="18" charset="0"/>
              </a:rPr>
              <a:t>8.7.2.2 Service API discover response</a:t>
            </a:r>
            <a:endParaRPr lang="en-GB" sz="1600" dirty="0">
              <a:ea typeface="Times New Roman" panose="02020603050405020304" pitchFamily="18" charset="0"/>
            </a:endParaRPr>
          </a:p>
          <a:p>
            <a:pPr marL="0" indent="0">
              <a:buNone/>
            </a:pPr>
            <a:r>
              <a:rPr lang="en-GB" sz="1600" dirty="0">
                <a:effectLst/>
                <a:ea typeface="Times New Roman" panose="02020603050405020304" pitchFamily="18" charset="0"/>
              </a:rPr>
              <a:t>8.25.</a:t>
            </a:r>
            <a:r>
              <a:rPr lang="en-US" sz="1600" dirty="0">
                <a:effectLst/>
                <a:ea typeface="Times New Roman" panose="02020603050405020304" pitchFamily="18" charset="0"/>
              </a:rPr>
              <a:t>2</a:t>
            </a:r>
            <a:r>
              <a:rPr lang="en-GB" sz="1600" dirty="0">
                <a:effectLst/>
                <a:ea typeface="Times New Roman" panose="02020603050405020304" pitchFamily="18" charset="0"/>
              </a:rPr>
              <a:t>.</a:t>
            </a:r>
            <a:r>
              <a:rPr lang="en-US" sz="1600" dirty="0">
                <a:effectLst/>
                <a:ea typeface="Times New Roman" panose="02020603050405020304" pitchFamily="18" charset="0"/>
              </a:rPr>
              <a:t>1 </a:t>
            </a:r>
            <a:r>
              <a:rPr lang="en-GB" sz="1600" dirty="0">
                <a:effectLst/>
                <a:ea typeface="Times New Roman" panose="02020603050405020304" pitchFamily="18" charset="0"/>
              </a:rPr>
              <a:t>Interconnection API publish request</a:t>
            </a:r>
          </a:p>
          <a:p>
            <a:pPr marL="0" indent="0">
              <a:buNone/>
            </a:pPr>
            <a:r>
              <a:rPr lang="en-GB" sz="1600" dirty="0">
                <a:effectLst/>
                <a:ea typeface="Times New Roman" panose="02020603050405020304" pitchFamily="18" charset="0"/>
              </a:rPr>
              <a:t>8.25.2.4 Interconnection service API discover response</a:t>
            </a:r>
            <a:endParaRPr lang="en-GB" sz="1600" dirty="0"/>
          </a:p>
          <a:p>
            <a:pPr marL="0" indent="0">
              <a:buNone/>
            </a:pPr>
            <a:endParaRPr lang="en-GB" sz="1600" b="1" dirty="0"/>
          </a:p>
        </p:txBody>
      </p:sp>
    </p:spTree>
    <p:extLst>
      <p:ext uri="{BB962C8B-B14F-4D97-AF65-F5344CB8AC3E}">
        <p14:creationId xmlns:p14="http://schemas.microsoft.com/office/powerpoint/2010/main" val="1651026923"/>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FF0ED4-0D15-4482-9FF3-4543FC37E3A7}"/>
              </a:ext>
            </a:extLst>
          </p:cNvPr>
          <p:cNvSpPr>
            <a:spLocks noGrp="1"/>
          </p:cNvSpPr>
          <p:nvPr>
            <p:ph type="title"/>
          </p:nvPr>
        </p:nvSpPr>
        <p:spPr/>
        <p:txBody>
          <a:bodyPr/>
          <a:lstStyle/>
          <a:p>
            <a:r>
              <a:rPr lang="en-GB" sz="3800" dirty="0"/>
              <a:t>MEC Requirement 3: Extensible queries</a:t>
            </a:r>
          </a:p>
        </p:txBody>
      </p:sp>
      <p:sp>
        <p:nvSpPr>
          <p:cNvPr id="3" name="Content Placeholder 2">
            <a:extLst>
              <a:ext uri="{FF2B5EF4-FFF2-40B4-BE49-F238E27FC236}">
                <a16:creationId xmlns:a16="http://schemas.microsoft.com/office/drawing/2014/main" id="{7B13E7D8-C6AB-4F2D-9FF2-3CB5E525F364}"/>
              </a:ext>
            </a:extLst>
          </p:cNvPr>
          <p:cNvSpPr>
            <a:spLocks noGrp="1"/>
          </p:cNvSpPr>
          <p:nvPr>
            <p:ph idx="1"/>
          </p:nvPr>
        </p:nvSpPr>
        <p:spPr/>
        <p:txBody>
          <a:bodyPr/>
          <a:lstStyle/>
          <a:p>
            <a:pPr marL="0" indent="0">
              <a:buNone/>
            </a:pPr>
            <a:r>
              <a:rPr lang="en-GB" altLang="en-US" sz="2000" i="1" dirty="0"/>
              <a:t>"Provide a mechanism that allows definition of additional filtering criteria for discover service API queries."</a:t>
            </a:r>
          </a:p>
        </p:txBody>
      </p:sp>
      <p:sp>
        <p:nvSpPr>
          <p:cNvPr id="4" name="Content Placeholder 2">
            <a:extLst>
              <a:ext uri="{FF2B5EF4-FFF2-40B4-BE49-F238E27FC236}">
                <a16:creationId xmlns:a16="http://schemas.microsoft.com/office/drawing/2014/main" id="{4020D8F9-EA18-447E-BAF2-7826A3E387C3}"/>
              </a:ext>
            </a:extLst>
          </p:cNvPr>
          <p:cNvSpPr txBox="1">
            <a:spLocks/>
          </p:cNvSpPr>
          <p:nvPr/>
        </p:nvSpPr>
        <p:spPr bwMode="auto">
          <a:xfrm>
            <a:off x="838200" y="2506662"/>
            <a:ext cx="7482016" cy="3805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000" dirty="0"/>
              <a:t>Some of the information attributes in an extension container may also be needed as search criteria during the "Discover service APIs" procedure</a:t>
            </a:r>
          </a:p>
          <a:p>
            <a:r>
              <a:rPr lang="en-GB" sz="2000" dirty="0"/>
              <a:t>This enables specifying "API invoker's interest" (as in Req. [AR-4.2.2-b]) also in terms of information originating from data model extensions.</a:t>
            </a:r>
          </a:p>
          <a:p>
            <a:pPr marL="268288" indent="-268288">
              <a:buNone/>
            </a:pPr>
            <a:r>
              <a:rPr lang="en-GB" sz="2000" dirty="0">
                <a:solidFill>
                  <a:srgbClr val="00B050"/>
                </a:solidFill>
                <a:sym typeface="Wingdings" panose="05000000000000000000" pitchFamily="2" charset="2"/>
              </a:rPr>
              <a:t> </a:t>
            </a:r>
            <a:r>
              <a:rPr lang="en-GB" sz="2000" dirty="0"/>
              <a:t>This is covered by the requirements </a:t>
            </a:r>
            <a:r>
              <a:rPr lang="en-GB" sz="2000" dirty="0">
                <a:effectLst/>
                <a:ea typeface="Times New Roman" panose="02020603050405020304" pitchFamily="18" charset="0"/>
              </a:rPr>
              <a:t>[AR-4.11.2-c] and [AR-4.11.2-d] </a:t>
            </a:r>
            <a:r>
              <a:rPr lang="en-GB" sz="2000" dirty="0"/>
              <a:t>in clause </a:t>
            </a:r>
            <a:r>
              <a:rPr lang="en-GB" sz="2000" dirty="0">
                <a:effectLst/>
                <a:ea typeface="Times New Roman" panose="02020603050405020304" pitchFamily="18" charset="0"/>
              </a:rPr>
              <a:t>4.11.2 </a:t>
            </a:r>
            <a:r>
              <a:rPr lang="en-GB" sz="2000" dirty="0"/>
              <a:t>of 23.222.</a:t>
            </a:r>
          </a:p>
          <a:p>
            <a:endParaRPr lang="en-GB" sz="2000" dirty="0"/>
          </a:p>
        </p:txBody>
      </p:sp>
      <p:sp>
        <p:nvSpPr>
          <p:cNvPr id="5" name="Content Placeholder 2">
            <a:extLst>
              <a:ext uri="{FF2B5EF4-FFF2-40B4-BE49-F238E27FC236}">
                <a16:creationId xmlns:a16="http://schemas.microsoft.com/office/drawing/2014/main" id="{A22385C8-019C-4A29-B6ED-EDEBC43B811C}"/>
              </a:ext>
            </a:extLst>
          </p:cNvPr>
          <p:cNvSpPr txBox="1">
            <a:spLocks/>
          </p:cNvSpPr>
          <p:nvPr/>
        </p:nvSpPr>
        <p:spPr bwMode="auto">
          <a:xfrm>
            <a:off x="8386119" y="2578443"/>
            <a:ext cx="3587578" cy="3615983"/>
          </a:xfrm>
          <a:prstGeom prst="rect">
            <a:avLst/>
          </a:prstGeom>
          <a:solidFill>
            <a:schemeClr val="bg1">
              <a:lumMod val="85000"/>
            </a:schemeClr>
          </a:solidFill>
          <a:ln>
            <a:noFill/>
          </a:ln>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1600" b="1" dirty="0">
                <a:ea typeface="Calibri" panose="020F0502020204030204" pitchFamily="34" charset="0"/>
              </a:rPr>
              <a:t>Potentially affected information flows</a:t>
            </a:r>
          </a:p>
          <a:p>
            <a:pPr marL="0" indent="0">
              <a:buNone/>
            </a:pPr>
            <a:br>
              <a:rPr lang="en-GB" sz="1600" i="1" dirty="0">
                <a:effectLst/>
                <a:ea typeface="Times New Roman" panose="02020603050405020304" pitchFamily="18" charset="0"/>
              </a:rPr>
            </a:br>
            <a:r>
              <a:rPr lang="en-GB" sz="1600" i="1" dirty="0">
                <a:effectLst/>
                <a:ea typeface="Times New Roman" panose="02020603050405020304" pitchFamily="18" charset="0"/>
              </a:rPr>
              <a:t>Query information in</a:t>
            </a:r>
          </a:p>
          <a:p>
            <a:pPr marL="0" indent="0">
              <a:buNone/>
            </a:pPr>
            <a:r>
              <a:rPr lang="en-GB" sz="1600" dirty="0">
                <a:effectLst/>
                <a:ea typeface="Times New Roman" panose="02020603050405020304" pitchFamily="18" charset="0"/>
              </a:rPr>
              <a:t>8.7.2.1 Service API discover request</a:t>
            </a:r>
          </a:p>
          <a:p>
            <a:pPr marL="0" indent="0">
              <a:buNone/>
            </a:pPr>
            <a:r>
              <a:rPr lang="en-GB" sz="1600" dirty="0">
                <a:effectLst/>
                <a:ea typeface="Times New Roman" panose="02020603050405020304" pitchFamily="18" charset="0"/>
              </a:rPr>
              <a:t>8.25.2.3 Interconnection service API discover request</a:t>
            </a:r>
            <a:endParaRPr lang="en-GB" sz="1600" dirty="0"/>
          </a:p>
          <a:p>
            <a:pPr marL="0" indent="0">
              <a:buNone/>
            </a:pPr>
            <a:endParaRPr lang="en-GB" sz="1600" b="1" dirty="0"/>
          </a:p>
        </p:txBody>
      </p:sp>
    </p:spTree>
    <p:extLst>
      <p:ext uri="{BB962C8B-B14F-4D97-AF65-F5344CB8AC3E}">
        <p14:creationId xmlns:p14="http://schemas.microsoft.com/office/powerpoint/2010/main" val="503515014"/>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16FA32-B795-41AC-867A-02D66A1B636E}"/>
              </a:ext>
            </a:extLst>
          </p:cNvPr>
          <p:cNvSpPr>
            <a:spLocks noGrp="1"/>
          </p:cNvSpPr>
          <p:nvPr>
            <p:ph type="title"/>
          </p:nvPr>
        </p:nvSpPr>
        <p:spPr/>
        <p:txBody>
          <a:bodyPr/>
          <a:lstStyle/>
          <a:p>
            <a:r>
              <a:rPr lang="en-GB" dirty="0"/>
              <a:t>Conclusion</a:t>
            </a:r>
          </a:p>
        </p:txBody>
      </p:sp>
      <p:sp>
        <p:nvSpPr>
          <p:cNvPr id="3" name="Content Placeholder 2">
            <a:extLst>
              <a:ext uri="{FF2B5EF4-FFF2-40B4-BE49-F238E27FC236}">
                <a16:creationId xmlns:a16="http://schemas.microsoft.com/office/drawing/2014/main" id="{1F79E7DB-4424-4542-9354-4A6ACDB5000A}"/>
              </a:ext>
            </a:extLst>
          </p:cNvPr>
          <p:cNvSpPr>
            <a:spLocks noGrp="1"/>
          </p:cNvSpPr>
          <p:nvPr>
            <p:ph idx="1"/>
          </p:nvPr>
        </p:nvSpPr>
        <p:spPr/>
        <p:txBody>
          <a:bodyPr/>
          <a:lstStyle/>
          <a:p>
            <a:r>
              <a:rPr lang="en-GB" dirty="0"/>
              <a:t>SA6 suggests CT3 and SA3 to take the background information on the previous slides into account.</a:t>
            </a:r>
          </a:p>
          <a:p>
            <a:r>
              <a:rPr lang="en-GB" dirty="0"/>
              <a:t>In particular, SA6 recommends CT3 and SA3 to consider extensibility points in the information flows listed on slides 4 and 5. </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2694752860"/>
      </p:ext>
    </p:extLst>
  </p:cSld>
  <p:clrMapOvr>
    <a:masterClrMapping/>
  </p:clrMapOvr>
  <p:transition>
    <p:wipe dir="r"/>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B13BEEBA675044A96DE28BDD893E607" ma:contentTypeVersion="13" ma:contentTypeDescription="Create a new document." ma:contentTypeScope="" ma:versionID="128a8422487fc329a7dc26f28cf6102c">
  <xsd:schema xmlns:xsd="http://www.w3.org/2001/XMLSchema" xmlns:xs="http://www.w3.org/2001/XMLSchema" xmlns:p="http://schemas.microsoft.com/office/2006/metadata/properties" xmlns:ns3="679a257e-872f-4c98-9e8a-0a9c104f72cd" xmlns:ns4="280d8efa-eff2-4910-88d2-79ca146720c4" targetNamespace="http://schemas.microsoft.com/office/2006/metadata/properties" ma:root="true" ma:fieldsID="5ee17176e517ccea8510c39d83da9bad" ns3:_="" ns4:_="">
    <xsd:import namespace="679a257e-872f-4c98-9e8a-0a9c104f72cd"/>
    <xsd:import namespace="280d8efa-eff2-4910-88d2-79ca146720c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9a257e-872f-4c98-9e8a-0a9c104f72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80d8efa-eff2-4910-88d2-79ca146720c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5CA3727-A4EB-4398-9783-D0148B061093}">
  <ds:schemaRefs>
    <ds:schemaRef ds:uri="http://schemas.microsoft.com/office/2006/documentManagement/types"/>
    <ds:schemaRef ds:uri="http://schemas.microsoft.com/office/2006/metadata/properties"/>
    <ds:schemaRef ds:uri="679a257e-872f-4c98-9e8a-0a9c104f72cd"/>
    <ds:schemaRef ds:uri="http://purl.org/dc/terms/"/>
    <ds:schemaRef ds:uri="http://schemas.openxmlformats.org/package/2006/metadata/core-properties"/>
    <ds:schemaRef ds:uri="http://purl.org/dc/dcmitype/"/>
    <ds:schemaRef ds:uri="http://schemas.microsoft.com/office/infopath/2007/PartnerControls"/>
    <ds:schemaRef ds:uri="280d8efa-eff2-4910-88d2-79ca146720c4"/>
    <ds:schemaRef ds:uri="http://www.w3.org/XML/1998/namespace"/>
    <ds:schemaRef ds:uri="http://purl.org/dc/elements/1.1/"/>
  </ds:schemaRefs>
</ds:datastoreItem>
</file>

<file path=customXml/itemProps2.xml><?xml version="1.0" encoding="utf-8"?>
<ds:datastoreItem xmlns:ds="http://schemas.openxmlformats.org/officeDocument/2006/customXml" ds:itemID="{7D3A830A-0AC8-45A7-9E99-DF047C23D0D0}">
  <ds:schemaRefs>
    <ds:schemaRef ds:uri="http://schemas.microsoft.com/sharepoint/v3/contenttype/forms"/>
  </ds:schemaRefs>
</ds:datastoreItem>
</file>

<file path=customXml/itemProps3.xml><?xml version="1.0" encoding="utf-8"?>
<ds:datastoreItem xmlns:ds="http://schemas.openxmlformats.org/officeDocument/2006/customXml" ds:itemID="{BD6692E6-AFB4-4AE6-8E62-2D7692F0CE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79a257e-872f-4c98-9e8a-0a9c104f72cd"/>
    <ds:schemaRef ds:uri="280d8efa-eff2-4910-88d2-79ca146720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5986</TotalTime>
  <Words>719</Words>
  <Application>Microsoft Office PowerPoint</Application>
  <PresentationFormat>Widescreen</PresentationFormat>
  <Paragraphs>44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Arial </vt:lpstr>
      <vt:lpstr>Calibri</vt:lpstr>
      <vt:lpstr>Calibri Light</vt:lpstr>
      <vt:lpstr>Times New Roman</vt:lpstr>
      <vt:lpstr>Office Theme</vt:lpstr>
      <vt:lpstr>Background information on CAPIF extensibility requirements </vt:lpstr>
      <vt:lpstr>Motivation</vt:lpstr>
      <vt:lpstr>MEC Requirement 1:  Extensible sets of protocols and data formats</vt:lpstr>
      <vt:lpstr>MEC Requirement 2: Extension containers</vt:lpstr>
      <vt:lpstr>MEC Requirement 3: Extensible queries</vt:lpstr>
      <vt:lpstr>Conclusion</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template</dc:title>
  <dc:creator>Kevin Flynn</dc:creator>
  <dc:description>© 3GPP 2018</dc:description>
  <cp:lastModifiedBy>Nokia, v2</cp:lastModifiedBy>
  <cp:revision>648</cp:revision>
  <dcterms:created xsi:type="dcterms:W3CDTF">2010-02-05T13:52:04Z</dcterms:created>
  <dcterms:modified xsi:type="dcterms:W3CDTF">2023-01-17T10:34:07Z</dcterms:modified>
  <cp:contentStatus>Template 2017</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0x010100BB13BEEBA675044A96DE28BDD893E607</vt:lpwstr>
  </property>
</Properties>
</file>