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4"/>
  </p:sldMasterIdLst>
  <p:notesMasterIdLst>
    <p:notesMasterId r:id="rId10"/>
  </p:notesMasterIdLst>
  <p:handoutMasterIdLst>
    <p:handoutMasterId r:id="rId11"/>
  </p:handoutMasterIdLst>
  <p:sldIdLst>
    <p:sldId id="528" r:id="rId5"/>
    <p:sldId id="562" r:id="rId6"/>
    <p:sldId id="563" r:id="rId7"/>
    <p:sldId id="564" r:id="rId8"/>
    <p:sldId id="545" r:id="rId9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FF"/>
    <a:srgbClr val="3399FF"/>
    <a:srgbClr val="FFFFFF"/>
    <a:srgbClr val="EAEFF7"/>
    <a:srgbClr val="FF6600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03" autoAdjust="0"/>
    <p:restoredTop sz="85480" autoAdjust="0"/>
  </p:normalViewPr>
  <p:slideViewPr>
    <p:cSldViewPr snapToGrid="0">
      <p:cViewPr varScale="1">
        <p:scale>
          <a:sx n="130" d="100"/>
          <a:sy n="130" d="100"/>
        </p:scale>
        <p:origin x="150" y="180"/>
      </p:cViewPr>
      <p:guideLst>
        <p:guide orient="horz" pos="1185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99782B-1646-48C5-B03C-2D29BD990979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126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440688-9C35-4353-934E-C9AE90237507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299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46FE57-3F04-4823-B38D-EE8F3A94D2B1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66329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Note: </a:t>
            </a:r>
            <a:r>
              <a:rPr lang="en-US" sz="1200" dirty="0"/>
              <a:t>Based on MNO policy, see</a:t>
            </a:r>
            <a:r>
              <a:rPr lang="en-US" dirty="0"/>
              <a:t> </a:t>
            </a:r>
            <a:r>
              <a:rPr lang="en-US" sz="1200" dirty="0"/>
              <a:t>clause 6.10.2</a:t>
            </a:r>
            <a:r>
              <a:rPr lang="en-US" sz="1200" baseline="0" dirty="0"/>
              <a:t> paragraph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440688-9C35-4353-934E-C9AE90237507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970870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440688-9C35-4353-934E-C9AE90237507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4355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3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779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417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3874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 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255984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r">
              <a:defRPr/>
            </a:pPr>
            <a:r>
              <a:rPr lang="en-GB" dirty="0">
                <a:solidFill>
                  <a:schemeClr val="bg1"/>
                </a:solidFill>
              </a:rPr>
              <a:t>S6-230060</a:t>
            </a: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b="1" dirty="0">
                <a:ln w="0"/>
                <a:latin typeface="Calibri" panose="020F0502020204030204" pitchFamily="34" charset="0"/>
              </a:rPr>
              <a:t>© 3GPP 2023</a:t>
            </a: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8644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F90773A-FBA2-44A3-9C23-E06B115DB1E3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 dirty="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072" y="6391922"/>
            <a:ext cx="419408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zh-CN" sz="1100" b="0" kern="1200" dirty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3GPP SA6#52bis-e, e-meeting, 11th – 20th January 2023</a:t>
            </a:r>
            <a:endParaRPr lang="en-US" altLang="zh-CN" sz="1100" b="0" kern="1200" dirty="0">
              <a:solidFill>
                <a:schemeClr val="tx1"/>
              </a:solidFill>
              <a:effectLst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5" r:id="rId2"/>
    <p:sldLayoutId id="2147485166" r:id="rId3"/>
    <p:sldLayoutId id="2147485168" r:id="rId4"/>
  </p:sldLayoutIdLst>
  <p:transition>
    <p:wipe dir="r"/>
  </p:transition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04589" y="1821426"/>
            <a:ext cx="8547940" cy="1987549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5300" b="1" dirty="0"/>
              <a:t>N</a:t>
            </a:r>
            <a:r>
              <a:rPr lang="en-US" altLang="zh-CN" sz="5300" b="1" dirty="0"/>
              <a:t>etwork slice performance and analytics data collection</a:t>
            </a:r>
            <a:br>
              <a:rPr lang="en-US" altLang="zh-CN" sz="5300" b="1" dirty="0"/>
            </a:br>
            <a:r>
              <a:rPr lang="en-US" altLang="zh-CN" sz="5300" b="1" dirty="0"/>
              <a:t>Discussion </a:t>
            </a:r>
            <a:endParaRPr lang="en-GB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2832847" y="4119284"/>
            <a:ext cx="6400800" cy="1147482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1800" dirty="0"/>
            </a:br>
            <a:r>
              <a:rPr lang="en-US" altLang="en-US" sz="2400" dirty="0" err="1">
                <a:latin typeface="Arial" panose="020B0604020202020204" pitchFamily="34" charset="0"/>
              </a:rPr>
              <a:t>Gy</a:t>
            </a:r>
            <a:r>
              <a:rPr lang="hu-HU" altLang="en-US" sz="2400" dirty="0" err="1">
                <a:latin typeface="Arial" panose="020B0604020202020204" pitchFamily="34" charset="0"/>
              </a:rPr>
              <a:t>örgy</a:t>
            </a:r>
            <a:r>
              <a:rPr lang="hu-HU" altLang="en-US" sz="2400" dirty="0">
                <a:latin typeface="Arial" panose="020B0604020202020204" pitchFamily="34" charset="0"/>
              </a:rPr>
              <a:t> Réthy</a:t>
            </a:r>
            <a:r>
              <a:rPr lang="en-US" altLang="en-US" sz="2400" dirty="0">
                <a:latin typeface="Arial" panose="020B0604020202020204" pitchFamily="34" charset="0"/>
              </a:rPr>
              <a:t> (E</a:t>
            </a:r>
            <a:r>
              <a:rPr lang="hu-HU" altLang="en-US" sz="2400" dirty="0" err="1">
                <a:latin typeface="Arial" panose="020B0604020202020204" pitchFamily="34" charset="0"/>
              </a:rPr>
              <a:t>ricsson</a:t>
            </a:r>
            <a:r>
              <a:rPr lang="en-US" altLang="en-US" sz="2400" dirty="0">
                <a:latin typeface="Arial" panose="020B0604020202020204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24147803"/>
      </p:ext>
    </p:extLst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3ED09E5C-F5C4-945C-9F96-155A6472B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8071" y="316180"/>
            <a:ext cx="10342180" cy="982133"/>
          </a:xfrm>
        </p:spPr>
        <p:txBody>
          <a:bodyPr/>
          <a:lstStyle/>
          <a:p>
            <a:r>
              <a:rPr lang="en-US" altLang="zh-CN" sz="3200" dirty="0">
                <a:ea typeface="微软雅黑" panose="020B0503020204020204" pitchFamily="34" charset="-122"/>
              </a:rPr>
              <a:t>Slice performance and analytics data retrieval from 5GS</a:t>
            </a:r>
            <a:br>
              <a:rPr lang="en-US" altLang="zh-CN" sz="3200" dirty="0">
                <a:ea typeface="微软雅黑" panose="020B0503020204020204" pitchFamily="34" charset="-122"/>
              </a:rPr>
            </a:br>
            <a:r>
              <a:rPr lang="en-US" altLang="zh-CN" sz="3200" dirty="0">
                <a:ea typeface="微软雅黑" panose="020B0503020204020204" pitchFamily="34" charset="-122"/>
              </a:rPr>
              <a:t>Procedures defined </a:t>
            </a:r>
            <a:endParaRPr lang="en-GB" altLang="en-US" sz="3200" dirty="0">
              <a:ea typeface="微软雅黑" panose="020B0503020204020204" pitchFamily="34" charset="-122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69189" y="1724352"/>
            <a:ext cx="1959891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DE781BA-72E0-4503-A017-CEBAFABFE5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9950" y="1399194"/>
            <a:ext cx="4375303" cy="4312411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59228" y="2010188"/>
            <a:ext cx="1731947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1" name="Content Placeholder 7">
            <a:extLst>
              <a:ext uri="{FF2B5EF4-FFF2-40B4-BE49-F238E27FC236}">
                <a16:creationId xmlns:a16="http://schemas.microsoft.com/office/drawing/2014/main" id="{F693E133-6A39-4EBE-8B1F-6BC8C0A1B8F4}"/>
              </a:ext>
            </a:extLst>
          </p:cNvPr>
          <p:cNvSpPr txBox="1">
            <a:spLocks/>
          </p:cNvSpPr>
          <p:nvPr/>
        </p:nvSpPr>
        <p:spPr bwMode="auto">
          <a:xfrm>
            <a:off x="2222929" y="1545230"/>
            <a:ext cx="2509323" cy="32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1363" indent="-284163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indent="0">
              <a:buNone/>
            </a:pPr>
            <a:r>
              <a:rPr lang="en-GB" altLang="zh-CN" sz="1600" dirty="0"/>
              <a:t>23.435 NSCALE, clause 9.7</a:t>
            </a:r>
          </a:p>
          <a:p>
            <a:endParaRPr lang="en-GB" altLang="zh-CN" sz="16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97ECED-F7EB-4508-880B-BC3934D84D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15179" y="1633409"/>
            <a:ext cx="4446871" cy="3890448"/>
          </a:xfrm>
          <a:prstGeom prst="rect">
            <a:avLst/>
          </a:prstGeom>
        </p:spPr>
      </p:pic>
      <p:sp>
        <p:nvSpPr>
          <p:cNvPr id="13" name="Content Placeholder 7">
            <a:extLst>
              <a:ext uri="{FF2B5EF4-FFF2-40B4-BE49-F238E27FC236}">
                <a16:creationId xmlns:a16="http://schemas.microsoft.com/office/drawing/2014/main" id="{1B16DE28-4144-40CD-9DB4-8BA91F47BE52}"/>
              </a:ext>
            </a:extLst>
          </p:cNvPr>
          <p:cNvSpPr txBox="1">
            <a:spLocks/>
          </p:cNvSpPr>
          <p:nvPr/>
        </p:nvSpPr>
        <p:spPr bwMode="auto">
          <a:xfrm>
            <a:off x="7580738" y="1500351"/>
            <a:ext cx="2271386" cy="32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1313" indent="-341313">
              <a:spcBef>
                <a:spcPct val="20000"/>
              </a:spcBef>
              <a:buBlip>
                <a:blip r:embed="rId3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1363" indent="-284163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1413" indent="-227013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598613" indent="-227013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5813" indent="-227013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30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02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74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4613" indent="-227013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marL="0" indent="0">
              <a:buNone/>
            </a:pPr>
            <a:r>
              <a:rPr lang="en-GB" altLang="zh-CN" sz="1600" dirty="0"/>
              <a:t>23.436 ADAES, clause 8.3</a:t>
            </a:r>
          </a:p>
          <a:p>
            <a:endParaRPr lang="en-GB" altLang="zh-CN" sz="1600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049EE12-BC62-40CD-AD59-27818697A39E}"/>
              </a:ext>
            </a:extLst>
          </p:cNvPr>
          <p:cNvSpPr txBox="1">
            <a:spLocks/>
          </p:cNvSpPr>
          <p:nvPr/>
        </p:nvSpPr>
        <p:spPr>
          <a:xfrm>
            <a:off x="746938" y="5317094"/>
            <a:ext cx="5349062" cy="1594884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5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zh-CN" sz="1600" dirty="0"/>
              <a:t>Request/response procedure</a:t>
            </a:r>
          </a:p>
          <a:p>
            <a:pPr>
              <a:spcBef>
                <a:spcPts val="300"/>
              </a:spcBef>
            </a:pPr>
            <a:r>
              <a:rPr lang="en-GB" altLang="zh-CN" sz="1600" dirty="0"/>
              <a:t>Purpose: NSCE server providing a combined slice status info</a:t>
            </a:r>
          </a:p>
          <a:p>
            <a:pPr>
              <a:spcBef>
                <a:spcPts val="300"/>
              </a:spcBef>
            </a:pPr>
            <a:r>
              <a:rPr lang="en-GB" altLang="zh-CN" sz="1600" dirty="0"/>
              <a:t>Information sources: OAM threshold crossing &amp; perf. meas. data, NWDAF slice analytics info, VAL UEs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E7184104-577E-46B6-951A-A71D3260ED63}"/>
              </a:ext>
            </a:extLst>
          </p:cNvPr>
          <p:cNvSpPr txBox="1">
            <a:spLocks/>
          </p:cNvSpPr>
          <p:nvPr/>
        </p:nvSpPr>
        <p:spPr>
          <a:xfrm>
            <a:off x="6826747" y="5382772"/>
            <a:ext cx="5101388" cy="1594884"/>
          </a:xfrm>
          <a:prstGeom prst="rect">
            <a:avLst/>
          </a:prstGeom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Blip>
                <a:blip r:embed="rId5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C00000"/>
              </a:buClr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zh-CN" sz="1600" dirty="0"/>
              <a:t>Subscribe/notify procedure</a:t>
            </a:r>
          </a:p>
          <a:p>
            <a:pPr>
              <a:spcBef>
                <a:spcPts val="300"/>
              </a:spcBef>
            </a:pPr>
            <a:r>
              <a:rPr lang="en-GB" altLang="zh-CN" sz="1600" dirty="0"/>
              <a:t>Purpose: Provide slice-spec. analytics data to VAL server</a:t>
            </a:r>
          </a:p>
          <a:p>
            <a:pPr>
              <a:spcBef>
                <a:spcPts val="300"/>
              </a:spcBef>
            </a:pPr>
            <a:r>
              <a:rPr lang="en-GB" altLang="zh-CN" sz="1600" dirty="0"/>
              <a:t>Information sources: OAM perf. meas. data (directly or via NSCE server), NWDAF slice analytics info </a:t>
            </a:r>
          </a:p>
        </p:txBody>
      </p:sp>
    </p:spTree>
    <p:extLst>
      <p:ext uri="{BB962C8B-B14F-4D97-AF65-F5344CB8AC3E}">
        <p14:creationId xmlns:p14="http://schemas.microsoft.com/office/powerpoint/2010/main" val="1097532061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D302B-F16D-49CF-9542-6F9301D3E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569" y="87121"/>
            <a:ext cx="10515600" cy="1325563"/>
          </a:xfrm>
        </p:spPr>
        <p:txBody>
          <a:bodyPr/>
          <a:lstStyle/>
          <a:p>
            <a:r>
              <a:rPr lang="en-US" sz="3600" dirty="0"/>
              <a:t>Observations</a:t>
            </a:r>
            <a:r>
              <a:rPr lang="en-US" sz="32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0EA7-CB32-4610-838F-64C492D7A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569" y="1563355"/>
            <a:ext cx="11263541" cy="4844533"/>
          </a:xfrm>
        </p:spPr>
        <p:txBody>
          <a:bodyPr/>
          <a:lstStyle/>
          <a:p>
            <a:r>
              <a:rPr lang="en-US" sz="2600" dirty="0"/>
              <a:t>The procedures are partly overlapping</a:t>
            </a:r>
          </a:p>
          <a:p>
            <a:pPr lvl="1">
              <a:spcBef>
                <a:spcPts val="400"/>
              </a:spcBef>
            </a:pPr>
            <a:r>
              <a:rPr lang="en-US" sz="2200" dirty="0"/>
              <a:t>Slice data collection from 5GS (OAM and NWDAF)</a:t>
            </a:r>
          </a:p>
          <a:p>
            <a:pPr lvl="1">
              <a:spcBef>
                <a:spcPts val="400"/>
              </a:spcBef>
            </a:pPr>
            <a:r>
              <a:rPr lang="en-US" sz="2200" dirty="0"/>
              <a:t>In current draft TS 23.436 v0.2.0</a:t>
            </a:r>
          </a:p>
          <a:p>
            <a:pPr lvl="2">
              <a:spcBef>
                <a:spcPts val="400"/>
              </a:spcBef>
            </a:pPr>
            <a:r>
              <a:rPr lang="en-US" sz="1800" dirty="0"/>
              <a:t>ADAE server either collects network data from 5GS directly or uses NSCE services  </a:t>
            </a:r>
          </a:p>
          <a:p>
            <a:pPr lvl="2">
              <a:spcBef>
                <a:spcPts val="400"/>
              </a:spcBef>
            </a:pPr>
            <a:r>
              <a:rPr lang="en-US" sz="1800" dirty="0"/>
              <a:t>In the latter case ADAE server should behave like a VAL server, as no interface is defined between them</a:t>
            </a:r>
          </a:p>
          <a:p>
            <a:pPr lvl="2">
              <a:spcBef>
                <a:spcPts val="400"/>
              </a:spcBef>
            </a:pPr>
            <a:r>
              <a:rPr lang="en-US" sz="1800" dirty="0"/>
              <a:t>However, NSCE server doesn’t provide a network data collection service to VAL, this task is embedded into a more complex service</a:t>
            </a:r>
          </a:p>
          <a:p>
            <a:r>
              <a:rPr lang="en-US" sz="2600" dirty="0"/>
              <a:t>SEAL enabler responding in a timely manner is critical for some applications</a:t>
            </a:r>
          </a:p>
          <a:p>
            <a:pPr lvl="1">
              <a:spcBef>
                <a:spcPts val="400"/>
              </a:spcBef>
            </a:pPr>
            <a:r>
              <a:rPr lang="en-US" sz="2200" dirty="0"/>
              <a:t>In both procedures interactions with several 5G APIs occur</a:t>
            </a:r>
          </a:p>
          <a:p>
            <a:pPr lvl="1">
              <a:spcBef>
                <a:spcPts val="400"/>
              </a:spcBef>
            </a:pPr>
            <a:r>
              <a:rPr lang="en-US" sz="2200" dirty="0"/>
              <a:t>Retrieving some 5G data may take significant time</a:t>
            </a:r>
          </a:p>
          <a:p>
            <a:pPr lvl="2">
              <a:spcBef>
                <a:spcPts val="400"/>
              </a:spcBef>
            </a:pPr>
            <a:r>
              <a:rPr lang="en-US" sz="1800" dirty="0"/>
              <a:t>e.g. if measurement is needed or data is provided on a subscription/notify API</a:t>
            </a:r>
          </a:p>
          <a:p>
            <a:pPr lvl="1">
              <a:spcBef>
                <a:spcPts val="400"/>
              </a:spcBef>
            </a:pPr>
            <a:r>
              <a:rPr lang="en-US" sz="2200" dirty="0"/>
              <a:t>TS 22.261 sets a req. for 5G exposure APIs to respond to requests within 100 </a:t>
            </a:r>
            <a:r>
              <a:rPr lang="en-US" sz="2200" dirty="0" err="1"/>
              <a:t>ms</a:t>
            </a:r>
            <a:r>
              <a:rPr lang="en-US" sz="2200" dirty="0"/>
              <a:t> (note)</a:t>
            </a:r>
          </a:p>
          <a:p>
            <a:pPr lvl="1">
              <a:spcBef>
                <a:spcPts val="400"/>
              </a:spcBef>
            </a:pPr>
            <a:r>
              <a:rPr lang="en-US" sz="2200" dirty="0"/>
              <a:t>But, for example, 5G-ACIA requires 100 </a:t>
            </a:r>
            <a:r>
              <a:rPr lang="en-US" sz="2200" dirty="0" err="1"/>
              <a:t>ms</a:t>
            </a:r>
            <a:r>
              <a:rPr lang="en-US" sz="2200" dirty="0"/>
              <a:t> response time on 5G exposure APIs (Gap G.2)</a:t>
            </a:r>
          </a:p>
        </p:txBody>
      </p:sp>
    </p:spTree>
    <p:extLst>
      <p:ext uri="{BB962C8B-B14F-4D97-AF65-F5344CB8AC3E}">
        <p14:creationId xmlns:p14="http://schemas.microsoft.com/office/powerpoint/2010/main" val="2729994792"/>
      </p:ext>
    </p:extLst>
  </p:cSld>
  <p:clrMapOvr>
    <a:masterClrMapping/>
  </p:clrMapOvr>
  <p:transition>
    <p:wipe dir="r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D302B-F16D-49CF-9542-6F9301D3E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6569" y="87121"/>
            <a:ext cx="10515600" cy="1325563"/>
          </a:xfrm>
        </p:spPr>
        <p:txBody>
          <a:bodyPr/>
          <a:lstStyle/>
          <a:p>
            <a:r>
              <a:rPr lang="en-US" sz="3600" dirty="0"/>
              <a:t>Conclusions</a:t>
            </a:r>
            <a:r>
              <a:rPr lang="en-US" sz="3200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750EA7-CB32-4610-838F-64C492D7A4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6569" y="1563355"/>
            <a:ext cx="11318361" cy="4844533"/>
          </a:xfrm>
        </p:spPr>
        <p:txBody>
          <a:bodyPr/>
          <a:lstStyle/>
          <a:p>
            <a:r>
              <a:rPr lang="en-US" sz="2600" dirty="0"/>
              <a:t>Regarding procedures and architecture</a:t>
            </a:r>
          </a:p>
          <a:p>
            <a:pPr lvl="1">
              <a:spcBef>
                <a:spcPts val="400"/>
              </a:spcBef>
            </a:pPr>
            <a:r>
              <a:rPr lang="en-US" sz="2200" dirty="0"/>
              <a:t>To avoid duplication, it is proposed to define a single </a:t>
            </a:r>
            <a:r>
              <a:rPr lang="en-US" sz="2200" u="sng" dirty="0"/>
              <a:t>generalized</a:t>
            </a:r>
            <a:r>
              <a:rPr lang="en-US" sz="2200" dirty="0"/>
              <a:t> network slice data collection service</a:t>
            </a:r>
          </a:p>
          <a:p>
            <a:pPr lvl="1">
              <a:spcBef>
                <a:spcPts val="400"/>
              </a:spcBef>
            </a:pPr>
            <a:r>
              <a:rPr lang="en-US" sz="2200" dirty="0"/>
              <a:t>It is suggested that this service is provided by a common enabler to make it easy reuse-able by both other enablers and verticals</a:t>
            </a:r>
          </a:p>
          <a:p>
            <a:pPr lvl="2">
              <a:spcBef>
                <a:spcPts val="400"/>
              </a:spcBef>
            </a:pPr>
            <a:r>
              <a:rPr lang="en-US" dirty="0"/>
              <a:t>Verticals already have interfaces to both SEAL and enablers (new SEAL-</a:t>
            </a:r>
            <a:r>
              <a:rPr lang="en-US" dirty="0" err="1"/>
              <a:t>Xn</a:t>
            </a:r>
            <a:r>
              <a:rPr lang="en-US" dirty="0"/>
              <a:t> or inter-enabler reference point(s</a:t>
            </a:r>
            <a:r>
              <a:rPr lang="en-US"/>
              <a:t>) to be added)</a:t>
            </a:r>
            <a:endParaRPr lang="en-US" dirty="0"/>
          </a:p>
          <a:p>
            <a:r>
              <a:rPr lang="en-US" sz="2600" dirty="0"/>
              <a:t>To meet response time requirements</a:t>
            </a:r>
          </a:p>
          <a:p>
            <a:pPr lvl="1">
              <a:spcBef>
                <a:spcPts val="400"/>
              </a:spcBef>
            </a:pPr>
            <a:r>
              <a:rPr lang="en-US" sz="2200" dirty="0"/>
              <a:t>The procedure should be subscription/notify-based, with immediate acknowledge of subscription on checking its capability to collect the requested information</a:t>
            </a:r>
          </a:p>
          <a:p>
            <a:pPr lvl="1">
              <a:spcBef>
                <a:spcPts val="300"/>
              </a:spcBef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33360971"/>
      </p:ext>
    </p:extLst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78828090"/>
      </p:ext>
    </p:extLst>
  </p:cSld>
  <p:clrMapOvr>
    <a:masterClrMapping/>
  </p:clrMapOvr>
  <p:transition>
    <p:wipe dir="r"/>
  </p:transition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AEA8FA31AE264686265496F4F61D70" ma:contentTypeVersion="13" ma:contentTypeDescription="Create a new document." ma:contentTypeScope="" ma:versionID="1961f99ddc9d5f20335dde8958689a6c">
  <xsd:schema xmlns:xsd="http://www.w3.org/2001/XMLSchema" xmlns:xs="http://www.w3.org/2001/XMLSchema" xmlns:p="http://schemas.microsoft.com/office/2006/metadata/properties" xmlns:ns2="0df8c305-aa69-4dd4-b07b-48c8235cb022" xmlns:ns3="31c58025-e3f9-485f-aaed-75a94878868f" targetNamespace="http://schemas.microsoft.com/office/2006/metadata/properties" ma:root="true" ma:fieldsID="717dd8ded96acd4957fe1e83a087d77d" ns2:_="" ns3:_="">
    <xsd:import namespace="0df8c305-aa69-4dd4-b07b-48c8235cb022"/>
    <xsd:import namespace="31c58025-e3f9-485f-aaed-75a94878868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f8c305-aa69-4dd4-b07b-48c8235cb0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c58025-e3f9-485f-aaed-75a94878868f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ABA308A-08E7-48F3-94A3-22CC4635C83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D7CC2E3-9B46-45F5-B0B9-068DCB8D833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4176DA-6E00-48A2-94EB-A411D17BC0F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f8c305-aa69-4dd4-b07b-48c8235cb022"/>
    <ds:schemaRef ds:uri="31c58025-e3f9-485f-aaed-75a94878868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27476</TotalTime>
  <Words>385</Words>
  <Application>Microsoft Office PowerPoint</Application>
  <PresentationFormat>Widescreen</PresentationFormat>
  <Paragraphs>36</Paragraphs>
  <Slides>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Network slice performance and analytics data collection Discussion </vt:lpstr>
      <vt:lpstr>Slice performance and analytics data retrieval from 5GS Procedures defined </vt:lpstr>
      <vt:lpstr>Observations </vt:lpstr>
      <vt:lpstr>Conclusions </vt:lpstr>
      <vt:lpstr>Thank You!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György Réthy</cp:lastModifiedBy>
  <cp:revision>2159</cp:revision>
  <dcterms:created xsi:type="dcterms:W3CDTF">2010-02-05T13:52:04Z</dcterms:created>
  <dcterms:modified xsi:type="dcterms:W3CDTF">2023-01-17T15:41:16Z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C:\mySingle\TEMP\ETSI Webinar - Harmonizing Edge Computing Standards.pptx</vt:lpwstr>
  </property>
  <property fmtid="{D5CDD505-2E9C-101B-9397-08002B2CF9AE}" pid="4" name="ContentTypeId">
    <vt:lpwstr>0x0101003DAEA8FA31AE264686265496F4F61D70</vt:lpwstr>
  </property>
</Properties>
</file>