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3"/>
  </p:notesMasterIdLst>
  <p:handoutMasterIdLst>
    <p:handoutMasterId r:id="rId14"/>
  </p:handoutMasterIdLst>
  <p:sldIdLst>
    <p:sldId id="341" r:id="rId5"/>
    <p:sldId id="363" r:id="rId6"/>
    <p:sldId id="364" r:id="rId7"/>
    <p:sldId id="365" r:id="rId8"/>
    <p:sldId id="366" r:id="rId9"/>
    <p:sldId id="368" r:id="rId10"/>
    <p:sldId id="369" r:id="rId11"/>
    <p:sldId id="370"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3" d="100"/>
          <a:sy n="83" d="100"/>
        </p:scale>
        <p:origin x="566" y="6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532"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46166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smtClean="0">
                <a:latin typeface="Arial "/>
              </a:rPr>
              <a:t>3GPP TSG-SA WG6 Meeting #52-bis-e </a:t>
            </a:r>
          </a:p>
          <a:p>
            <a:pPr eaLnBrk="1" hangingPunct="1">
              <a:defRPr/>
            </a:pPr>
            <a:r>
              <a:rPr lang="en-IN" altLang="en-US" sz="1200" b="1" dirty="0" smtClean="0">
                <a:latin typeface="Arial "/>
              </a:rPr>
              <a:t>e-meeting, 11th – 20th January 2023</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S6-230229</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4.emf"/><Relationship Id="rId5" Type="http://schemas.openxmlformats.org/officeDocument/2006/relationships/oleObject" Target="../embeddings/oleObject2.bin"/><Relationship Id="rId4" Type="http://schemas.openxmlformats.org/officeDocument/2006/relationships/image" Target="../media/image3.e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3.bin"/><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6.emf"/><Relationship Id="rId5" Type="http://schemas.openxmlformats.org/officeDocument/2006/relationships/oleObject" Target="../embeddings/oleObject4.bin"/><Relationship Id="rId4" Type="http://schemas.openxmlformats.org/officeDocument/2006/relationships/image" Target="../media/image5.emf"/></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8.e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6.bin"/><Relationship Id="rId5" Type="http://schemas.openxmlformats.org/officeDocument/2006/relationships/image" Target="../media/image7.emf"/><Relationship Id="rId4" Type="http://schemas.openxmlformats.org/officeDocument/2006/relationships/oleObject" Target="../embeddings/oleObject5.bin"/></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smtClean="0"/>
              <a:t>Application Service Management</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smtClean="0"/>
              <a:t>Sapan Shah</a:t>
            </a:r>
            <a:endParaRPr lang="en-GB" altLang="en-US" dirty="0"/>
          </a:p>
          <a:p>
            <a:pPr marL="0" indent="0" eaLnBrk="1" hangingPunct="1">
              <a:buFontTx/>
              <a:buNone/>
            </a:pPr>
            <a:r>
              <a:rPr lang="en-GB" altLang="en-US" dirty="0" smtClean="0"/>
              <a:t>Samsung</a:t>
            </a: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IN" altLang="en-US" dirty="0" smtClean="0"/>
              <a:t>Comparison (Similarities and Differences) between </a:t>
            </a:r>
          </a:p>
          <a:p>
            <a:pPr lvl="1"/>
            <a:r>
              <a:rPr lang="fr-FR" dirty="0"/>
              <a:t>Solution #1: Application Service Management </a:t>
            </a:r>
            <a:r>
              <a:rPr lang="fr-FR" dirty="0" smtClean="0"/>
              <a:t>Service</a:t>
            </a:r>
          </a:p>
          <a:p>
            <a:pPr lvl="2"/>
            <a:r>
              <a:rPr lang="fr-FR" dirty="0" smtClean="0"/>
              <a:t>In FS_ACE_IOT</a:t>
            </a:r>
          </a:p>
          <a:p>
            <a:pPr lvl="1"/>
            <a:r>
              <a:rPr lang="en-US" dirty="0" smtClean="0"/>
              <a:t>Solution </a:t>
            </a:r>
            <a:r>
              <a:rPr lang="en-US" dirty="0"/>
              <a:t>#5: Service experience to support application performance </a:t>
            </a:r>
            <a:r>
              <a:rPr lang="en-US" dirty="0" smtClean="0"/>
              <a:t>analytics</a:t>
            </a:r>
          </a:p>
          <a:p>
            <a:pPr lvl="2"/>
            <a:r>
              <a:rPr lang="en-US" altLang="en-US" dirty="0" smtClean="0"/>
              <a:t>In FS_ADAES</a:t>
            </a:r>
          </a:p>
          <a:p>
            <a:r>
              <a:rPr lang="en-US" altLang="en-US" dirty="0" smtClean="0"/>
              <a:t>Proposal for normative work</a:t>
            </a:r>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Comparison – Key Issue being solved</a:t>
            </a:r>
            <a:endParaRPr lang="en-IN" dirty="0"/>
          </a:p>
        </p:txBody>
      </p:sp>
      <p:sp>
        <p:nvSpPr>
          <p:cNvPr id="3" name="Content Placeholder 2"/>
          <p:cNvSpPr>
            <a:spLocks noGrp="1"/>
          </p:cNvSpPr>
          <p:nvPr>
            <p:ph idx="1"/>
          </p:nvPr>
        </p:nvSpPr>
        <p:spPr>
          <a:xfrm>
            <a:off x="838200" y="1825625"/>
            <a:ext cx="10515600" cy="4528993"/>
          </a:xfrm>
        </p:spPr>
        <p:txBody>
          <a:bodyPr/>
          <a:lstStyle/>
          <a:p>
            <a:r>
              <a:rPr lang="en-IN" sz="2000" dirty="0" smtClean="0"/>
              <a:t>FS_ACE_IOT (</a:t>
            </a:r>
            <a:r>
              <a:rPr lang="fr-FR" sz="2000" dirty="0"/>
              <a:t>Solution #1: Application Service Management </a:t>
            </a:r>
            <a:r>
              <a:rPr lang="fr-FR" sz="2000" dirty="0" smtClean="0"/>
              <a:t>Service)</a:t>
            </a:r>
          </a:p>
          <a:p>
            <a:pPr lvl="1"/>
            <a:r>
              <a:rPr lang="en-US" sz="1800" dirty="0"/>
              <a:t>Provides</a:t>
            </a:r>
            <a:r>
              <a:rPr lang="fr-FR" sz="1800" dirty="0" smtClean="0"/>
              <a:t> solution for </a:t>
            </a:r>
            <a:r>
              <a:rPr lang="en-GB" sz="1800" dirty="0" smtClean="0"/>
              <a:t>Key </a:t>
            </a:r>
            <a:r>
              <a:rPr lang="en-GB" sz="1800" dirty="0"/>
              <a:t>issue #2: Application server monitoring and control of </a:t>
            </a:r>
            <a:r>
              <a:rPr lang="en-GB" sz="1800" dirty="0" smtClean="0"/>
              <a:t>traffic</a:t>
            </a:r>
          </a:p>
          <a:p>
            <a:pPr lvl="1"/>
            <a:r>
              <a:rPr lang="en-GB" sz="1800" dirty="0" smtClean="0"/>
              <a:t>Particularly solves following open issues:</a:t>
            </a:r>
          </a:p>
          <a:p>
            <a:pPr lvl="2"/>
            <a:r>
              <a:rPr lang="en-GB" sz="1600" dirty="0"/>
              <a:t>How to enhance the enabler layer (e.g., SEAL, CAPIF) to support service monitoring of third-party application servers? </a:t>
            </a:r>
            <a:endParaRPr lang="en-GB" sz="1600" dirty="0" smtClean="0"/>
          </a:p>
          <a:p>
            <a:pPr lvl="2"/>
            <a:r>
              <a:rPr lang="en-GB" sz="1600" dirty="0" smtClean="0">
                <a:solidFill>
                  <a:srgbClr val="00B0F0"/>
                </a:solidFill>
              </a:rPr>
              <a:t>How </a:t>
            </a:r>
            <a:r>
              <a:rPr lang="en-GB" sz="1600" dirty="0">
                <a:solidFill>
                  <a:srgbClr val="00B0F0"/>
                </a:solidFill>
              </a:rPr>
              <a:t>to monitor a third-party server's operational status </a:t>
            </a:r>
            <a:r>
              <a:rPr lang="en-GB" sz="1600" dirty="0"/>
              <a:t>e.g., congestion levels, failure, and unavailability of the third-party server? How to control/influence the traffic when the third-party application server is experiencing congestion or failure, and when normal operation resumes?</a:t>
            </a:r>
            <a:endParaRPr lang="en-GB" sz="1600" dirty="0" smtClean="0"/>
          </a:p>
          <a:p>
            <a:r>
              <a:rPr lang="en-GB" sz="2000" dirty="0" smtClean="0"/>
              <a:t>FS_ADAES (</a:t>
            </a:r>
            <a:r>
              <a:rPr lang="en-US" sz="2000" dirty="0"/>
              <a:t>Solution #5: Service experience to support application performance </a:t>
            </a:r>
            <a:r>
              <a:rPr lang="en-US" sz="2000" dirty="0" smtClean="0"/>
              <a:t>analytics)</a:t>
            </a:r>
            <a:endParaRPr lang="en-GB" sz="2000" dirty="0" smtClean="0"/>
          </a:p>
          <a:p>
            <a:pPr lvl="1"/>
            <a:r>
              <a:rPr lang="en-US" sz="1800" dirty="0" smtClean="0"/>
              <a:t>Provides solution for </a:t>
            </a:r>
            <a:r>
              <a:rPr lang="en-GB" sz="1800" dirty="0"/>
              <a:t>Key issue #1: </a:t>
            </a:r>
            <a:r>
              <a:rPr lang="en-US" sz="1800" dirty="0"/>
              <a:t>Support for application performance </a:t>
            </a:r>
            <a:r>
              <a:rPr lang="en-US" sz="1800" dirty="0" smtClean="0"/>
              <a:t>analytics</a:t>
            </a:r>
          </a:p>
          <a:p>
            <a:pPr lvl="1"/>
            <a:r>
              <a:rPr lang="en-GB" sz="1800" dirty="0"/>
              <a:t>Particularly solves following open issues:</a:t>
            </a:r>
          </a:p>
          <a:p>
            <a:pPr lvl="2"/>
            <a:r>
              <a:rPr lang="en-US" sz="1600" dirty="0" smtClean="0">
                <a:solidFill>
                  <a:srgbClr val="00B0F0"/>
                </a:solidFill>
              </a:rPr>
              <a:t>what </a:t>
            </a:r>
            <a:r>
              <a:rPr lang="en-US" sz="1600" dirty="0">
                <a:solidFill>
                  <a:srgbClr val="00B0F0"/>
                </a:solidFill>
              </a:rPr>
              <a:t>data needs to be collected</a:t>
            </a:r>
            <a:r>
              <a:rPr lang="en-US" sz="1600" dirty="0"/>
              <a:t> from 3GPP system and application specific layer for performing application </a:t>
            </a:r>
            <a:r>
              <a:rPr lang="en-US" sz="1600" dirty="0" err="1"/>
              <a:t>QoS</a:t>
            </a:r>
            <a:r>
              <a:rPr lang="en-US" sz="1600" dirty="0"/>
              <a:t> related analytics? </a:t>
            </a:r>
            <a:endParaRPr lang="en-US" sz="1600" dirty="0" smtClean="0"/>
          </a:p>
          <a:p>
            <a:r>
              <a:rPr lang="en-US" sz="2000" dirty="0" smtClean="0">
                <a:solidFill>
                  <a:srgbClr val="FF0000"/>
                </a:solidFill>
              </a:rPr>
              <a:t>Observation #1</a:t>
            </a:r>
            <a:r>
              <a:rPr lang="en-US" sz="2000" dirty="0" smtClean="0"/>
              <a:t>: Both solutions are addressing open issue related to collecting application status/data.</a:t>
            </a:r>
            <a:endParaRPr lang="en-IN" sz="2000" dirty="0"/>
          </a:p>
          <a:p>
            <a:pPr lvl="2"/>
            <a:endParaRPr lang="en-IN" sz="1600" dirty="0"/>
          </a:p>
        </p:txBody>
      </p:sp>
    </p:spTree>
    <p:extLst>
      <p:ext uri="{BB962C8B-B14F-4D97-AF65-F5344CB8AC3E}">
        <p14:creationId xmlns:p14="http://schemas.microsoft.com/office/powerpoint/2010/main" val="362522342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Comparison – </a:t>
            </a:r>
            <a:r>
              <a:rPr lang="en-IN" dirty="0" smtClean="0"/>
              <a:t>Architecture</a:t>
            </a:r>
            <a:endParaRPr lang="en-IN" dirty="0"/>
          </a:p>
        </p:txBody>
      </p:sp>
      <p:graphicFrame>
        <p:nvGraphicFramePr>
          <p:cNvPr id="5" name="Object 4"/>
          <p:cNvGraphicFramePr>
            <a:graphicFrameLocks noChangeAspect="1"/>
          </p:cNvGraphicFramePr>
          <p:nvPr>
            <p:extLst>
              <p:ext uri="{D42A27DB-BD31-4B8C-83A1-F6EECF244321}">
                <p14:modId xmlns:p14="http://schemas.microsoft.com/office/powerpoint/2010/main" val="713358503"/>
              </p:ext>
            </p:extLst>
          </p:nvPr>
        </p:nvGraphicFramePr>
        <p:xfrm>
          <a:off x="386773" y="2983252"/>
          <a:ext cx="5219700" cy="2604655"/>
        </p:xfrm>
        <a:graphic>
          <a:graphicData uri="http://schemas.openxmlformats.org/presentationml/2006/ole">
            <mc:AlternateContent xmlns:mc="http://schemas.openxmlformats.org/markup-compatibility/2006">
              <mc:Choice xmlns:v="urn:schemas-microsoft-com:vml" Requires="v">
                <p:oleObj spid="_x0000_s5163" name="Visio" r:id="rId3" imgW="5227391" imgH="2065036" progId="Visio.Drawing.15">
                  <p:embed/>
                </p:oleObj>
              </mc:Choice>
              <mc:Fallback>
                <p:oleObj name="Visio" r:id="rId3" imgW="5227391" imgH="2065036"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6773" y="2983252"/>
                        <a:ext cx="5219700" cy="2604655"/>
                      </a:xfrm>
                      <a:prstGeom prst="rect">
                        <a:avLst/>
                      </a:prstGeom>
                      <a:noFill/>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62338080"/>
              </p:ext>
            </p:extLst>
          </p:nvPr>
        </p:nvGraphicFramePr>
        <p:xfrm>
          <a:off x="6520872" y="2983252"/>
          <a:ext cx="5578475" cy="2415164"/>
        </p:xfrm>
        <a:graphic>
          <a:graphicData uri="http://schemas.openxmlformats.org/presentationml/2006/ole">
            <mc:AlternateContent xmlns:mc="http://schemas.openxmlformats.org/markup-compatibility/2006">
              <mc:Choice xmlns:v="urn:schemas-microsoft-com:vml" Requires="v">
                <p:oleObj spid="_x0000_s5164" name="Visio" r:id="rId5" imgW="5577875" imgH="2224958" progId="Visio.Drawing.11">
                  <p:embed/>
                </p:oleObj>
              </mc:Choice>
              <mc:Fallback>
                <p:oleObj name="Visio" r:id="rId5" imgW="5577875" imgH="2224958" progId="Visio.Drawing.11">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20872" y="2983252"/>
                        <a:ext cx="5578475" cy="2415164"/>
                      </a:xfrm>
                      <a:prstGeom prst="rect">
                        <a:avLst/>
                      </a:prstGeom>
                      <a:noFill/>
                    </p:spPr>
                  </p:pic>
                </p:oleObj>
              </mc:Fallback>
            </mc:AlternateContent>
          </a:graphicData>
        </a:graphic>
      </p:graphicFrame>
      <p:sp>
        <p:nvSpPr>
          <p:cNvPr id="8" name="TextBox 7"/>
          <p:cNvSpPr txBox="1"/>
          <p:nvPr/>
        </p:nvSpPr>
        <p:spPr>
          <a:xfrm>
            <a:off x="563418" y="1875305"/>
            <a:ext cx="5043055" cy="923330"/>
          </a:xfrm>
          <a:prstGeom prst="rect">
            <a:avLst/>
          </a:prstGeom>
          <a:noFill/>
        </p:spPr>
        <p:txBody>
          <a:bodyPr wrap="square" rtlCol="0">
            <a:spAutoFit/>
          </a:bodyPr>
          <a:lstStyle/>
          <a:p>
            <a:pPr marL="285750" indent="-285750">
              <a:buFont typeface="Arial" panose="020B0604020202020204" pitchFamily="34" charset="0"/>
              <a:buChar char="•"/>
            </a:pPr>
            <a:r>
              <a:rPr lang="en-IN" dirty="0" smtClean="0"/>
              <a:t>Application Service Management Architecture as specified in clause </a:t>
            </a:r>
            <a:r>
              <a:rPr lang="en-GB" dirty="0" smtClean="0"/>
              <a:t>5.1.1.2 of TR 23.700-97</a:t>
            </a:r>
            <a:endParaRPr lang="en-IN" dirty="0"/>
          </a:p>
        </p:txBody>
      </p:sp>
      <p:sp>
        <p:nvSpPr>
          <p:cNvPr id="9" name="TextBox 8"/>
          <p:cNvSpPr txBox="1"/>
          <p:nvPr/>
        </p:nvSpPr>
        <p:spPr>
          <a:xfrm>
            <a:off x="6788581" y="1875305"/>
            <a:ext cx="5043055" cy="923330"/>
          </a:xfrm>
          <a:prstGeom prst="rect">
            <a:avLst/>
          </a:prstGeom>
          <a:noFill/>
        </p:spPr>
        <p:txBody>
          <a:bodyPr wrap="square" rtlCol="0">
            <a:spAutoFit/>
          </a:bodyPr>
          <a:lstStyle/>
          <a:p>
            <a:pPr marL="285750" indent="-285750">
              <a:buFont typeface="Arial" panose="020B0604020202020204" pitchFamily="34" charset="0"/>
              <a:buChar char="•"/>
            </a:pPr>
            <a:r>
              <a:rPr lang="en-GB" dirty="0"/>
              <a:t>A</a:t>
            </a:r>
            <a:r>
              <a:rPr lang="en-GB" dirty="0" smtClean="0"/>
              <a:t>pplication </a:t>
            </a:r>
            <a:r>
              <a:rPr lang="en-GB" dirty="0"/>
              <a:t>data analytics </a:t>
            </a:r>
            <a:r>
              <a:rPr lang="en-US" dirty="0" smtClean="0"/>
              <a:t>enablement </a:t>
            </a:r>
            <a:r>
              <a:rPr lang="en-IN" dirty="0" smtClean="0"/>
              <a:t>Architecture as specified in clause </a:t>
            </a:r>
            <a:r>
              <a:rPr lang="en-GB" dirty="0" smtClean="0"/>
              <a:t>5.3.2 of TR 23.700-36</a:t>
            </a:r>
            <a:endParaRPr lang="en-IN" dirty="0"/>
          </a:p>
        </p:txBody>
      </p:sp>
      <p:sp>
        <p:nvSpPr>
          <p:cNvPr id="10" name="Rectangle 9"/>
          <p:cNvSpPr/>
          <p:nvPr/>
        </p:nvSpPr>
        <p:spPr>
          <a:xfrm>
            <a:off x="563418" y="5772524"/>
            <a:ext cx="10790382" cy="369332"/>
          </a:xfrm>
          <a:prstGeom prst="rect">
            <a:avLst/>
          </a:prstGeom>
        </p:spPr>
        <p:txBody>
          <a:bodyPr wrap="square">
            <a:spAutoFit/>
          </a:bodyPr>
          <a:lstStyle/>
          <a:p>
            <a:r>
              <a:rPr lang="en-US" dirty="0" smtClean="0">
                <a:solidFill>
                  <a:srgbClr val="FF0000"/>
                </a:solidFill>
              </a:rPr>
              <a:t>Observation #2</a:t>
            </a:r>
            <a:r>
              <a:rPr lang="en-US" dirty="0" smtClean="0"/>
              <a:t>: </a:t>
            </a:r>
            <a:r>
              <a:rPr lang="en-US" dirty="0"/>
              <a:t>Both </a:t>
            </a:r>
            <a:r>
              <a:rPr lang="en-US" dirty="0" smtClean="0"/>
              <a:t>solutions works on almost similar architecture.</a:t>
            </a:r>
            <a:endParaRPr lang="en-IN" dirty="0"/>
          </a:p>
        </p:txBody>
      </p:sp>
    </p:spTree>
    <p:extLst>
      <p:ext uri="{BB962C8B-B14F-4D97-AF65-F5344CB8AC3E}">
        <p14:creationId xmlns:p14="http://schemas.microsoft.com/office/powerpoint/2010/main" val="359674940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Comparison - Procedures</a:t>
            </a:r>
            <a:endParaRPr lang="en-IN" dirty="0"/>
          </a:p>
        </p:txBody>
      </p:sp>
      <p:sp>
        <p:nvSpPr>
          <p:cNvPr id="3" name="Content Placeholder 2"/>
          <p:cNvSpPr>
            <a:spLocks noGrp="1"/>
          </p:cNvSpPr>
          <p:nvPr>
            <p:ph idx="1"/>
          </p:nvPr>
        </p:nvSpPr>
        <p:spPr>
          <a:xfrm>
            <a:off x="259484" y="5755157"/>
            <a:ext cx="10919691" cy="658740"/>
          </a:xfrm>
        </p:spPr>
        <p:txBody>
          <a:bodyPr/>
          <a:lstStyle/>
          <a:p>
            <a:r>
              <a:rPr lang="en-IN" sz="2200" dirty="0" smtClean="0">
                <a:solidFill>
                  <a:srgbClr val="FF0000"/>
                </a:solidFill>
              </a:rPr>
              <a:t>Observation #3</a:t>
            </a:r>
            <a:r>
              <a:rPr lang="en-IN" sz="2200" dirty="0" smtClean="0"/>
              <a:t>: Push </a:t>
            </a:r>
            <a:r>
              <a:rPr lang="en-GB" sz="2200" dirty="0"/>
              <a:t>service experience report </a:t>
            </a:r>
            <a:r>
              <a:rPr lang="en-GB" sz="2200" dirty="0" smtClean="0"/>
              <a:t>procedure is defined in both TR 23.700-36 and 23.700-97, where the client pushes similar information to the server.</a:t>
            </a:r>
            <a:endParaRPr lang="en-IN" sz="2200" dirty="0"/>
          </a:p>
        </p:txBody>
      </p:sp>
      <p:graphicFrame>
        <p:nvGraphicFramePr>
          <p:cNvPr id="5" name="Object 4"/>
          <p:cNvGraphicFramePr>
            <a:graphicFrameLocks noChangeAspect="1"/>
          </p:cNvGraphicFramePr>
          <p:nvPr>
            <p:extLst>
              <p:ext uri="{D42A27DB-BD31-4B8C-83A1-F6EECF244321}">
                <p14:modId xmlns:p14="http://schemas.microsoft.com/office/powerpoint/2010/main" val="2017460737"/>
              </p:ext>
            </p:extLst>
          </p:nvPr>
        </p:nvGraphicFramePr>
        <p:xfrm>
          <a:off x="75414" y="2052493"/>
          <a:ext cx="5165725" cy="2179782"/>
        </p:xfrm>
        <a:graphic>
          <a:graphicData uri="http://schemas.openxmlformats.org/presentationml/2006/ole">
            <mc:AlternateContent xmlns:mc="http://schemas.openxmlformats.org/markup-compatibility/2006">
              <mc:Choice xmlns:v="urn:schemas-microsoft-com:vml" Requires="v">
                <p:oleObj spid="_x0000_s6183" name="Visio" r:id="rId3" imgW="5158917" imgH="3695684" progId="Visio.Drawing.15">
                  <p:embed/>
                </p:oleObj>
              </mc:Choice>
              <mc:Fallback>
                <p:oleObj name="Visio" r:id="rId3" imgW="5158917" imgH="3695684"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14" y="2052493"/>
                        <a:ext cx="5165725" cy="2179782"/>
                      </a:xfrm>
                      <a:prstGeom prst="rect">
                        <a:avLst/>
                      </a:prstGeom>
                      <a:noFill/>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768744655"/>
              </p:ext>
            </p:extLst>
          </p:nvPr>
        </p:nvGraphicFramePr>
        <p:xfrm>
          <a:off x="6225309" y="2089655"/>
          <a:ext cx="5616575" cy="2142620"/>
        </p:xfrm>
        <a:graphic>
          <a:graphicData uri="http://schemas.openxmlformats.org/presentationml/2006/ole">
            <mc:AlternateContent xmlns:mc="http://schemas.openxmlformats.org/markup-compatibility/2006">
              <mc:Choice xmlns:v="urn:schemas-microsoft-com:vml" Requires="v">
                <p:oleObj spid="_x0000_s6184" name="Visio" r:id="rId5" imgW="6431422" imgH="3848297" progId="Visio.Drawing.15">
                  <p:embed/>
                </p:oleObj>
              </mc:Choice>
              <mc:Fallback>
                <p:oleObj name="Visio" r:id="rId5" imgW="6431422" imgH="3848297" progId="Visio.Drawing.15">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25309" y="2089655"/>
                        <a:ext cx="5616575" cy="2142620"/>
                      </a:xfrm>
                      <a:prstGeom prst="rect">
                        <a:avLst/>
                      </a:prstGeom>
                      <a:noFill/>
                    </p:spPr>
                  </p:pic>
                </p:oleObj>
              </mc:Fallback>
            </mc:AlternateContent>
          </a:graphicData>
        </a:graphic>
      </p:graphicFrame>
      <p:graphicFrame>
        <p:nvGraphicFramePr>
          <p:cNvPr id="9" name="Table 8"/>
          <p:cNvGraphicFramePr>
            <a:graphicFrameLocks noGrp="1"/>
          </p:cNvGraphicFramePr>
          <p:nvPr>
            <p:extLst>
              <p:ext uri="{D42A27DB-BD31-4B8C-83A1-F6EECF244321}">
                <p14:modId xmlns:p14="http://schemas.microsoft.com/office/powerpoint/2010/main" val="1878810639"/>
              </p:ext>
            </p:extLst>
          </p:nvPr>
        </p:nvGraphicFramePr>
        <p:xfrm>
          <a:off x="6290396" y="4307916"/>
          <a:ext cx="5486400" cy="1371600"/>
        </p:xfrm>
        <a:graphic>
          <a:graphicData uri="http://schemas.openxmlformats.org/drawingml/2006/table">
            <a:tbl>
              <a:tblPr firstRow="1" firstCol="1" bandRow="1"/>
              <a:tblGrid>
                <a:gridCol w="1828800">
                  <a:extLst>
                    <a:ext uri="{9D8B030D-6E8A-4147-A177-3AD203B41FA5}">
                      <a16:colId xmlns:a16="http://schemas.microsoft.com/office/drawing/2014/main" val="4227207787"/>
                    </a:ext>
                  </a:extLst>
                </a:gridCol>
                <a:gridCol w="914400">
                  <a:extLst>
                    <a:ext uri="{9D8B030D-6E8A-4147-A177-3AD203B41FA5}">
                      <a16:colId xmlns:a16="http://schemas.microsoft.com/office/drawing/2014/main" val="1681137766"/>
                    </a:ext>
                  </a:extLst>
                </a:gridCol>
                <a:gridCol w="2743200">
                  <a:extLst>
                    <a:ext uri="{9D8B030D-6E8A-4147-A177-3AD203B41FA5}">
                      <a16:colId xmlns:a16="http://schemas.microsoft.com/office/drawing/2014/main" val="174053169"/>
                    </a:ext>
                  </a:extLst>
                </a:gridCol>
              </a:tblGrid>
              <a:tr h="0">
                <a:tc>
                  <a:txBody>
                    <a:bodyPr/>
                    <a:lstStyle/>
                    <a:p>
                      <a:pPr algn="ctr">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Information element</a:t>
                      </a:r>
                      <a:endParaRPr lang="en-I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Status</a:t>
                      </a:r>
                      <a:endParaRPr lang="en-I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Description</a:t>
                      </a:r>
                      <a:endParaRPr lang="en-I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6080727"/>
                  </a:ext>
                </a:extLst>
              </a:tr>
              <a:tr h="0">
                <a:tc>
                  <a:txBody>
                    <a:bodyPr/>
                    <a:lstStyle/>
                    <a:p>
                      <a:pPr>
                        <a:spcAft>
                          <a:spcPts val="0"/>
                        </a:spcAft>
                      </a:pPr>
                      <a:r>
                        <a:rPr lang="en-GB" sz="9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VAL UE ID</a:t>
                      </a:r>
                      <a:endParaRPr lang="en-IN" sz="9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M</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Identity of the VAL UE </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4782694"/>
                  </a:ext>
                </a:extLst>
              </a:tr>
              <a:tr h="0">
                <a:tc>
                  <a:txBody>
                    <a:bodyPr/>
                    <a:lstStyle/>
                    <a:p>
                      <a:pPr>
                        <a:spcAft>
                          <a:spcPts val="0"/>
                        </a:spcAft>
                      </a:pPr>
                      <a:r>
                        <a:rPr lang="en-GB" sz="900"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VAL service ID</a:t>
                      </a:r>
                      <a:endParaRPr lang="en-IN" sz="900"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O </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Identity of the VAL service.</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1666294"/>
                  </a:ext>
                </a:extLst>
              </a:tr>
              <a:tr h="0">
                <a:tc>
                  <a:txBody>
                    <a:bodyPr/>
                    <a:lstStyle/>
                    <a:p>
                      <a:pPr>
                        <a:spcAft>
                          <a:spcPts val="0"/>
                        </a:spcAft>
                      </a:pPr>
                      <a:r>
                        <a:rPr lang="en-GB" sz="900" dirty="0">
                          <a:solidFill>
                            <a:schemeClr val="accent2"/>
                          </a:solidFill>
                          <a:effectLst/>
                          <a:latin typeface="Arial" panose="020B0604020202020204" pitchFamily="34" charset="0"/>
                          <a:ea typeface="Times New Roman" panose="02020603050405020304" pitchFamily="18" charset="0"/>
                          <a:cs typeface="Times New Roman" panose="02020603050405020304" pitchFamily="18" charset="0"/>
                        </a:rPr>
                        <a:t>VAL Server Id</a:t>
                      </a:r>
                      <a:endParaRPr lang="en-IN" sz="900" dirty="0">
                        <a:solidFill>
                          <a:schemeClr val="accent2"/>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M</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Identify the VAL server for which the service experience report is sent</a:t>
                      </a:r>
                      <a:endParaRPr lang="en-I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2920647"/>
                  </a:ext>
                </a:extLst>
              </a:tr>
              <a:tr h="0">
                <a:tc>
                  <a:txBody>
                    <a:bodyPr/>
                    <a:lstStyle/>
                    <a:p>
                      <a:pPr>
                        <a:spcAft>
                          <a:spcPts val="0"/>
                        </a:spcAft>
                      </a:pPr>
                      <a:r>
                        <a:rPr lang="en-GB" sz="900"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rPr>
                        <a:t>Timestamp</a:t>
                      </a:r>
                      <a:endParaRPr lang="en-IN" sz="900"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O</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Time stamp of the collected report</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1757691"/>
                  </a:ext>
                </a:extLst>
              </a:tr>
              <a:tr h="0">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VAL </a:t>
                      </a:r>
                      <a:r>
                        <a:rPr lang="en-GB" sz="9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service experience report</a:t>
                      </a:r>
                      <a:endParaRPr lang="en-IN" sz="9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O</a:t>
                      </a:r>
                      <a:endParaRPr lang="en-I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Information related to VAL service experience. It may include end-to-end response time, connection bandwidth, request rate, VAL server availability, etc.</a:t>
                      </a:r>
                      <a:endParaRPr lang="en-I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8754764"/>
                  </a:ext>
                </a:extLst>
              </a:tr>
            </a:tbl>
          </a:graphicData>
        </a:graphic>
      </p:graphicFrame>
      <p:sp>
        <p:nvSpPr>
          <p:cNvPr id="10" name="Rectangle 9"/>
          <p:cNvSpPr/>
          <p:nvPr/>
        </p:nvSpPr>
        <p:spPr>
          <a:xfrm>
            <a:off x="259484" y="4277532"/>
            <a:ext cx="5337752" cy="1384995"/>
          </a:xfrm>
          <a:prstGeom prst="rect">
            <a:avLst/>
          </a:prstGeom>
        </p:spPr>
        <p:txBody>
          <a:bodyPr wrap="square">
            <a:spAutoFit/>
          </a:bodyPr>
          <a:lstStyle/>
          <a:p>
            <a:r>
              <a:rPr lang="en-US" sz="1400" dirty="0">
                <a:latin typeface="Times New Roman" panose="02020603050405020304" pitchFamily="18" charset="0"/>
                <a:ea typeface="Times New Roman" panose="02020603050405020304" pitchFamily="18" charset="0"/>
              </a:rPr>
              <a:t>The ASM client sends Push service experience request to the ASM server. The request contains </a:t>
            </a:r>
            <a:r>
              <a:rPr lang="en-US" sz="1400" dirty="0">
                <a:solidFill>
                  <a:srgbClr val="C00000"/>
                </a:solidFill>
                <a:latin typeface="Times New Roman" panose="02020603050405020304" pitchFamily="18" charset="0"/>
                <a:ea typeface="Times New Roman" panose="02020603050405020304" pitchFamily="18" charset="0"/>
              </a:rPr>
              <a:t>service experience report </a:t>
            </a:r>
            <a:r>
              <a:rPr lang="en-US" sz="1400" dirty="0">
                <a:latin typeface="Times New Roman" panose="02020603050405020304" pitchFamily="18" charset="0"/>
                <a:ea typeface="Times New Roman" panose="02020603050405020304" pitchFamily="18" charset="0"/>
              </a:rPr>
              <a:t>about a VAL server </a:t>
            </a:r>
            <a:r>
              <a:rPr lang="en-GB" sz="1400" dirty="0">
                <a:latin typeface="Times New Roman" panose="02020603050405020304" pitchFamily="18" charset="0"/>
                <a:ea typeface="Times New Roman" panose="02020603050405020304" pitchFamily="18" charset="0"/>
              </a:rPr>
              <a:t>(e.g. end-to-end response time as experienced by client, connection bandwidth, request rate by client, VAL server availability, </a:t>
            </a:r>
            <a:r>
              <a:rPr lang="en-GB" sz="1400" dirty="0" err="1">
                <a:latin typeface="Times New Roman" panose="02020603050405020304" pitchFamily="18" charset="0"/>
                <a:ea typeface="Times New Roman" panose="02020603050405020304" pitchFamily="18" charset="0"/>
              </a:rPr>
              <a:t>etc</a:t>
            </a:r>
            <a:r>
              <a:rPr lang="en-GB" sz="1400" dirty="0">
                <a:latin typeface="Times New Roman" panose="02020603050405020304" pitchFamily="18" charset="0"/>
                <a:ea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rPr>
              <a:t>and includes the </a:t>
            </a:r>
            <a:r>
              <a:rPr lang="en-US" sz="1400" dirty="0">
                <a:solidFill>
                  <a:srgbClr val="00B0F0"/>
                </a:solidFill>
                <a:latin typeface="Times New Roman" panose="02020603050405020304" pitchFamily="18" charset="0"/>
                <a:ea typeface="Times New Roman" panose="02020603050405020304" pitchFamily="18" charset="0"/>
              </a:rPr>
              <a:t>VAL UE ID</a:t>
            </a:r>
            <a:r>
              <a:rPr lang="en-US" sz="1400" dirty="0">
                <a:latin typeface="Times New Roman" panose="02020603050405020304" pitchFamily="18" charset="0"/>
                <a:ea typeface="Times New Roman" panose="02020603050405020304" pitchFamily="18" charset="0"/>
              </a:rPr>
              <a:t>, </a:t>
            </a:r>
            <a:r>
              <a:rPr lang="en-US" sz="1400" dirty="0">
                <a:solidFill>
                  <a:srgbClr val="00B050"/>
                </a:solidFill>
                <a:latin typeface="Times New Roman" panose="02020603050405020304" pitchFamily="18" charset="0"/>
                <a:ea typeface="Times New Roman" panose="02020603050405020304" pitchFamily="18" charset="0"/>
              </a:rPr>
              <a:t>VAL service ID</a:t>
            </a:r>
            <a:r>
              <a:rPr lang="en-US" sz="1400" dirty="0">
                <a:latin typeface="Times New Roman" panose="02020603050405020304" pitchFamily="18" charset="0"/>
                <a:ea typeface="Times New Roman" panose="02020603050405020304" pitchFamily="18" charset="0"/>
              </a:rPr>
              <a:t>, </a:t>
            </a:r>
            <a:r>
              <a:rPr lang="en-US" sz="1400" dirty="0">
                <a:solidFill>
                  <a:schemeClr val="accent2"/>
                </a:solidFill>
                <a:latin typeface="Times New Roman" panose="02020603050405020304" pitchFamily="18" charset="0"/>
                <a:ea typeface="Times New Roman" panose="02020603050405020304" pitchFamily="18" charset="0"/>
              </a:rPr>
              <a:t>VAL server identity </a:t>
            </a:r>
            <a:r>
              <a:rPr lang="en-GB" sz="1400" dirty="0">
                <a:latin typeface="Times New Roman" panose="02020603050405020304" pitchFamily="18" charset="0"/>
                <a:ea typeface="Times New Roman" panose="02020603050405020304" pitchFamily="18" charset="0"/>
              </a:rPr>
              <a:t>for which the report is being sent</a:t>
            </a:r>
            <a:r>
              <a:rPr lang="en-US" sz="1400" dirty="0">
                <a:latin typeface="Times New Roman" panose="02020603050405020304" pitchFamily="18" charset="0"/>
                <a:ea typeface="Times New Roman" panose="02020603050405020304" pitchFamily="18" charset="0"/>
              </a:rPr>
              <a:t> and </a:t>
            </a:r>
            <a:r>
              <a:rPr lang="en-US" sz="1400" dirty="0">
                <a:solidFill>
                  <a:srgbClr val="7030A0"/>
                </a:solidFill>
                <a:latin typeface="Times New Roman" panose="02020603050405020304" pitchFamily="18" charset="0"/>
                <a:ea typeface="Times New Roman" panose="02020603050405020304" pitchFamily="18" charset="0"/>
              </a:rPr>
              <a:t>time stamp </a:t>
            </a:r>
            <a:r>
              <a:rPr lang="en-US" sz="1400" dirty="0">
                <a:latin typeface="Times New Roman" panose="02020603050405020304" pitchFamily="18" charset="0"/>
                <a:ea typeface="Times New Roman" panose="02020603050405020304" pitchFamily="18" charset="0"/>
              </a:rPr>
              <a:t>of the report.</a:t>
            </a:r>
            <a:endParaRPr lang="en-IN" sz="1400" dirty="0"/>
          </a:p>
        </p:txBody>
      </p:sp>
      <p:sp>
        <p:nvSpPr>
          <p:cNvPr id="12" name="Content Placeholder 2"/>
          <p:cNvSpPr txBox="1">
            <a:spLocks/>
          </p:cNvSpPr>
          <p:nvPr/>
        </p:nvSpPr>
        <p:spPr bwMode="auto">
          <a:xfrm>
            <a:off x="137390" y="1724702"/>
            <a:ext cx="5339774" cy="364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sz="1600" dirty="0" smtClean="0"/>
              <a:t>Push </a:t>
            </a:r>
            <a:r>
              <a:rPr lang="en-GB" sz="1600" dirty="0" smtClean="0"/>
              <a:t>service experience report procedure in TR 23.700-97</a:t>
            </a:r>
            <a:endParaRPr lang="en-IN" sz="1600" dirty="0"/>
          </a:p>
        </p:txBody>
      </p:sp>
      <p:sp>
        <p:nvSpPr>
          <p:cNvPr id="13" name="Content Placeholder 2"/>
          <p:cNvSpPr txBox="1">
            <a:spLocks/>
          </p:cNvSpPr>
          <p:nvPr/>
        </p:nvSpPr>
        <p:spPr bwMode="auto">
          <a:xfrm>
            <a:off x="6225309" y="1766329"/>
            <a:ext cx="5339774" cy="364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sz="1600" dirty="0" smtClean="0"/>
              <a:t>Push </a:t>
            </a:r>
            <a:r>
              <a:rPr lang="en-GB" sz="1600" dirty="0" smtClean="0"/>
              <a:t>service experience report procedure in TR 23.700-36</a:t>
            </a:r>
            <a:endParaRPr lang="en-IN" sz="1600" dirty="0"/>
          </a:p>
        </p:txBody>
      </p:sp>
    </p:spTree>
    <p:extLst>
      <p:ext uri="{BB962C8B-B14F-4D97-AF65-F5344CB8AC3E}">
        <p14:creationId xmlns:p14="http://schemas.microsoft.com/office/powerpoint/2010/main" val="424217344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Comparison - Procedures</a:t>
            </a:r>
            <a:endParaRPr lang="en-IN" dirty="0"/>
          </a:p>
        </p:txBody>
      </p:sp>
      <p:sp>
        <p:nvSpPr>
          <p:cNvPr id="3" name="Content Placeholder 2"/>
          <p:cNvSpPr>
            <a:spLocks noGrp="1"/>
          </p:cNvSpPr>
          <p:nvPr>
            <p:ph idx="1"/>
          </p:nvPr>
        </p:nvSpPr>
        <p:spPr>
          <a:xfrm>
            <a:off x="259482" y="5907109"/>
            <a:ext cx="10919691" cy="658740"/>
          </a:xfrm>
        </p:spPr>
        <p:txBody>
          <a:bodyPr/>
          <a:lstStyle/>
          <a:p>
            <a:r>
              <a:rPr lang="en-IN" sz="2200" dirty="0" smtClean="0">
                <a:solidFill>
                  <a:srgbClr val="FF0000"/>
                </a:solidFill>
              </a:rPr>
              <a:t>Observation #4</a:t>
            </a:r>
            <a:r>
              <a:rPr lang="en-IN" sz="2200" dirty="0" smtClean="0"/>
              <a:t>: Pull </a:t>
            </a:r>
            <a:r>
              <a:rPr lang="en-GB" sz="2200" dirty="0"/>
              <a:t>service experience report </a:t>
            </a:r>
            <a:r>
              <a:rPr lang="en-GB" sz="2200" dirty="0" smtClean="0"/>
              <a:t>procedure is defined in both TR 23.700-36 and 23.700-97, where the client shares similar information to the server.</a:t>
            </a:r>
            <a:endParaRPr lang="en-IN" sz="2200" dirty="0"/>
          </a:p>
        </p:txBody>
      </p:sp>
      <p:sp>
        <p:nvSpPr>
          <p:cNvPr id="10" name="Rectangle 9"/>
          <p:cNvSpPr/>
          <p:nvPr/>
        </p:nvSpPr>
        <p:spPr>
          <a:xfrm>
            <a:off x="259483" y="4277532"/>
            <a:ext cx="5771861" cy="1600438"/>
          </a:xfrm>
          <a:prstGeom prst="rect">
            <a:avLst/>
          </a:prstGeom>
        </p:spPr>
        <p:txBody>
          <a:bodyPr wrap="square">
            <a:spAutoFit/>
          </a:bodyPr>
          <a:lstStyle/>
          <a:p>
            <a:r>
              <a:rPr lang="en-IN" sz="1400" dirty="0">
                <a:latin typeface="Times New Roman" panose="02020603050405020304" pitchFamily="18" charset="0"/>
                <a:ea typeface="Times New Roman" panose="02020603050405020304" pitchFamily="18" charset="0"/>
              </a:rPr>
              <a:t>The ASM client sends the Pull service experience response to the ASM server. The response contains result indicating whether the report is available or not. If report is available, the response contains </a:t>
            </a:r>
            <a:r>
              <a:rPr lang="en-IN" sz="1400" dirty="0">
                <a:solidFill>
                  <a:srgbClr val="C00000"/>
                </a:solidFill>
                <a:latin typeface="Times New Roman" panose="02020603050405020304" pitchFamily="18" charset="0"/>
                <a:ea typeface="Times New Roman" panose="02020603050405020304" pitchFamily="18" charset="0"/>
              </a:rPr>
              <a:t>service experience report </a:t>
            </a:r>
            <a:r>
              <a:rPr lang="en-IN" sz="1400" dirty="0">
                <a:latin typeface="Times New Roman" panose="02020603050405020304" pitchFamily="18" charset="0"/>
                <a:ea typeface="Times New Roman" panose="02020603050405020304" pitchFamily="18" charset="0"/>
              </a:rPr>
              <a:t>about a VAL server (e.g. end-to-end response time as experienced by client, connection bandwidth, request rate by client, VAL server availability, </a:t>
            </a:r>
            <a:r>
              <a:rPr lang="en-IN" sz="1400" dirty="0" err="1">
                <a:latin typeface="Times New Roman" panose="02020603050405020304" pitchFamily="18" charset="0"/>
                <a:ea typeface="Times New Roman" panose="02020603050405020304" pitchFamily="18" charset="0"/>
              </a:rPr>
              <a:t>etc</a:t>
            </a:r>
            <a:r>
              <a:rPr lang="en-IN" sz="1400" dirty="0">
                <a:latin typeface="Times New Roman" panose="02020603050405020304" pitchFamily="18" charset="0"/>
                <a:ea typeface="Times New Roman" panose="02020603050405020304" pitchFamily="18" charset="0"/>
              </a:rPr>
              <a:t>) and includes the </a:t>
            </a:r>
            <a:r>
              <a:rPr lang="en-IN" sz="1400" dirty="0">
                <a:solidFill>
                  <a:srgbClr val="00B0F0"/>
                </a:solidFill>
                <a:latin typeface="Times New Roman" panose="02020603050405020304" pitchFamily="18" charset="0"/>
                <a:ea typeface="Times New Roman" panose="02020603050405020304" pitchFamily="18" charset="0"/>
              </a:rPr>
              <a:t>VAL UE ID</a:t>
            </a:r>
            <a:r>
              <a:rPr lang="en-IN" sz="1400" dirty="0">
                <a:latin typeface="Times New Roman" panose="02020603050405020304" pitchFamily="18" charset="0"/>
                <a:ea typeface="Times New Roman" panose="02020603050405020304" pitchFamily="18" charset="0"/>
              </a:rPr>
              <a:t>, </a:t>
            </a:r>
            <a:r>
              <a:rPr lang="en-IN" sz="1400" dirty="0">
                <a:solidFill>
                  <a:srgbClr val="00B050"/>
                </a:solidFill>
                <a:latin typeface="Times New Roman" panose="02020603050405020304" pitchFamily="18" charset="0"/>
                <a:ea typeface="Times New Roman" panose="02020603050405020304" pitchFamily="18" charset="0"/>
              </a:rPr>
              <a:t>VAL service ID</a:t>
            </a:r>
            <a:r>
              <a:rPr lang="en-IN" sz="1400" dirty="0">
                <a:latin typeface="Times New Roman" panose="02020603050405020304" pitchFamily="18" charset="0"/>
                <a:ea typeface="Times New Roman" panose="02020603050405020304" pitchFamily="18" charset="0"/>
              </a:rPr>
              <a:t>, </a:t>
            </a:r>
            <a:r>
              <a:rPr lang="en-IN" sz="1400" dirty="0">
                <a:solidFill>
                  <a:srgbClr val="FFC000"/>
                </a:solidFill>
                <a:latin typeface="Times New Roman" panose="02020603050405020304" pitchFamily="18" charset="0"/>
                <a:ea typeface="Times New Roman" panose="02020603050405020304" pitchFamily="18" charset="0"/>
              </a:rPr>
              <a:t>VAL server identity </a:t>
            </a:r>
            <a:r>
              <a:rPr lang="en-IN" sz="1400" dirty="0">
                <a:latin typeface="Times New Roman" panose="02020603050405020304" pitchFamily="18" charset="0"/>
                <a:ea typeface="Times New Roman" panose="02020603050405020304" pitchFamily="18" charset="0"/>
              </a:rPr>
              <a:t>for which the report is being sent and </a:t>
            </a:r>
            <a:r>
              <a:rPr lang="en-IN" sz="1400" dirty="0">
                <a:solidFill>
                  <a:srgbClr val="7030A0"/>
                </a:solidFill>
                <a:latin typeface="Times New Roman" panose="02020603050405020304" pitchFamily="18" charset="0"/>
                <a:ea typeface="Times New Roman" panose="02020603050405020304" pitchFamily="18" charset="0"/>
              </a:rPr>
              <a:t>time stamp </a:t>
            </a:r>
            <a:r>
              <a:rPr lang="en-IN" sz="1400" dirty="0">
                <a:latin typeface="Times New Roman" panose="02020603050405020304" pitchFamily="18" charset="0"/>
                <a:ea typeface="Times New Roman" panose="02020603050405020304" pitchFamily="18" charset="0"/>
              </a:rPr>
              <a:t>of the report.</a:t>
            </a:r>
            <a:endParaRPr lang="en-IN" sz="1400" dirty="0"/>
          </a:p>
        </p:txBody>
      </p:sp>
      <p:sp>
        <p:nvSpPr>
          <p:cNvPr id="12" name="Content Placeholder 2"/>
          <p:cNvSpPr txBox="1">
            <a:spLocks/>
          </p:cNvSpPr>
          <p:nvPr/>
        </p:nvSpPr>
        <p:spPr bwMode="auto">
          <a:xfrm>
            <a:off x="137390" y="1724702"/>
            <a:ext cx="5339774" cy="364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sz="1600" dirty="0" smtClean="0"/>
              <a:t>Pull </a:t>
            </a:r>
            <a:r>
              <a:rPr lang="en-GB" sz="1600" dirty="0" smtClean="0"/>
              <a:t>service experience report procedure in TR 23.700-97</a:t>
            </a:r>
            <a:endParaRPr lang="en-IN" sz="1600" dirty="0"/>
          </a:p>
        </p:txBody>
      </p:sp>
      <p:sp>
        <p:nvSpPr>
          <p:cNvPr id="13" name="Content Placeholder 2"/>
          <p:cNvSpPr txBox="1">
            <a:spLocks/>
          </p:cNvSpPr>
          <p:nvPr/>
        </p:nvSpPr>
        <p:spPr bwMode="auto">
          <a:xfrm>
            <a:off x="6225309" y="1766329"/>
            <a:ext cx="5339774" cy="364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sz="1600" dirty="0" smtClean="0"/>
              <a:t>Pull </a:t>
            </a:r>
            <a:r>
              <a:rPr lang="en-GB" sz="1600" dirty="0" smtClean="0"/>
              <a:t>service experience report procedure in TR 23.700-36</a:t>
            </a:r>
            <a:endParaRPr lang="en-IN" sz="1600" dirty="0"/>
          </a:p>
        </p:txBody>
      </p:sp>
      <p:graphicFrame>
        <p:nvGraphicFramePr>
          <p:cNvPr id="6" name="Object 5"/>
          <p:cNvGraphicFramePr>
            <a:graphicFrameLocks noChangeAspect="1"/>
          </p:cNvGraphicFramePr>
          <p:nvPr>
            <p:extLst>
              <p:ext uri="{D42A27DB-BD31-4B8C-83A1-F6EECF244321}">
                <p14:modId xmlns:p14="http://schemas.microsoft.com/office/powerpoint/2010/main" val="3440922914"/>
              </p:ext>
            </p:extLst>
          </p:nvPr>
        </p:nvGraphicFramePr>
        <p:xfrm>
          <a:off x="6290396" y="2052493"/>
          <a:ext cx="5668963" cy="2097214"/>
        </p:xfrm>
        <a:graphic>
          <a:graphicData uri="http://schemas.openxmlformats.org/presentationml/2006/ole">
            <mc:AlternateContent xmlns:mc="http://schemas.openxmlformats.org/markup-compatibility/2006">
              <mc:Choice xmlns:v="urn:schemas-microsoft-com:vml" Requires="v">
                <p:oleObj spid="_x0000_s7207" name="Visio" r:id="rId4" imgW="6431422" imgH="3848297" progId="Visio.Drawing.15">
                  <p:embed/>
                </p:oleObj>
              </mc:Choice>
              <mc:Fallback>
                <p:oleObj name="Visio" r:id="rId4" imgW="6431422" imgH="3848297" progId="Visio.Drawing.15">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90396" y="2052493"/>
                        <a:ext cx="5668963" cy="2097214"/>
                      </a:xfrm>
                      <a:prstGeom prst="rect">
                        <a:avLst/>
                      </a:prstGeom>
                      <a:noFill/>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502308781"/>
              </p:ext>
            </p:extLst>
          </p:nvPr>
        </p:nvGraphicFramePr>
        <p:xfrm>
          <a:off x="259484" y="2131283"/>
          <a:ext cx="4708525" cy="2176634"/>
        </p:xfrm>
        <a:graphic>
          <a:graphicData uri="http://schemas.openxmlformats.org/presentationml/2006/ole">
            <mc:AlternateContent xmlns:mc="http://schemas.openxmlformats.org/markup-compatibility/2006">
              <mc:Choice xmlns:v="urn:schemas-microsoft-com:vml" Requires="v">
                <p:oleObj spid="_x0000_s7208" name="Visio" r:id="rId6" imgW="4701717" imgH="3444066" progId="Visio.Drawing.15">
                  <p:embed/>
                </p:oleObj>
              </mc:Choice>
              <mc:Fallback>
                <p:oleObj name="Visio" r:id="rId6" imgW="4701717" imgH="3444066" progId="Visio.Drawing.15">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9484" y="2131283"/>
                        <a:ext cx="4708525" cy="2176634"/>
                      </a:xfrm>
                      <a:prstGeom prst="rect">
                        <a:avLst/>
                      </a:prstGeom>
                      <a:noFill/>
                    </p:spPr>
                  </p:pic>
                </p:oleObj>
              </mc:Fallback>
            </mc:AlternateContent>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3868582942"/>
              </p:ext>
            </p:extLst>
          </p:nvPr>
        </p:nvGraphicFramePr>
        <p:xfrm>
          <a:off x="6437738" y="4218054"/>
          <a:ext cx="5486400" cy="1645920"/>
        </p:xfrm>
        <a:graphic>
          <a:graphicData uri="http://schemas.openxmlformats.org/drawingml/2006/table">
            <a:tbl>
              <a:tblPr firstRow="1" firstCol="1" bandRow="1"/>
              <a:tblGrid>
                <a:gridCol w="1828800">
                  <a:extLst>
                    <a:ext uri="{9D8B030D-6E8A-4147-A177-3AD203B41FA5}">
                      <a16:colId xmlns:a16="http://schemas.microsoft.com/office/drawing/2014/main" val="429416878"/>
                    </a:ext>
                  </a:extLst>
                </a:gridCol>
                <a:gridCol w="914400">
                  <a:extLst>
                    <a:ext uri="{9D8B030D-6E8A-4147-A177-3AD203B41FA5}">
                      <a16:colId xmlns:a16="http://schemas.microsoft.com/office/drawing/2014/main" val="1067836949"/>
                    </a:ext>
                  </a:extLst>
                </a:gridCol>
                <a:gridCol w="2743200">
                  <a:extLst>
                    <a:ext uri="{9D8B030D-6E8A-4147-A177-3AD203B41FA5}">
                      <a16:colId xmlns:a16="http://schemas.microsoft.com/office/drawing/2014/main" val="2912336836"/>
                    </a:ext>
                  </a:extLst>
                </a:gridCol>
              </a:tblGrid>
              <a:tr h="0">
                <a:tc>
                  <a:txBody>
                    <a:bodyPr/>
                    <a:lstStyle/>
                    <a:p>
                      <a:pPr algn="ctr">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Information element</a:t>
                      </a:r>
                      <a:endParaRPr lang="en-I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Status</a:t>
                      </a:r>
                      <a:endParaRPr lang="en-I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Description</a:t>
                      </a:r>
                      <a:endParaRPr lang="en-I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9537627"/>
                  </a:ext>
                </a:extLst>
              </a:tr>
              <a:tr h="0">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Result</a:t>
                      </a:r>
                      <a:endParaRPr lang="en-I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M</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Indicates whether the report is available or not</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4049368"/>
                  </a:ext>
                </a:extLst>
              </a:tr>
              <a:tr h="0">
                <a:tc>
                  <a:txBody>
                    <a:bodyPr/>
                    <a:lstStyle/>
                    <a:p>
                      <a:pPr>
                        <a:spcAft>
                          <a:spcPts val="0"/>
                        </a:spcAft>
                      </a:pPr>
                      <a:r>
                        <a:rPr lang="en-GB" sz="9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VAL UE ID</a:t>
                      </a:r>
                      <a:endParaRPr lang="en-IN" sz="9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M</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Identity of the VAL UE </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385407"/>
                  </a:ext>
                </a:extLst>
              </a:tr>
              <a:tr h="0">
                <a:tc>
                  <a:txBody>
                    <a:bodyPr/>
                    <a:lstStyle/>
                    <a:p>
                      <a:pPr>
                        <a:spcAft>
                          <a:spcPts val="0"/>
                        </a:spcAft>
                      </a:pPr>
                      <a:r>
                        <a:rPr lang="en-GB" sz="900" dirty="0">
                          <a:solidFill>
                            <a:srgbClr val="00B050"/>
                          </a:solidFill>
                          <a:effectLst/>
                          <a:latin typeface="Arial" panose="020B0604020202020204" pitchFamily="34" charset="0"/>
                          <a:ea typeface="Times New Roman" panose="02020603050405020304" pitchFamily="18" charset="0"/>
                          <a:cs typeface="Times New Roman" panose="02020603050405020304" pitchFamily="18" charset="0"/>
                        </a:rPr>
                        <a:t>VAL service ID</a:t>
                      </a:r>
                      <a:r>
                        <a:rPr lang="en-GB" sz="900" dirty="0">
                          <a:effectLst/>
                          <a:latin typeface="Arial" panose="020B0604020202020204" pitchFamily="34" charset="0"/>
                          <a:ea typeface="Times New Roman" panose="02020603050405020304" pitchFamily="18" charset="0"/>
                          <a:cs typeface="Times New Roman" panose="02020603050405020304" pitchFamily="18" charset="0"/>
                        </a:rPr>
                        <a:t> (NOTE)</a:t>
                      </a:r>
                      <a:endParaRPr lang="en-I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O </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Identity of the VAL service.</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2671750"/>
                  </a:ext>
                </a:extLst>
              </a:tr>
              <a:tr h="0">
                <a:tc>
                  <a:txBody>
                    <a:bodyPr/>
                    <a:lstStyle/>
                    <a:p>
                      <a:pPr>
                        <a:spcAft>
                          <a:spcPts val="0"/>
                        </a:spcAft>
                      </a:pPr>
                      <a:r>
                        <a:rPr lang="en-GB" sz="900" dirty="0">
                          <a:solidFill>
                            <a:srgbClr val="FFC000"/>
                          </a:solidFill>
                          <a:effectLst/>
                          <a:latin typeface="Arial" panose="020B0604020202020204" pitchFamily="34" charset="0"/>
                          <a:ea typeface="Times New Roman" panose="02020603050405020304" pitchFamily="18" charset="0"/>
                          <a:cs typeface="Times New Roman" panose="02020603050405020304" pitchFamily="18" charset="0"/>
                        </a:rPr>
                        <a:t>VAL Server Id</a:t>
                      </a:r>
                      <a:endParaRPr lang="en-IN" sz="900" dirty="0">
                        <a:solidFill>
                          <a:srgbClr val="FFC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M</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Identify the VAL server for which the service experience report is sent</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39858309"/>
                  </a:ext>
                </a:extLst>
              </a:tr>
              <a:tr h="0">
                <a:tc>
                  <a:txBody>
                    <a:bodyPr/>
                    <a:lstStyle/>
                    <a:p>
                      <a:pPr>
                        <a:spcAft>
                          <a:spcPts val="0"/>
                        </a:spcAft>
                      </a:pPr>
                      <a:r>
                        <a:rPr lang="en-GB" sz="900"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rPr>
                        <a:t>Timestamp</a:t>
                      </a:r>
                      <a:r>
                        <a:rPr lang="en-GB" sz="900" dirty="0">
                          <a:effectLst/>
                          <a:latin typeface="Arial" panose="020B0604020202020204" pitchFamily="34" charset="0"/>
                          <a:ea typeface="Times New Roman" panose="02020603050405020304" pitchFamily="18" charset="0"/>
                          <a:cs typeface="Times New Roman" panose="02020603050405020304" pitchFamily="18" charset="0"/>
                        </a:rPr>
                        <a:t> (NOTE)</a:t>
                      </a:r>
                      <a:endParaRPr lang="en-I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O</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Time stamp of the collected report</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4485040"/>
                  </a:ext>
                </a:extLst>
              </a:tr>
              <a:tr h="0">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VAL </a:t>
                      </a:r>
                      <a:r>
                        <a:rPr lang="en-GB" sz="9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service experience report </a:t>
                      </a:r>
                      <a:r>
                        <a:rPr lang="en-GB" sz="900" dirty="0" smtClean="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
                      </a:r>
                      <a:br>
                        <a:rPr lang="en-GB" sz="900" dirty="0" smtClean="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br>
                      <a:r>
                        <a:rPr lang="en-GB" sz="900" dirty="0" smtClean="0">
                          <a:effectLst/>
                          <a:latin typeface="Arial" panose="020B0604020202020204" pitchFamily="34" charset="0"/>
                          <a:ea typeface="Times New Roman" panose="02020603050405020304" pitchFamily="18" charset="0"/>
                          <a:cs typeface="Times New Roman" panose="02020603050405020304" pitchFamily="18" charset="0"/>
                        </a:rPr>
                        <a:t>(</a:t>
                      </a:r>
                      <a:r>
                        <a:rPr lang="en-GB" sz="900" dirty="0">
                          <a:effectLst/>
                          <a:latin typeface="Arial" panose="020B0604020202020204" pitchFamily="34" charset="0"/>
                          <a:ea typeface="Times New Roman" panose="02020603050405020304" pitchFamily="18" charset="0"/>
                          <a:cs typeface="Times New Roman" panose="02020603050405020304" pitchFamily="18" charset="0"/>
                        </a:rPr>
                        <a:t>NOTE)</a:t>
                      </a:r>
                      <a:endParaRPr lang="en-I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O</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Information related to VAL service experience. It may include end-to-end response time, connection bandwidth, request rate, VAL server availability, etc.</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2044625"/>
                  </a:ext>
                </a:extLst>
              </a:tr>
              <a:tr h="0">
                <a:tc gridSpan="3">
                  <a:txBody>
                    <a:bodyPr/>
                    <a:lstStyle/>
                    <a:p>
                      <a:pPr marL="540385" indent="-540385">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NOTE:	These IEs are included only if the result is success.</a:t>
                      </a:r>
                      <a:endParaRPr lang="en-I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249663659"/>
                  </a:ext>
                </a:extLst>
              </a:tr>
            </a:tbl>
          </a:graphicData>
        </a:graphic>
      </p:graphicFrame>
    </p:spTree>
    <p:extLst>
      <p:ext uri="{BB962C8B-B14F-4D97-AF65-F5344CB8AC3E}">
        <p14:creationId xmlns:p14="http://schemas.microsoft.com/office/powerpoint/2010/main" val="192300205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Comparison (Differences in both solutions) </a:t>
            </a:r>
            <a:endParaRPr lang="en-IN" dirty="0"/>
          </a:p>
        </p:txBody>
      </p:sp>
      <p:sp>
        <p:nvSpPr>
          <p:cNvPr id="3" name="Content Placeholder 2"/>
          <p:cNvSpPr>
            <a:spLocks noGrp="1"/>
          </p:cNvSpPr>
          <p:nvPr>
            <p:ph idx="1"/>
          </p:nvPr>
        </p:nvSpPr>
        <p:spPr>
          <a:xfrm>
            <a:off x="838200" y="1825624"/>
            <a:ext cx="10515600" cy="4769139"/>
          </a:xfrm>
        </p:spPr>
        <p:txBody>
          <a:bodyPr/>
          <a:lstStyle/>
          <a:p>
            <a:r>
              <a:rPr lang="fr-FR" sz="2400" dirty="0"/>
              <a:t>Solution #1: Application Service Management </a:t>
            </a:r>
            <a:r>
              <a:rPr lang="fr-FR" sz="2400" dirty="0" smtClean="0"/>
              <a:t>Service (of FS_ACE_IOT)</a:t>
            </a:r>
          </a:p>
          <a:p>
            <a:pPr lvl="1"/>
            <a:r>
              <a:rPr lang="fr-FR" sz="2000" dirty="0" err="1" smtClean="0"/>
              <a:t>Following</a:t>
            </a:r>
            <a:r>
              <a:rPr lang="fr-FR" sz="2000" dirty="0" smtClean="0"/>
              <a:t> more </a:t>
            </a:r>
            <a:r>
              <a:rPr lang="fr-FR" sz="2000" dirty="0" err="1" smtClean="0"/>
              <a:t>procedures</a:t>
            </a:r>
            <a:r>
              <a:rPr lang="fr-FR" sz="2000" dirty="0" smtClean="0"/>
              <a:t> are </a:t>
            </a:r>
            <a:r>
              <a:rPr lang="fr-FR" sz="2000" dirty="0" err="1" smtClean="0"/>
              <a:t>defined</a:t>
            </a:r>
            <a:endParaRPr lang="fr-FR" sz="2000" dirty="0" smtClean="0"/>
          </a:p>
          <a:p>
            <a:pPr lvl="2"/>
            <a:r>
              <a:rPr lang="en-GB" sz="1800" dirty="0"/>
              <a:t>Configuring VAL </a:t>
            </a:r>
            <a:r>
              <a:rPr lang="en-GB" sz="1800" dirty="0" smtClean="0"/>
              <a:t>server (EN is present)</a:t>
            </a:r>
          </a:p>
          <a:p>
            <a:pPr lvl="2"/>
            <a:r>
              <a:rPr lang="en-GB" sz="1800" dirty="0"/>
              <a:t>R</a:t>
            </a:r>
            <a:r>
              <a:rPr lang="en-GB" sz="1800" dirty="0" smtClean="0"/>
              <a:t>equesting </a:t>
            </a:r>
            <a:r>
              <a:rPr lang="en-GB" sz="1800" dirty="0"/>
              <a:t>for on-demand </a:t>
            </a:r>
            <a:r>
              <a:rPr lang="en-GB" sz="1800" dirty="0" smtClean="0"/>
              <a:t>status</a:t>
            </a:r>
          </a:p>
          <a:p>
            <a:pPr lvl="2"/>
            <a:r>
              <a:rPr lang="en-GB" sz="1800" dirty="0" smtClean="0"/>
              <a:t>Determines </a:t>
            </a:r>
            <a:r>
              <a:rPr lang="en-GB" sz="1800" dirty="0"/>
              <a:t>corrective </a:t>
            </a:r>
            <a:r>
              <a:rPr lang="en-GB" sz="1800" dirty="0" smtClean="0"/>
              <a:t>action</a:t>
            </a:r>
          </a:p>
          <a:p>
            <a:pPr lvl="2"/>
            <a:r>
              <a:rPr lang="en-GB" sz="1800" dirty="0" smtClean="0"/>
              <a:t>Subscribe – Notify Model</a:t>
            </a:r>
          </a:p>
          <a:p>
            <a:r>
              <a:rPr lang="fr-FR" sz="2400" dirty="0"/>
              <a:t>Solution </a:t>
            </a:r>
            <a:r>
              <a:rPr lang="fr-FR" sz="2400" dirty="0" smtClean="0"/>
              <a:t>#5: </a:t>
            </a:r>
            <a:r>
              <a:rPr lang="en-US" sz="2400" dirty="0"/>
              <a:t>Service experience to support application performance analytics</a:t>
            </a:r>
            <a:r>
              <a:rPr lang="fr-FR" sz="2400" dirty="0" smtClean="0"/>
              <a:t> </a:t>
            </a:r>
            <a:r>
              <a:rPr lang="fr-FR" sz="2400" dirty="0"/>
              <a:t>(of </a:t>
            </a:r>
            <a:r>
              <a:rPr lang="fr-FR" sz="2400" dirty="0" smtClean="0"/>
              <a:t>FS_ADAES)</a:t>
            </a:r>
            <a:endParaRPr lang="fr-FR" sz="2400" dirty="0"/>
          </a:p>
          <a:p>
            <a:pPr lvl="1"/>
            <a:r>
              <a:rPr lang="fr-FR" sz="2000" dirty="0" err="1"/>
              <a:t>Following</a:t>
            </a:r>
            <a:r>
              <a:rPr lang="fr-FR" sz="2000" dirty="0"/>
              <a:t> more </a:t>
            </a:r>
            <a:r>
              <a:rPr lang="fr-FR" sz="2000" dirty="0" err="1"/>
              <a:t>procedures</a:t>
            </a:r>
            <a:r>
              <a:rPr lang="fr-FR" sz="2000" dirty="0"/>
              <a:t> are </a:t>
            </a:r>
            <a:r>
              <a:rPr lang="fr-FR" sz="2000" dirty="0" err="1"/>
              <a:t>defined</a:t>
            </a:r>
            <a:endParaRPr lang="fr-FR" sz="2000" dirty="0"/>
          </a:p>
          <a:p>
            <a:pPr lvl="2"/>
            <a:r>
              <a:rPr lang="en-US" sz="1800" dirty="0"/>
              <a:t>Service experience information based on </a:t>
            </a:r>
            <a:r>
              <a:rPr lang="en-US" sz="1800" dirty="0" smtClean="0"/>
              <a:t>triggers</a:t>
            </a:r>
          </a:p>
          <a:p>
            <a:r>
              <a:rPr lang="en-IN" sz="2400" dirty="0">
                <a:solidFill>
                  <a:srgbClr val="FF0000"/>
                </a:solidFill>
              </a:rPr>
              <a:t>Observation </a:t>
            </a:r>
            <a:r>
              <a:rPr lang="en-IN" sz="2400" dirty="0" smtClean="0">
                <a:solidFill>
                  <a:srgbClr val="FF0000"/>
                </a:solidFill>
              </a:rPr>
              <a:t>#5</a:t>
            </a:r>
            <a:r>
              <a:rPr lang="en-IN" sz="2400" dirty="0" smtClean="0"/>
              <a:t>: Both solutions have some extra procedures – however those procedures are related to the overall solution</a:t>
            </a:r>
            <a:r>
              <a:rPr lang="en-GB" sz="2400" dirty="0" smtClean="0"/>
              <a:t>.</a:t>
            </a:r>
          </a:p>
          <a:p>
            <a:endParaRPr lang="en-IN" sz="2400" dirty="0"/>
          </a:p>
        </p:txBody>
      </p:sp>
    </p:spTree>
    <p:extLst>
      <p:ext uri="{BB962C8B-B14F-4D97-AF65-F5344CB8AC3E}">
        <p14:creationId xmlns:p14="http://schemas.microsoft.com/office/powerpoint/2010/main" val="332632353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Proposal for normative work</a:t>
            </a:r>
            <a:endParaRPr lang="en-IN" dirty="0"/>
          </a:p>
        </p:txBody>
      </p:sp>
      <p:sp>
        <p:nvSpPr>
          <p:cNvPr id="3" name="Content Placeholder 2"/>
          <p:cNvSpPr>
            <a:spLocks noGrp="1"/>
          </p:cNvSpPr>
          <p:nvPr>
            <p:ph idx="1"/>
          </p:nvPr>
        </p:nvSpPr>
        <p:spPr/>
        <p:txBody>
          <a:bodyPr/>
          <a:lstStyle/>
          <a:p>
            <a:r>
              <a:rPr lang="en-IN" dirty="0"/>
              <a:t>It is beneficial to define single SEAL service that handles both the </a:t>
            </a:r>
            <a:r>
              <a:rPr lang="en-IN" dirty="0" smtClean="0"/>
              <a:t>solutions</a:t>
            </a:r>
          </a:p>
          <a:p>
            <a:pPr lvl="1"/>
            <a:r>
              <a:rPr lang="en-IN" dirty="0" smtClean="0"/>
              <a:t>New SEAL server for application </a:t>
            </a:r>
            <a:r>
              <a:rPr lang="fr-FR" dirty="0"/>
              <a:t>Service Management Service </a:t>
            </a:r>
            <a:r>
              <a:rPr lang="fr-FR" dirty="0" smtClean="0"/>
              <a:t>as </a:t>
            </a:r>
            <a:r>
              <a:rPr lang="fr-FR" dirty="0" err="1" smtClean="0"/>
              <a:t>studied</a:t>
            </a:r>
            <a:r>
              <a:rPr lang="fr-FR" dirty="0" smtClean="0"/>
              <a:t> in TR 23.700-97 </a:t>
            </a:r>
            <a:r>
              <a:rPr lang="fr-FR" dirty="0" err="1" smtClean="0"/>
              <a:t>can</a:t>
            </a:r>
            <a:r>
              <a:rPr lang="fr-FR" dirty="0" smtClean="0"/>
              <a:t> </a:t>
            </a:r>
            <a:r>
              <a:rPr lang="fr-FR" dirty="0" err="1" smtClean="0"/>
              <a:t>be</a:t>
            </a:r>
            <a:r>
              <a:rPr lang="fr-FR" dirty="0" smtClean="0"/>
              <a:t> </a:t>
            </a:r>
            <a:r>
              <a:rPr lang="fr-FR" dirty="0" err="1" smtClean="0"/>
              <a:t>merged</a:t>
            </a:r>
            <a:r>
              <a:rPr lang="fr-FR" dirty="0" smtClean="0"/>
              <a:t> in ADAE service.</a:t>
            </a:r>
          </a:p>
          <a:p>
            <a:r>
              <a:rPr lang="en-IN" dirty="0" smtClean="0"/>
              <a:t>It is proposed to specify both solutions (as per the agreed conclusions) under SEAL ADAE service and modify the scope of the ADAE service accordingly.</a:t>
            </a:r>
          </a:p>
          <a:p>
            <a:r>
              <a:rPr lang="en-IN" dirty="0" smtClean="0"/>
              <a:t>How to do this?</a:t>
            </a:r>
          </a:p>
          <a:p>
            <a:pPr lvl="1"/>
            <a:r>
              <a:rPr lang="en-IN" sz="2000" dirty="0" smtClean="0"/>
              <a:t>Step 1: Bring </a:t>
            </a:r>
            <a:r>
              <a:rPr lang="en-US" sz="2000" dirty="0" smtClean="0"/>
              <a:t>Solution </a:t>
            </a:r>
            <a:r>
              <a:rPr lang="en-US" sz="2000" dirty="0"/>
              <a:t>#</a:t>
            </a:r>
            <a:r>
              <a:rPr lang="en-US" sz="2000" dirty="0" smtClean="0"/>
              <a:t>5 from TR 23.700-36 to normative work in TS </a:t>
            </a:r>
            <a:r>
              <a:rPr lang="en-US" sz="2000" dirty="0" smtClean="0"/>
              <a:t>23.436</a:t>
            </a:r>
          </a:p>
          <a:p>
            <a:pPr lvl="2"/>
            <a:r>
              <a:rPr lang="en-US" dirty="0"/>
              <a:t>See S6-230230</a:t>
            </a:r>
            <a:endParaRPr lang="en-US" dirty="0"/>
          </a:p>
          <a:p>
            <a:pPr lvl="1"/>
            <a:r>
              <a:rPr lang="en-IN" sz="2000" dirty="0" smtClean="0"/>
              <a:t>Step 2: Provide solution updates to bring remaining aspects of Solution#1 from TR 23.700-97</a:t>
            </a:r>
            <a:endParaRPr lang="en-IN" sz="2000" dirty="0"/>
          </a:p>
        </p:txBody>
      </p:sp>
    </p:spTree>
    <p:extLst>
      <p:ext uri="{BB962C8B-B14F-4D97-AF65-F5344CB8AC3E}">
        <p14:creationId xmlns:p14="http://schemas.microsoft.com/office/powerpoint/2010/main" val="41843411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5951</TotalTime>
  <Words>836</Words>
  <Application>Microsoft Office PowerPoint</Application>
  <PresentationFormat>Widescreen</PresentationFormat>
  <Paragraphs>94</Paragraphs>
  <Slides>8</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8</vt:i4>
      </vt:variant>
    </vt:vector>
  </HeadingPairs>
  <TitlesOfParts>
    <vt:vector size="15" baseType="lpstr">
      <vt:lpstr>Arial</vt:lpstr>
      <vt:lpstr>Arial </vt:lpstr>
      <vt:lpstr>Calibri</vt:lpstr>
      <vt:lpstr>Calibri Light</vt:lpstr>
      <vt:lpstr>Times New Roman</vt:lpstr>
      <vt:lpstr>Office Theme</vt:lpstr>
      <vt:lpstr>Visio</vt:lpstr>
      <vt:lpstr>Application Service Management</vt:lpstr>
      <vt:lpstr>Outline</vt:lpstr>
      <vt:lpstr>Comparison – Key Issue being solved</vt:lpstr>
      <vt:lpstr>Comparison – Architecture</vt:lpstr>
      <vt:lpstr>Comparison - Procedures</vt:lpstr>
      <vt:lpstr>Comparison - Procedures</vt:lpstr>
      <vt:lpstr>Comparison (Differences in both solutions) </vt:lpstr>
      <vt:lpstr>Proposal for normative work</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Samsung_1</cp:lastModifiedBy>
  <cp:revision>646</cp:revision>
  <dcterms:created xsi:type="dcterms:W3CDTF">2010-02-05T13:52:04Z</dcterms:created>
  <dcterms:modified xsi:type="dcterms:W3CDTF">2023-01-10T14:42:13Z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