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4" r:id="rId7"/>
    <p:sldId id="366" r:id="rId8"/>
    <p:sldId id="367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9AC3D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21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ji Suzuki (鈴木 悠司)" userId="beeda79e-ed3a-46d6-a56c-bcf5251340d6" providerId="ADAL" clId="{8EB1817C-454F-4D6C-B818-28EA0F72BE3C}"/>
    <pc:docChg chg="modMainMaster">
      <pc:chgData name="Yuji Suzuki (鈴木 悠司)" userId="beeda79e-ed3a-46d6-a56c-bcf5251340d6" providerId="ADAL" clId="{8EB1817C-454F-4D6C-B818-28EA0F72BE3C}" dt="2023-01-10T09:48:34.736" v="9" actId="20577"/>
      <pc:docMkLst>
        <pc:docMk/>
      </pc:docMkLst>
      <pc:sldMasterChg chg="modSp mod">
        <pc:chgData name="Yuji Suzuki (鈴木 悠司)" userId="beeda79e-ed3a-46d6-a56c-bcf5251340d6" providerId="ADAL" clId="{8EB1817C-454F-4D6C-B818-28EA0F72BE3C}" dt="2023-01-10T09:48:34.736" v="9" actId="20577"/>
        <pc:sldMasterMkLst>
          <pc:docMk/>
          <pc:sldMasterMk cId="0" sldId="2147485146"/>
        </pc:sldMasterMkLst>
        <pc:spChg chg="mod">
          <ac:chgData name="Yuji Suzuki (鈴木 悠司)" userId="beeda79e-ed3a-46d6-a56c-bcf5251340d6" providerId="ADAL" clId="{8EB1817C-454F-4D6C-B818-28EA0F72BE3C}" dt="2023-01-10T09:48:34.736" v="9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#52-bis-e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11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– 20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January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</a:t>
            </a:r>
            <a:r>
              <a:rPr lang="en-US" altLang="ja-JP" sz="1200" b="1" dirty="0"/>
              <a:t>0154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Discussion on </a:t>
            </a:r>
            <a:br>
              <a:rPr lang="en-GB" altLang="en-US" dirty="0"/>
            </a:br>
            <a:r>
              <a:rPr lang="en-GB" altLang="en-US" dirty="0"/>
              <a:t>CAPIF client agent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Yuji Suzuki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NTT DOCOMO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CAPIF client agent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36823" cy="2157290"/>
          </a:xfrm>
        </p:spPr>
        <p:txBody>
          <a:bodyPr/>
          <a:lstStyle/>
          <a:p>
            <a:r>
              <a:rPr lang="en-US" altLang="en-US" dirty="0"/>
              <a:t>In Solution #5 of TR 23.700-95, the CAPIF client agent is approved.</a:t>
            </a:r>
          </a:p>
          <a:p>
            <a:r>
              <a:rPr lang="en-US" altLang="en-US" dirty="0"/>
              <a:t>This could be an entity to reduce the number of CAPIF interactions per UE, as it can manage different ACs on the same UE.</a:t>
            </a:r>
          </a:p>
          <a:p>
            <a:endParaRPr lang="en-US" altLang="en-US" dirty="0"/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5D001D29-BF69-4A8E-8271-D3581468B6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897297"/>
              </p:ext>
            </p:extLst>
          </p:nvPr>
        </p:nvGraphicFramePr>
        <p:xfrm>
          <a:off x="4647293" y="3504559"/>
          <a:ext cx="2368108" cy="2638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676458" imgH="1857221" progId="Visio.Drawing.15">
                  <p:embed/>
                </p:oleObj>
              </mc:Choice>
              <mc:Fallback>
                <p:oleObj name="Visio" r:id="rId2" imgW="1676458" imgH="1857221" progId="Visio.Drawing.15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5D001D29-BF69-4A8E-8271-D3581468B6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7293" y="3504559"/>
                        <a:ext cx="2368108" cy="26387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CAPIF architecture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98689"/>
          </a:xfrm>
        </p:spPr>
        <p:txBody>
          <a:bodyPr/>
          <a:lstStyle/>
          <a:p>
            <a:r>
              <a:rPr lang="en-US" altLang="en-US" dirty="0"/>
              <a:t>From CAPIF’s point of view, the CAPIF functions can only recognize the API invoker.</a:t>
            </a:r>
          </a:p>
          <a:p>
            <a:r>
              <a:rPr lang="en-US" altLang="en-US" dirty="0"/>
              <a:t>ACs behind the API invoker do not appear in the CAPIF functional model.</a:t>
            </a:r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D07ED5FA-EB9A-4DA5-B0ED-FC061BF7FE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353764"/>
              </p:ext>
            </p:extLst>
          </p:nvPr>
        </p:nvGraphicFramePr>
        <p:xfrm>
          <a:off x="3156951" y="3429000"/>
          <a:ext cx="5924550" cy="293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1163240" imgH="5543470" progId="Visio.Drawing.11">
                  <p:embed/>
                </p:oleObj>
              </mc:Choice>
              <mc:Fallback>
                <p:oleObj name="Visio" r:id="rId2" imgW="11163240" imgH="5543470" progId="Visio.Drawing.11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D07ED5FA-EB9A-4DA5-B0ED-FC061BF7FE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6951" y="3429000"/>
                        <a:ext cx="5924550" cy="293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楕円 4">
            <a:extLst>
              <a:ext uri="{FF2B5EF4-FFF2-40B4-BE49-F238E27FC236}">
                <a16:creationId xmlns:a16="http://schemas.microsoft.com/office/drawing/2014/main" id="{3443684A-D9F4-4F2D-B32D-E227DB0C99CF}"/>
              </a:ext>
            </a:extLst>
          </p:cNvPr>
          <p:cNvSpPr/>
          <p:nvPr/>
        </p:nvSpPr>
        <p:spPr bwMode="auto">
          <a:xfrm>
            <a:off x="3529413" y="3324314"/>
            <a:ext cx="1298961" cy="546931"/>
          </a:xfrm>
          <a:prstGeom prst="ellipse">
            <a:avLst/>
          </a:prstGeom>
          <a:noFill/>
          <a:ln w="19050" cap="flat" cmpd="sng" algn="ctr">
            <a:solidFill>
              <a:srgbClr val="69AC3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B04B3148-EFDE-4B8C-A910-959F8118331B}"/>
              </a:ext>
            </a:extLst>
          </p:cNvPr>
          <p:cNvSpPr/>
          <p:nvPr/>
        </p:nvSpPr>
        <p:spPr bwMode="auto">
          <a:xfrm>
            <a:off x="5980631" y="3881927"/>
            <a:ext cx="1298961" cy="546931"/>
          </a:xfrm>
          <a:prstGeom prst="ellipse">
            <a:avLst/>
          </a:prstGeom>
          <a:noFill/>
          <a:ln w="19050" cap="flat" cmpd="sng" algn="ctr">
            <a:solidFill>
              <a:srgbClr val="69AC3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Security concern of CAPIF client agent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1337"/>
            <a:ext cx="10515600" cy="2023999"/>
          </a:xfrm>
        </p:spPr>
        <p:txBody>
          <a:bodyPr/>
          <a:lstStyle/>
          <a:p>
            <a:r>
              <a:rPr lang="en-US" altLang="en-US" sz="2400" dirty="0"/>
              <a:t>If a CAPIF agent is authorized to invoke a certain API as an API invoker, that might imply that any applications can trigger the API without the user’s permission to each application.</a:t>
            </a:r>
          </a:p>
          <a:p>
            <a:r>
              <a:rPr lang="en-US" altLang="en-US" sz="2400" dirty="0"/>
              <a:t>The authorization function is not able to tell which app is triggering the API invocation.</a:t>
            </a:r>
          </a:p>
          <a:p>
            <a:r>
              <a:rPr lang="en-US" altLang="en-US" sz="2400" dirty="0"/>
              <a:t>Therefore the CAPIF client agent needs to perform additional authorization based on application identity.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8FED5F2-E60D-4711-B587-84ED339C63CE}"/>
              </a:ext>
            </a:extLst>
          </p:cNvPr>
          <p:cNvSpPr/>
          <p:nvPr/>
        </p:nvSpPr>
        <p:spPr bwMode="auto">
          <a:xfrm>
            <a:off x="1882470" y="4639156"/>
            <a:ext cx="2325694" cy="166537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076CD9BC-5D96-4BF7-839F-9855CA8F813B}"/>
              </a:ext>
            </a:extLst>
          </p:cNvPr>
          <p:cNvSpPr/>
          <p:nvPr/>
        </p:nvSpPr>
        <p:spPr bwMode="auto">
          <a:xfrm>
            <a:off x="2160272" y="5632477"/>
            <a:ext cx="1784517" cy="48711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CAPIF client agent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dirty="0">
                <a:latin typeface="+mn-lt"/>
              </a:rPr>
              <a:t>(API invoker)</a:t>
            </a: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8639AAF-1634-4E68-83F2-B676C69640F1}"/>
              </a:ext>
            </a:extLst>
          </p:cNvPr>
          <p:cNvSpPr/>
          <p:nvPr/>
        </p:nvSpPr>
        <p:spPr bwMode="auto">
          <a:xfrm>
            <a:off x="2160271" y="4926864"/>
            <a:ext cx="683535" cy="48711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AC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dirty="0">
                <a:latin typeface="+mn-lt"/>
              </a:rPr>
              <a:t>(Map app)</a:t>
            </a: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6E7B0E1-6357-4B4A-B40C-702064349645}"/>
              </a:ext>
            </a:extLst>
          </p:cNvPr>
          <p:cNvSpPr/>
          <p:nvPr/>
        </p:nvSpPr>
        <p:spPr bwMode="auto">
          <a:xfrm>
            <a:off x="3261254" y="4926864"/>
            <a:ext cx="683535" cy="48711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AC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dirty="0">
                <a:latin typeface="+mn-lt"/>
              </a:rPr>
              <a:t>(Game app)</a:t>
            </a: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D75F6F67-FEC3-415F-AE2F-C08529068670}"/>
              </a:ext>
            </a:extLst>
          </p:cNvPr>
          <p:cNvCxnSpPr>
            <a:cxnSpLocks/>
            <a:stCxn id="6" idx="2"/>
            <a:endCxn id="5" idx="0"/>
          </p:cNvCxnSpPr>
          <p:nvPr/>
        </p:nvCxnSpPr>
        <p:spPr bwMode="auto">
          <a:xfrm>
            <a:off x="2502039" y="5413974"/>
            <a:ext cx="550492" cy="218503"/>
          </a:xfrm>
          <a:prstGeom prst="line">
            <a:avLst/>
          </a:prstGeom>
          <a:solidFill>
            <a:schemeClr val="accent1">
              <a:alpha val="28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C1773484-2203-43E1-AAF7-CAEBEE3BC714}"/>
              </a:ext>
            </a:extLst>
          </p:cNvPr>
          <p:cNvCxnSpPr>
            <a:cxnSpLocks/>
            <a:stCxn id="7" idx="2"/>
            <a:endCxn id="5" idx="0"/>
          </p:cNvCxnSpPr>
          <p:nvPr/>
        </p:nvCxnSpPr>
        <p:spPr bwMode="auto">
          <a:xfrm flipH="1">
            <a:off x="3052531" y="5413974"/>
            <a:ext cx="550491" cy="218503"/>
          </a:xfrm>
          <a:prstGeom prst="line">
            <a:avLst/>
          </a:prstGeom>
          <a:solidFill>
            <a:schemeClr val="accent1">
              <a:alpha val="28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9C7108E-A421-478E-BB47-FB90FFD79BB9}"/>
              </a:ext>
            </a:extLst>
          </p:cNvPr>
          <p:cNvSpPr txBox="1"/>
          <p:nvPr/>
        </p:nvSpPr>
        <p:spPr>
          <a:xfrm>
            <a:off x="2763064" y="4602580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lt"/>
                <a:sym typeface="Wingdings" panose="05000000000000000000" pitchFamily="2" charset="2"/>
              </a:rPr>
              <a:t>UE A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C549DB48-86EA-46C6-8907-12B823ACD67A}"/>
              </a:ext>
            </a:extLst>
          </p:cNvPr>
          <p:cNvSpPr/>
          <p:nvPr/>
        </p:nvSpPr>
        <p:spPr bwMode="auto">
          <a:xfrm>
            <a:off x="8338685" y="4639156"/>
            <a:ext cx="1090251" cy="166537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Resource</a:t>
            </a:r>
            <a:br>
              <a:rPr kumimoji="1" lang="en-US" altLang="ja-JP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</a:br>
            <a:r>
              <a:rPr kumimoji="1" lang="en-US" altLang="ja-JP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owner</a:t>
            </a:r>
            <a:endParaRPr kumimoji="1" lang="ja-JP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59D1ECFC-7B5B-4835-A936-ED8A310F593B}"/>
              </a:ext>
            </a:extLst>
          </p:cNvPr>
          <p:cNvSpPr txBox="1"/>
          <p:nvPr/>
        </p:nvSpPr>
        <p:spPr>
          <a:xfrm>
            <a:off x="8572667" y="4602580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lt"/>
                <a:sym typeface="Wingdings" panose="05000000000000000000" pitchFamily="2" charset="2"/>
              </a:rPr>
              <a:t>UE B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BD27132B-C045-4D5E-A10C-3B1010306E29}"/>
              </a:ext>
            </a:extLst>
          </p:cNvPr>
          <p:cNvSpPr/>
          <p:nvPr/>
        </p:nvSpPr>
        <p:spPr bwMode="auto">
          <a:xfrm>
            <a:off x="5482810" y="4639156"/>
            <a:ext cx="1532958" cy="166537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Authorization</a:t>
            </a:r>
            <a:br>
              <a:rPr kumimoji="1" lang="en-US" altLang="ja-JP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</a:br>
            <a:r>
              <a:rPr kumimoji="1" lang="en-US" altLang="ja-JP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funtion</a:t>
            </a:r>
            <a:endParaRPr kumimoji="1" lang="ja-JP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17" name="矢印: 右 16">
            <a:extLst>
              <a:ext uri="{FF2B5EF4-FFF2-40B4-BE49-F238E27FC236}">
                <a16:creationId xmlns:a16="http://schemas.microsoft.com/office/drawing/2014/main" id="{279FCC64-A1B2-4E18-8FD1-80EBD827A58B}"/>
              </a:ext>
            </a:extLst>
          </p:cNvPr>
          <p:cNvSpPr/>
          <p:nvPr/>
        </p:nvSpPr>
        <p:spPr>
          <a:xfrm>
            <a:off x="4080466" y="5721695"/>
            <a:ext cx="1402343" cy="308673"/>
          </a:xfrm>
          <a:prstGeom prst="rightArrow">
            <a:avLst/>
          </a:prstGeom>
          <a:solidFill>
            <a:srgbClr val="69A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58C1E022-C19C-4C2E-B4FE-4B3DEF8823B4}"/>
              </a:ext>
            </a:extLst>
          </p:cNvPr>
          <p:cNvSpPr txBox="1"/>
          <p:nvPr/>
        </p:nvSpPr>
        <p:spPr>
          <a:xfrm>
            <a:off x="4177383" y="5309036"/>
            <a:ext cx="134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>
                <a:solidFill>
                  <a:srgbClr val="69AC3D"/>
                </a:solidFill>
                <a:latin typeface="+mn-lt"/>
                <a:sym typeface="Wingdings" panose="05000000000000000000" pitchFamily="2" charset="2"/>
              </a:rPr>
              <a:t>Location API</a:t>
            </a:r>
            <a:br>
              <a:rPr kumimoji="1" lang="en-US" altLang="ja-JP" sz="1200" dirty="0">
                <a:solidFill>
                  <a:srgbClr val="69AC3D"/>
                </a:solidFill>
                <a:latin typeface="+mn-lt"/>
                <a:sym typeface="Wingdings" panose="05000000000000000000" pitchFamily="2" charset="2"/>
              </a:rPr>
            </a:br>
            <a:r>
              <a:rPr kumimoji="1" lang="en-US" altLang="ja-JP" sz="1200" dirty="0">
                <a:solidFill>
                  <a:srgbClr val="69AC3D"/>
                </a:solidFill>
                <a:latin typeface="+mn-lt"/>
                <a:sym typeface="Wingdings" panose="05000000000000000000" pitchFamily="2" charset="2"/>
              </a:rPr>
              <a:t>invocation request</a:t>
            </a:r>
            <a:endParaRPr kumimoji="1" lang="ja-JP" altLang="en-US" sz="1200" dirty="0">
              <a:solidFill>
                <a:srgbClr val="69AC3D"/>
              </a:solidFill>
              <a:latin typeface="+mn-lt"/>
            </a:endParaRPr>
          </a:p>
        </p:txBody>
      </p:sp>
      <p:sp>
        <p:nvSpPr>
          <p:cNvPr id="36" name="矢印: 右 35">
            <a:extLst>
              <a:ext uri="{FF2B5EF4-FFF2-40B4-BE49-F238E27FC236}">
                <a16:creationId xmlns:a16="http://schemas.microsoft.com/office/drawing/2014/main" id="{C22B8F4F-604C-49A6-A478-8378A88922E9}"/>
              </a:ext>
            </a:extLst>
          </p:cNvPr>
          <p:cNvSpPr/>
          <p:nvPr/>
        </p:nvSpPr>
        <p:spPr>
          <a:xfrm flipH="1">
            <a:off x="7015766" y="5721695"/>
            <a:ext cx="1246669" cy="308673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0939188B-B09E-487D-80DB-D419F4EA92BD}"/>
              </a:ext>
            </a:extLst>
          </p:cNvPr>
          <p:cNvSpPr txBox="1"/>
          <p:nvPr/>
        </p:nvSpPr>
        <p:spPr>
          <a:xfrm>
            <a:off x="7116224" y="5124370"/>
            <a:ext cx="11462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sym typeface="Wingdings" panose="05000000000000000000" pitchFamily="2" charset="2"/>
              </a:rPr>
              <a:t>Which app is</a:t>
            </a:r>
            <a:br>
              <a:rPr kumimoji="1" lang="en-US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sym typeface="Wingdings" panose="05000000000000000000" pitchFamily="2" charset="2"/>
              </a:rPr>
            </a:br>
            <a:r>
              <a:rPr kumimoji="1" lang="en-US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sym typeface="Wingdings" panose="05000000000000000000" pitchFamily="2" charset="2"/>
              </a:rPr>
              <a:t>triggering the </a:t>
            </a:r>
            <a:br>
              <a:rPr kumimoji="1" lang="en-US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sym typeface="Wingdings" panose="05000000000000000000" pitchFamily="2" charset="2"/>
              </a:rPr>
            </a:br>
            <a:r>
              <a:rPr kumimoji="1" lang="en-US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sym typeface="Wingdings" panose="05000000000000000000" pitchFamily="2" charset="2"/>
              </a:rPr>
              <a:t>API invocation?</a:t>
            </a:r>
            <a:endParaRPr kumimoji="1" lang="ja-JP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40" name="矢印: 右 39">
            <a:extLst>
              <a:ext uri="{FF2B5EF4-FFF2-40B4-BE49-F238E27FC236}">
                <a16:creationId xmlns:a16="http://schemas.microsoft.com/office/drawing/2014/main" id="{00990F23-3D01-4509-AE77-549E01033B72}"/>
              </a:ext>
            </a:extLst>
          </p:cNvPr>
          <p:cNvSpPr/>
          <p:nvPr/>
        </p:nvSpPr>
        <p:spPr>
          <a:xfrm rot="5400000">
            <a:off x="2366793" y="5382979"/>
            <a:ext cx="368760" cy="308673"/>
          </a:xfrm>
          <a:prstGeom prst="rightArrow">
            <a:avLst/>
          </a:prstGeom>
          <a:solidFill>
            <a:srgbClr val="69A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5C5F4DA-1C5E-4240-99FA-74249645BED3}"/>
              </a:ext>
            </a:extLst>
          </p:cNvPr>
          <p:cNvSpPr txBox="1"/>
          <p:nvPr/>
        </p:nvSpPr>
        <p:spPr>
          <a:xfrm>
            <a:off x="1109985" y="5384725"/>
            <a:ext cx="12342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>
                <a:solidFill>
                  <a:srgbClr val="69AC3D"/>
                </a:solidFill>
                <a:latin typeface="+mn-lt"/>
                <a:sym typeface="Wingdings" panose="05000000000000000000" pitchFamily="2" charset="2"/>
              </a:rPr>
              <a:t>Use location info</a:t>
            </a:r>
            <a:endParaRPr kumimoji="1" lang="ja-JP" altLang="en-US" sz="1200" dirty="0">
              <a:solidFill>
                <a:srgbClr val="69AC3D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103861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Proposal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39272" cy="2319940"/>
          </a:xfrm>
        </p:spPr>
        <p:txBody>
          <a:bodyPr/>
          <a:lstStyle/>
          <a:p>
            <a:r>
              <a:rPr lang="en-US" altLang="en-US" sz="2400" dirty="0"/>
              <a:t>It is optional whether the apps on the UE use the CAPIF client agent or not.</a:t>
            </a:r>
          </a:p>
          <a:p>
            <a:r>
              <a:rPr lang="en-US" altLang="en-US" sz="2400" dirty="0"/>
              <a:t>The CAPIF client agent can be seen as one of the individual API invokers on the UE.</a:t>
            </a:r>
          </a:p>
          <a:p>
            <a:r>
              <a:rPr lang="en-US" altLang="en-US" sz="2400" dirty="0"/>
              <a:t>No enhancement on the existing specification is required to support </a:t>
            </a:r>
            <a:br>
              <a:rPr lang="en-US" altLang="en-US" sz="2400" dirty="0"/>
            </a:br>
            <a:r>
              <a:rPr lang="en-US" altLang="en-US" sz="2400" dirty="0"/>
              <a:t>CAPIF client agent.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B78523B-2D13-4A65-BDAB-D7F74CF75A8A}"/>
              </a:ext>
            </a:extLst>
          </p:cNvPr>
          <p:cNvSpPr/>
          <p:nvPr/>
        </p:nvSpPr>
        <p:spPr bwMode="auto">
          <a:xfrm>
            <a:off x="2767514" y="3886044"/>
            <a:ext cx="5928079" cy="166537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8F3ADA4-7645-4781-BF7E-3B93E5492CD4}"/>
              </a:ext>
            </a:extLst>
          </p:cNvPr>
          <p:cNvSpPr/>
          <p:nvPr/>
        </p:nvSpPr>
        <p:spPr bwMode="auto">
          <a:xfrm>
            <a:off x="3045317" y="4879365"/>
            <a:ext cx="2885500" cy="48711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CAPIF client agent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dirty="0">
                <a:latin typeface="+mn-lt"/>
              </a:rPr>
              <a:t>(API invoker)</a:t>
            </a: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591382A-08B6-463C-A2B6-A922F1DD61A9}"/>
              </a:ext>
            </a:extLst>
          </p:cNvPr>
          <p:cNvSpPr/>
          <p:nvPr/>
        </p:nvSpPr>
        <p:spPr bwMode="auto">
          <a:xfrm>
            <a:off x="3045316" y="4173752"/>
            <a:ext cx="683535" cy="48711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AC</a:t>
            </a: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621B260-19F5-4FA9-B727-E1DDDDD6057C}"/>
              </a:ext>
            </a:extLst>
          </p:cNvPr>
          <p:cNvSpPr/>
          <p:nvPr/>
        </p:nvSpPr>
        <p:spPr bwMode="auto">
          <a:xfrm>
            <a:off x="4146299" y="4173752"/>
            <a:ext cx="683535" cy="48711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AC</a:t>
            </a: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07E4030-04DB-4949-9412-12503F1FAB02}"/>
              </a:ext>
            </a:extLst>
          </p:cNvPr>
          <p:cNvSpPr/>
          <p:nvPr/>
        </p:nvSpPr>
        <p:spPr bwMode="auto">
          <a:xfrm>
            <a:off x="5247282" y="4173752"/>
            <a:ext cx="683535" cy="48711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AC</a:t>
            </a: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1F8A702-0DF2-4567-B5D2-B024A2960AC8}"/>
              </a:ext>
            </a:extLst>
          </p:cNvPr>
          <p:cNvSpPr/>
          <p:nvPr/>
        </p:nvSpPr>
        <p:spPr bwMode="auto">
          <a:xfrm>
            <a:off x="6272584" y="4879365"/>
            <a:ext cx="985588" cy="48711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AC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dirty="0">
                <a:latin typeface="+mn-lt"/>
              </a:rPr>
              <a:t>(API invoker)</a:t>
            </a: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CC316FCE-8C63-43CC-B34C-972962DCA72F}"/>
              </a:ext>
            </a:extLst>
          </p:cNvPr>
          <p:cNvCxnSpPr>
            <a:cxnSpLocks/>
            <a:stCxn id="6" idx="2"/>
            <a:endCxn id="5" idx="0"/>
          </p:cNvCxnSpPr>
          <p:nvPr/>
        </p:nvCxnSpPr>
        <p:spPr bwMode="auto">
          <a:xfrm>
            <a:off x="3387084" y="4660862"/>
            <a:ext cx="1100983" cy="218503"/>
          </a:xfrm>
          <a:prstGeom prst="line">
            <a:avLst/>
          </a:prstGeom>
          <a:solidFill>
            <a:schemeClr val="accent1">
              <a:alpha val="28000"/>
            </a:schemeClr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25E6CCE-F582-4079-8FB3-DEDE41178D20}"/>
              </a:ext>
            </a:extLst>
          </p:cNvPr>
          <p:cNvCxnSpPr>
            <a:cxnSpLocks/>
            <a:stCxn id="7" idx="2"/>
            <a:endCxn id="5" idx="0"/>
          </p:cNvCxnSpPr>
          <p:nvPr/>
        </p:nvCxnSpPr>
        <p:spPr bwMode="auto">
          <a:xfrm>
            <a:off x="4488067" y="4660862"/>
            <a:ext cx="0" cy="218503"/>
          </a:xfrm>
          <a:prstGeom prst="line">
            <a:avLst/>
          </a:prstGeom>
          <a:solidFill>
            <a:schemeClr val="accent1">
              <a:alpha val="28000"/>
            </a:schemeClr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F26E0586-B464-498C-843F-61FDC4FFE175}"/>
              </a:ext>
            </a:extLst>
          </p:cNvPr>
          <p:cNvCxnSpPr>
            <a:cxnSpLocks/>
            <a:stCxn id="8" idx="2"/>
            <a:endCxn id="5" idx="0"/>
          </p:cNvCxnSpPr>
          <p:nvPr/>
        </p:nvCxnSpPr>
        <p:spPr bwMode="auto">
          <a:xfrm flipH="1">
            <a:off x="4488067" y="4660862"/>
            <a:ext cx="1100983" cy="218503"/>
          </a:xfrm>
          <a:prstGeom prst="line">
            <a:avLst/>
          </a:prstGeom>
          <a:solidFill>
            <a:schemeClr val="accent1">
              <a:alpha val="28000"/>
            </a:schemeClr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1BDA37C0-7F07-4721-99E5-0FF0ADAECB72}"/>
              </a:ext>
            </a:extLst>
          </p:cNvPr>
          <p:cNvSpPr/>
          <p:nvPr/>
        </p:nvSpPr>
        <p:spPr bwMode="auto">
          <a:xfrm>
            <a:off x="7491182" y="4879365"/>
            <a:ext cx="985588" cy="48711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</a:rPr>
              <a:t>AC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100" dirty="0">
                <a:latin typeface="+mn-lt"/>
              </a:rPr>
              <a:t>(API invoker)</a:t>
            </a: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2517700-6A7D-493C-9E7D-3C5DEE44734B}"/>
              </a:ext>
            </a:extLst>
          </p:cNvPr>
          <p:cNvSpPr txBox="1"/>
          <p:nvPr/>
        </p:nvSpPr>
        <p:spPr>
          <a:xfrm>
            <a:off x="5930817" y="4308909"/>
            <a:ext cx="2390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+mn-lt"/>
                <a:sym typeface="Wingdings" panose="05000000000000000000" pitchFamily="2" charset="2"/>
              </a:rPr>
              <a:t> Not shown</a:t>
            </a:r>
            <a:r>
              <a:rPr kumimoji="1" lang="en-US" altLang="ja-JP" sz="1200" dirty="0">
                <a:latin typeface="+mn-lt"/>
              </a:rPr>
              <a:t> in CAPIF architecture</a:t>
            </a:r>
            <a:endParaRPr kumimoji="1" lang="ja-JP" altLang="en-US" sz="1200" dirty="0">
              <a:latin typeface="+mn-lt"/>
            </a:endParaRPr>
          </a:p>
        </p:txBody>
      </p:sp>
      <p:sp>
        <p:nvSpPr>
          <p:cNvPr id="25" name="矢印: 下 24">
            <a:extLst>
              <a:ext uri="{FF2B5EF4-FFF2-40B4-BE49-F238E27FC236}">
                <a16:creationId xmlns:a16="http://schemas.microsoft.com/office/drawing/2014/main" id="{043476CC-7BFF-4B2B-9D8D-E290FD89EB7F}"/>
              </a:ext>
            </a:extLst>
          </p:cNvPr>
          <p:cNvSpPr/>
          <p:nvPr/>
        </p:nvSpPr>
        <p:spPr>
          <a:xfrm>
            <a:off x="4334201" y="5403996"/>
            <a:ext cx="307730" cy="801988"/>
          </a:xfrm>
          <a:prstGeom prst="downArrow">
            <a:avLst/>
          </a:prstGeom>
          <a:solidFill>
            <a:srgbClr val="69A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矢印: 下 27">
            <a:extLst>
              <a:ext uri="{FF2B5EF4-FFF2-40B4-BE49-F238E27FC236}">
                <a16:creationId xmlns:a16="http://schemas.microsoft.com/office/drawing/2014/main" id="{0510C764-CFE4-4C03-B3D0-D5B15F90B977}"/>
              </a:ext>
            </a:extLst>
          </p:cNvPr>
          <p:cNvSpPr/>
          <p:nvPr/>
        </p:nvSpPr>
        <p:spPr>
          <a:xfrm>
            <a:off x="6611513" y="5403996"/>
            <a:ext cx="307730" cy="801988"/>
          </a:xfrm>
          <a:prstGeom prst="downArrow">
            <a:avLst/>
          </a:prstGeom>
          <a:solidFill>
            <a:srgbClr val="69A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矢印: 下 28">
            <a:extLst>
              <a:ext uri="{FF2B5EF4-FFF2-40B4-BE49-F238E27FC236}">
                <a16:creationId xmlns:a16="http://schemas.microsoft.com/office/drawing/2014/main" id="{49936847-391A-49C4-8B4A-54BC3F7CABEC}"/>
              </a:ext>
            </a:extLst>
          </p:cNvPr>
          <p:cNvSpPr/>
          <p:nvPr/>
        </p:nvSpPr>
        <p:spPr>
          <a:xfrm>
            <a:off x="7882653" y="5403996"/>
            <a:ext cx="307730" cy="801988"/>
          </a:xfrm>
          <a:prstGeom prst="downArrow">
            <a:avLst/>
          </a:prstGeom>
          <a:solidFill>
            <a:srgbClr val="69A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5E264133-E982-4DA2-898C-7F7E41CB06A6}"/>
              </a:ext>
            </a:extLst>
          </p:cNvPr>
          <p:cNvSpPr txBox="1"/>
          <p:nvPr/>
        </p:nvSpPr>
        <p:spPr>
          <a:xfrm>
            <a:off x="4892474" y="5620324"/>
            <a:ext cx="1519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69AC3D"/>
                </a:solidFill>
                <a:latin typeface="+mn-lt"/>
                <a:sym typeface="Wingdings" panose="05000000000000000000" pitchFamily="2" charset="2"/>
              </a:rPr>
              <a:t>API invocation</a:t>
            </a:r>
            <a:endParaRPr kumimoji="1" lang="ja-JP" altLang="en-US" dirty="0">
              <a:solidFill>
                <a:srgbClr val="69AC3D"/>
              </a:solidFill>
              <a:latin typeface="+mn-lt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D58D512-0594-481A-B12B-B0D16EC31C9F}"/>
              </a:ext>
            </a:extLst>
          </p:cNvPr>
          <p:cNvSpPr txBox="1"/>
          <p:nvPr/>
        </p:nvSpPr>
        <p:spPr>
          <a:xfrm>
            <a:off x="8237789" y="3886044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lt"/>
                <a:sym typeface="Wingdings" panose="05000000000000000000" pitchFamily="2" charset="2"/>
              </a:rPr>
              <a:t>UE</a:t>
            </a:r>
            <a:endParaRPr kumimoji="1" lang="ja-JP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476750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679a257e-872f-4c98-9e8a-0a9c104f72cd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282</Words>
  <Application>Microsoft Office PowerPoint</Application>
  <PresentationFormat>ワイド画面</PresentationFormat>
  <Paragraphs>42</Paragraphs>
  <Slides>5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3" baseType="lpstr">
      <vt:lpstr>Arial </vt:lpstr>
      <vt:lpstr>ＭＳ Ｐゴシック</vt:lpstr>
      <vt:lpstr>Arial</vt:lpstr>
      <vt:lpstr>Calibri</vt:lpstr>
      <vt:lpstr>Calibri Light</vt:lpstr>
      <vt:lpstr>Times New Roman</vt:lpstr>
      <vt:lpstr>Office Theme</vt:lpstr>
      <vt:lpstr>Visio</vt:lpstr>
      <vt:lpstr>Discussion on  CAPIF client agent</vt:lpstr>
      <vt:lpstr>CAPIF client agent</vt:lpstr>
      <vt:lpstr>CAPIF architecture</vt:lpstr>
      <vt:lpstr>Security concern of CAPIF client agent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Yuji Suzuki</cp:lastModifiedBy>
  <cp:revision>618</cp:revision>
  <dcterms:created xsi:type="dcterms:W3CDTF">2010-02-05T13:52:04Z</dcterms:created>
  <dcterms:modified xsi:type="dcterms:W3CDTF">2023-01-10T09:48:39Z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f7b7771f-98a2-4ec9-8160-ee37e9359e20_Enabled">
    <vt:lpwstr>true</vt:lpwstr>
  </property>
  <property fmtid="{D5CDD505-2E9C-101B-9397-08002B2CF9AE}" pid="4" name="MSIP_Label_f7b7771f-98a2-4ec9-8160-ee37e9359e20_SetDate">
    <vt:lpwstr>2023-01-05T07:01:06Z</vt:lpwstr>
  </property>
  <property fmtid="{D5CDD505-2E9C-101B-9397-08002B2CF9AE}" pid="5" name="MSIP_Label_f7b7771f-98a2-4ec9-8160-ee37e9359e20_Method">
    <vt:lpwstr>Standard</vt:lpwstr>
  </property>
  <property fmtid="{D5CDD505-2E9C-101B-9397-08002B2CF9AE}" pid="6" name="MSIP_Label_f7b7771f-98a2-4ec9-8160-ee37e9359e20_Name">
    <vt:lpwstr>社外開示</vt:lpwstr>
  </property>
  <property fmtid="{D5CDD505-2E9C-101B-9397-08002B2CF9AE}" pid="7" name="MSIP_Label_f7b7771f-98a2-4ec9-8160-ee37e9359e20_SiteId">
    <vt:lpwstr>6786d483-f51b-44bd-b40a-6fe409a5265e</vt:lpwstr>
  </property>
  <property fmtid="{D5CDD505-2E9C-101B-9397-08002B2CF9AE}" pid="8" name="MSIP_Label_f7b7771f-98a2-4ec9-8160-ee37e9359e20_ActionId">
    <vt:lpwstr>18cd0d48-c85c-4b34-9106-fb8a790439a6</vt:lpwstr>
  </property>
  <property fmtid="{D5CDD505-2E9C-101B-9397-08002B2CF9AE}" pid="9" name="MSIP_Label_f7b7771f-98a2-4ec9-8160-ee37e9359e20_ContentBits">
    <vt:lpwstr>0</vt:lpwstr>
  </property>
</Properties>
</file>