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7"/>
  </p:notesMasterIdLst>
  <p:handoutMasterIdLst>
    <p:handoutMasterId r:id="rId18"/>
  </p:handoutMasterIdLst>
  <p:sldIdLst>
    <p:sldId id="341" r:id="rId5"/>
    <p:sldId id="731" r:id="rId6"/>
    <p:sldId id="548" r:id="rId7"/>
    <p:sldId id="1135" r:id="rId8"/>
    <p:sldId id="1137" r:id="rId9"/>
    <p:sldId id="1140" r:id="rId10"/>
    <p:sldId id="1139" r:id="rId11"/>
    <p:sldId id="257" r:id="rId12"/>
    <p:sldId id="1142" r:id="rId13"/>
    <p:sldId id="1143" r:id="rId14"/>
    <p:sldId id="1144" r:id="rId15"/>
    <p:sldId id="1145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96" d="100"/>
          <a:sy n="96" d="100"/>
        </p:scale>
        <p:origin x="108" y="7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8385E4-4125-4347-B786-153F40BE5F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435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8385E4-4125-4347-B786-153F40BE5F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590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8385E4-4125-4347-B786-153F40BE5F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147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#52-bis-e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11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– 20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January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S6-230048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40" y="1709738"/>
            <a:ext cx="8876348" cy="2852737"/>
          </a:xfrm>
        </p:spPr>
        <p:txBody>
          <a:bodyPr/>
          <a:lstStyle/>
          <a:p>
            <a:pPr eaLnBrk="1" hangingPunct="1"/>
            <a:r>
              <a:rPr lang="en-US" altLang="zh-CN" sz="6000" b="1" dirty="0"/>
              <a:t>Discussion on </a:t>
            </a:r>
            <a:r>
              <a:rPr lang="en-US" altLang="zh-CN" sz="6000" b="1" dirty="0" err="1"/>
              <a:t>UEId</a:t>
            </a:r>
            <a:r>
              <a:rPr lang="en-US" altLang="zh-CN" sz="6000" b="1" dirty="0"/>
              <a:t> retrieval for </a:t>
            </a:r>
            <a:r>
              <a:rPr lang="en-US" altLang="zh-CN" sz="6000" b="1" dirty="0" err="1"/>
              <a:t>NATed</a:t>
            </a:r>
            <a:r>
              <a:rPr lang="en-US" altLang="zh-CN" sz="6000" b="1" dirty="0"/>
              <a:t> UE IP address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Shahram Mohajeri (AT&amp;T)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le 1">
            <a:extLst>
              <a:ext uri="{FF2B5EF4-FFF2-40B4-BE49-F238E27FC236}">
                <a16:creationId xmlns:a16="http://schemas.microsoft.com/office/drawing/2014/main" id="{3CC51283-D782-4518-A596-0E0F00F4058A}"/>
              </a:ext>
            </a:extLst>
          </p:cNvPr>
          <p:cNvSpPr txBox="1">
            <a:spLocks/>
          </p:cNvSpPr>
          <p:nvPr/>
        </p:nvSpPr>
        <p:spPr>
          <a:xfrm>
            <a:off x="283055" y="472440"/>
            <a:ext cx="921663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en-US" sz="4400" kern="0" dirty="0">
                <a:solidFill>
                  <a:schemeClr val="tx1"/>
                </a:solidFill>
              </a:rPr>
              <a:t> </a:t>
            </a:r>
            <a:r>
              <a:rPr lang="en-US" altLang="en-US" sz="4400" dirty="0">
                <a:solidFill>
                  <a:schemeClr val="tx1"/>
                </a:solidFill>
              </a:rPr>
              <a:t>Option #2: solution/</a:t>
            </a:r>
            <a:r>
              <a:rPr lang="en-US" sz="4400" dirty="0">
                <a:solidFill>
                  <a:schemeClr val="tx1"/>
                </a:solidFill>
              </a:rPr>
              <a:t>high level call flow</a:t>
            </a:r>
            <a:endParaRPr lang="en-US" altLang="en-US" sz="4400" kern="0" dirty="0">
              <a:solidFill>
                <a:schemeClr val="tx1"/>
              </a:solidFill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96F466F-8237-7444-CDE3-C9C2B6BF10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3886714"/>
              </p:ext>
            </p:extLst>
          </p:nvPr>
        </p:nvGraphicFramePr>
        <p:xfrm>
          <a:off x="2495084" y="2090928"/>
          <a:ext cx="6553200" cy="417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6924729" imgH="4409939" progId="Visio.Drawing.15">
                  <p:embed/>
                </p:oleObj>
              </mc:Choice>
              <mc:Fallback>
                <p:oleObj name="Visio" r:id="rId3" imgW="6924729" imgH="4409939" progId="Visio.Drawing.15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96F466F-8237-7444-CDE3-C9C2B6BF101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5084" y="2090928"/>
                        <a:ext cx="6553200" cy="417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D7E99B5-50F8-79EE-CBDF-7CC3209DE6D1}"/>
              </a:ext>
            </a:extLst>
          </p:cNvPr>
          <p:cNvSpPr txBox="1">
            <a:spLocks/>
          </p:cNvSpPr>
          <p:nvPr/>
        </p:nvSpPr>
        <p:spPr>
          <a:xfrm>
            <a:off x="9048284" y="3324415"/>
            <a:ext cx="2613688" cy="504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en-US" sz="1600" kern="0" dirty="0">
                <a:solidFill>
                  <a:schemeClr val="tx1"/>
                </a:solidFill>
              </a:rPr>
              <a:t> </a:t>
            </a:r>
            <a:r>
              <a:rPr lang="en-US" altLang="en-US" sz="1600" dirty="0">
                <a:solidFill>
                  <a:schemeClr val="tx1"/>
                </a:solidFill>
                <a:highlight>
                  <a:srgbClr val="FFFF00"/>
                </a:highlight>
              </a:rPr>
              <a:t>Note</a:t>
            </a:r>
            <a:r>
              <a:rPr lang="en-US" altLang="en-US" sz="1600" dirty="0">
                <a:solidFill>
                  <a:schemeClr val="tx1"/>
                </a:solidFill>
              </a:rPr>
              <a:t>: in step 2, the source IP address of the request contains UE’s IPv6</a:t>
            </a:r>
            <a:endParaRPr lang="en-US" altLang="en-US" sz="16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9975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514206" y="533400"/>
            <a:ext cx="9216630" cy="1143000"/>
          </a:xfrm>
        </p:spPr>
        <p:txBody>
          <a:bodyPr/>
          <a:lstStyle/>
          <a:p>
            <a:r>
              <a:rPr lang="en-US" altLang="en-US" dirty="0"/>
              <a:t>Summary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9776" y="1676400"/>
            <a:ext cx="10515600" cy="4260850"/>
          </a:xfrm>
        </p:spPr>
        <p:txBody>
          <a:bodyPr/>
          <a:lstStyle/>
          <a:p>
            <a:r>
              <a:rPr lang="en-US" sz="2400" dirty="0"/>
              <a:t>Option #1: EAS to force the UE to obtain an IPv6 Address by redirecting the UE to a new IPv6 endpoint exposed by EES</a:t>
            </a:r>
          </a:p>
          <a:p>
            <a:pPr lvl="1"/>
            <a:r>
              <a:rPr lang="en-US" sz="2000" dirty="0"/>
              <a:t>It requires EES to expose a new endpoint (used for redirect interaction through the UE by EAS as opposed to direct RESTful API interaction with the EAS)</a:t>
            </a:r>
          </a:p>
          <a:p>
            <a:pPr lvl="1"/>
            <a:r>
              <a:rPr lang="en-US" sz="2000" dirty="0"/>
              <a:t>Requires stage 3 and SA3 work</a:t>
            </a:r>
          </a:p>
          <a:p>
            <a:r>
              <a:rPr lang="en-US" sz="2400" dirty="0"/>
              <a:t>Option #2: EEC to invoke the existing EES </a:t>
            </a:r>
            <a:r>
              <a:rPr lang="en-US" sz="2400" dirty="0" err="1"/>
              <a:t>Eees_UEIdentifier</a:t>
            </a:r>
            <a:r>
              <a:rPr lang="en-US" sz="2400" dirty="0"/>
              <a:t> API </a:t>
            </a:r>
            <a:endParaRPr lang="en-US" sz="2000" dirty="0"/>
          </a:p>
          <a:p>
            <a:pPr lvl="1"/>
            <a:r>
              <a:rPr lang="en-US" sz="2000" dirty="0"/>
              <a:t>Minimal stage 3 changes</a:t>
            </a:r>
          </a:p>
          <a:p>
            <a:pPr lvl="1"/>
            <a:r>
              <a:rPr lang="en-US" sz="2000" dirty="0"/>
              <a:t>Mainly an EES deployment matter (registering EES </a:t>
            </a:r>
            <a:r>
              <a:rPr lang="en-US" sz="2000" dirty="0" err="1"/>
              <a:t>Eees_UEIdentifier</a:t>
            </a:r>
            <a:r>
              <a:rPr lang="en-US" sz="2000" dirty="0"/>
              <a:t> as IPv6 endpoint in DNS) &amp; little tweaks to Solution #23 of 23.700-98</a:t>
            </a:r>
          </a:p>
          <a:p>
            <a:r>
              <a:rPr lang="en-US" sz="2400" dirty="0"/>
              <a:t>Common Characteristics of both options:</a:t>
            </a:r>
          </a:p>
          <a:p>
            <a:pPr lvl="1"/>
            <a:r>
              <a:rPr lang="en-US" sz="2000" dirty="0"/>
              <a:t>Relies on dual-stack UEs</a:t>
            </a:r>
          </a:p>
          <a:p>
            <a:pPr lvl="1"/>
            <a:r>
              <a:rPr lang="en-US" sz="2000" dirty="0"/>
              <a:t>Requires additional efforts on the part of the Edge App developers</a:t>
            </a:r>
          </a:p>
          <a:p>
            <a:pPr lvl="1"/>
            <a:r>
              <a:rPr lang="en-US" sz="2000" dirty="0"/>
              <a:t>Exclusive solution for EDGEAPP (i.e. Still non-</a:t>
            </a:r>
            <a:r>
              <a:rPr lang="en-US" sz="2000" dirty="0" err="1"/>
              <a:t>EdgeApp</a:t>
            </a:r>
            <a:r>
              <a:rPr lang="en-US" sz="2000" dirty="0"/>
              <a:t> AFs have the issue of </a:t>
            </a:r>
            <a:r>
              <a:rPr lang="en-US" sz="2000" dirty="0" err="1"/>
              <a:t>NATed</a:t>
            </a:r>
            <a:r>
              <a:rPr lang="en-US" sz="2000" dirty="0"/>
              <a:t> IP address not supported by </a:t>
            </a:r>
            <a:r>
              <a:rPr lang="en-US" sz="2000" dirty="0" err="1"/>
              <a:t>Nnef_UEId_Get</a:t>
            </a:r>
            <a:r>
              <a:rPr lang="en-US" sz="2000" dirty="0"/>
              <a:t> API)</a:t>
            </a:r>
            <a:endParaRPr lang="en-US" sz="1200" dirty="0"/>
          </a:p>
          <a:p>
            <a:pPr lvl="1"/>
            <a:endParaRPr lang="en-US" sz="2000" dirty="0"/>
          </a:p>
          <a:p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14032136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539087" y="579989"/>
            <a:ext cx="9216630" cy="1143000"/>
          </a:xfrm>
        </p:spPr>
        <p:txBody>
          <a:bodyPr/>
          <a:lstStyle/>
          <a:p>
            <a:r>
              <a:rPr lang="en-US" altLang="en-US" dirty="0"/>
              <a:t>Way forward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85193"/>
            <a:ext cx="10515600" cy="4260850"/>
          </a:xfrm>
        </p:spPr>
        <p:txBody>
          <a:bodyPr/>
          <a:lstStyle/>
          <a:p>
            <a:r>
              <a:rPr lang="en-US" sz="2400" dirty="0"/>
              <a:t>It is proposed to agree with option #2 solution as it requires less Spec efforts and it is inline with the documented solution #23 of EDGEAPP Study (23.700-98)</a:t>
            </a:r>
          </a:p>
          <a:p>
            <a:pPr lvl="1"/>
            <a:r>
              <a:rPr lang="en-US" sz="2000" dirty="0"/>
              <a:t>Corresponding contributions (S6-230038 &amp; S6-230039) proposing the required changes to 23.558 are submitted to this meeting</a:t>
            </a:r>
          </a:p>
          <a:p>
            <a:pPr marL="457200" lvl="1" indent="0">
              <a:buNone/>
            </a:pPr>
            <a:endParaRPr lang="en-US" sz="2000" dirty="0"/>
          </a:p>
          <a:p>
            <a:r>
              <a:rPr lang="en-US" sz="2400" dirty="0"/>
              <a:t>It is proposed to send an LS to SA2 (CC SA3) to get their views on </a:t>
            </a:r>
            <a:r>
              <a:rPr lang="en-IN" sz="2400" dirty="0"/>
              <a:t>o</a:t>
            </a:r>
            <a:r>
              <a:rPr lang="en-IN" altLang="en-US" sz="2400" dirty="0"/>
              <a:t>ption #1 approach (</a:t>
            </a:r>
            <a:r>
              <a:rPr lang="en-IN" altLang="en-US" sz="2400"/>
              <a:t>i.e. HTTP </a:t>
            </a:r>
            <a:r>
              <a:rPr lang="en-IN" altLang="en-US" sz="2400" dirty="0"/>
              <a:t>302 Redirect) as a new NEF service endpoint</a:t>
            </a:r>
            <a:r>
              <a:rPr lang="en-US" altLang="en-US" sz="2400" dirty="0"/>
              <a:t> in s</a:t>
            </a:r>
            <a:r>
              <a:rPr lang="en-US" sz="2400" dirty="0"/>
              <a:t>upport of both Edge-enabled &amp; non-Edge-enabled AFs needing to obtain AF-specific </a:t>
            </a:r>
            <a:r>
              <a:rPr lang="en-US" sz="2400" dirty="0" err="1"/>
              <a:t>UEId</a:t>
            </a:r>
            <a:r>
              <a:rPr lang="en-US" sz="2400" dirty="0"/>
              <a:t> for  </a:t>
            </a:r>
            <a:r>
              <a:rPr lang="en-US" sz="2400" dirty="0" err="1"/>
              <a:t>NATed</a:t>
            </a:r>
            <a:r>
              <a:rPr lang="en-US" sz="2400" dirty="0"/>
              <a:t> IP address in dual-stack UEs</a:t>
            </a:r>
          </a:p>
          <a:p>
            <a:pPr lvl="1"/>
            <a:r>
              <a:rPr lang="en-US" sz="2000" dirty="0"/>
              <a:t>LS draft will be provided for SA6#53  meeting</a:t>
            </a:r>
          </a:p>
          <a:p>
            <a:pPr lvl="1"/>
            <a:r>
              <a:rPr lang="en-US" sz="2000" dirty="0"/>
              <a:t>Potentially targeting Rel-19</a:t>
            </a:r>
          </a:p>
          <a:p>
            <a:endParaRPr lang="en-US" sz="2400" dirty="0"/>
          </a:p>
          <a:p>
            <a:pPr marL="457200" lvl="1" indent="0">
              <a:buNone/>
            </a:pPr>
            <a:endParaRPr lang="en-US" sz="2000" i="1" dirty="0"/>
          </a:p>
          <a:p>
            <a:pPr marL="457200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8005796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3B0CC-9E59-468F-964D-64CFDD841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B37772-2266-44F2-AE81-F1181438E0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altLang="en-US" sz="2800" dirty="0"/>
              <a:t>Overview of the </a:t>
            </a:r>
            <a:r>
              <a:rPr lang="en-US" altLang="en-US" sz="2800" dirty="0" err="1"/>
              <a:t>NATed</a:t>
            </a:r>
            <a:r>
              <a:rPr lang="en-US" altLang="en-US" sz="2800" dirty="0"/>
              <a:t> UE IP Address problem</a:t>
            </a:r>
          </a:p>
          <a:p>
            <a:r>
              <a:rPr lang="en-US" altLang="en-US" sz="2800" dirty="0"/>
              <a:t> Rel-18 EDGEAPP Study attempt in solving the problem</a:t>
            </a:r>
          </a:p>
          <a:p>
            <a:r>
              <a:rPr lang="en-US" altLang="en-US" sz="2800" dirty="0"/>
              <a:t> Background on existing EES UE Identifier API</a:t>
            </a:r>
          </a:p>
          <a:p>
            <a:r>
              <a:rPr lang="en-US" dirty="0"/>
              <a:t> Option #1 solution description</a:t>
            </a:r>
          </a:p>
          <a:p>
            <a:r>
              <a:rPr lang="en-US" dirty="0"/>
              <a:t> Option #1 solution – high level call flow</a:t>
            </a:r>
          </a:p>
          <a:p>
            <a:r>
              <a:rPr lang="en-US" dirty="0"/>
              <a:t> Option #2 solution description</a:t>
            </a:r>
          </a:p>
          <a:p>
            <a:r>
              <a:rPr lang="en-US" dirty="0"/>
              <a:t> Option #2 solution – high level call flow</a:t>
            </a:r>
          </a:p>
          <a:p>
            <a:r>
              <a:rPr lang="en-US" dirty="0"/>
              <a:t> Summary</a:t>
            </a:r>
          </a:p>
          <a:p>
            <a:r>
              <a:rPr lang="en-US" dirty="0"/>
              <a:t> Way forward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630834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89857" y="550595"/>
            <a:ext cx="10515600" cy="1104917"/>
          </a:xfrm>
        </p:spPr>
        <p:txBody>
          <a:bodyPr/>
          <a:lstStyle/>
          <a:p>
            <a:r>
              <a:rPr lang="en-US" altLang="en-US" sz="3600" dirty="0"/>
              <a:t>Overview of the </a:t>
            </a:r>
            <a:r>
              <a:rPr lang="en-US" altLang="en-US" sz="3600" dirty="0" err="1"/>
              <a:t>NATed</a:t>
            </a:r>
            <a:r>
              <a:rPr lang="en-US" altLang="en-US" sz="3600" dirty="0"/>
              <a:t> UE IP Address problem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936" y="1824800"/>
            <a:ext cx="7026840" cy="4614672"/>
          </a:xfrm>
        </p:spPr>
        <p:txBody>
          <a:bodyPr/>
          <a:lstStyle/>
          <a:p>
            <a:r>
              <a:rPr lang="en-US" sz="2400" dirty="0" err="1"/>
              <a:t>Nnef_UEId_Get</a:t>
            </a:r>
            <a:r>
              <a:rPr lang="en-US" sz="2400" dirty="0"/>
              <a:t> </a:t>
            </a:r>
            <a:r>
              <a:rPr lang="en-US" sz="2400" dirty="0" err="1"/>
              <a:t>opertion</a:t>
            </a:r>
            <a:r>
              <a:rPr lang="en-US" sz="2400" dirty="0"/>
              <a:t> in Rel-17 doesn’t support </a:t>
            </a:r>
            <a:r>
              <a:rPr lang="en-US" sz="2400" dirty="0" err="1"/>
              <a:t>NATed</a:t>
            </a:r>
            <a:r>
              <a:rPr lang="en-US" sz="2400" dirty="0"/>
              <a:t> UE IP Address</a:t>
            </a:r>
          </a:p>
          <a:p>
            <a:pPr lvl="1"/>
            <a:r>
              <a:rPr lang="en-US" sz="2000" dirty="0"/>
              <a:t>TS 23.502 clause 4.15.10:</a:t>
            </a:r>
          </a:p>
          <a:p>
            <a:pPr lvl="2"/>
            <a:r>
              <a:rPr lang="en-US" sz="1600" i="1" dirty="0"/>
              <a:t>NOTE 3:	The case where UE IP address provided by the AF to the NEF corresponds to an IP address that has been </a:t>
            </a:r>
            <a:r>
              <a:rPr lang="en-US" sz="1600" i="1" dirty="0" err="1"/>
              <a:t>NATed</a:t>
            </a:r>
            <a:r>
              <a:rPr lang="en-US" sz="1600" i="1" dirty="0"/>
              <a:t> (Network and Port Address Translation) is not supported in this release.</a:t>
            </a:r>
          </a:p>
          <a:p>
            <a:r>
              <a:rPr lang="en-US" sz="2400" dirty="0"/>
              <a:t>Recent LS (S6-221953) to SA2 and the LS reply from SA2 (S6-223087) reconfirmed the above</a:t>
            </a:r>
          </a:p>
          <a:p>
            <a:pPr lvl="1"/>
            <a:r>
              <a:rPr lang="en-US" sz="2000" dirty="0"/>
              <a:t>SA6 Question: </a:t>
            </a:r>
            <a:r>
              <a:rPr lang="en-US" sz="2000" i="1" dirty="0"/>
              <a:t>“Can SA2 support taking </a:t>
            </a:r>
            <a:r>
              <a:rPr lang="en-US" sz="2000" i="1" dirty="0" err="1"/>
              <a:t>NATed</a:t>
            </a:r>
            <a:r>
              <a:rPr lang="en-US" sz="2000" i="1" dirty="0"/>
              <a:t> UE IP address as input and then expose the UE External ID to EES?”</a:t>
            </a:r>
          </a:p>
          <a:p>
            <a:pPr lvl="1"/>
            <a:r>
              <a:rPr lang="en-US" sz="2000" dirty="0"/>
              <a:t>SA2 Answer: as per NOTE 3 in TS 23.502 above</a:t>
            </a:r>
            <a:r>
              <a:rPr lang="en-US" sz="2000" i="1" dirty="0"/>
              <a:t>“…there is currently no specification support for exposure of UE External ID based on the </a:t>
            </a:r>
            <a:r>
              <a:rPr lang="en-US" sz="2000" i="1" dirty="0" err="1"/>
              <a:t>NATed</a:t>
            </a:r>
            <a:r>
              <a:rPr lang="en-US" sz="2000" i="1" dirty="0"/>
              <a:t> UE IP address.”</a:t>
            </a:r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EB0AD752-72B5-435B-83F2-9664E659B03A}"/>
              </a:ext>
            </a:extLst>
          </p:cNvPr>
          <p:cNvSpPr txBox="1">
            <a:spLocks/>
          </p:cNvSpPr>
          <p:nvPr/>
        </p:nvSpPr>
        <p:spPr>
          <a:xfrm>
            <a:off x="7644367" y="1824800"/>
            <a:ext cx="4222697" cy="401244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0" lvl="1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/>
            </a:pPr>
            <a:r>
              <a:rPr lang="en-US" kern="0" dirty="0"/>
              <a:t>In stage 3 (TS 29.522) </a:t>
            </a:r>
            <a:r>
              <a:rPr lang="en-US" kern="0" dirty="0" err="1"/>
              <a:t>Nnef_UEId_Get</a:t>
            </a:r>
            <a:r>
              <a:rPr lang="en-US" kern="0" dirty="0"/>
              <a:t> maps to the  following endpoint</a:t>
            </a:r>
          </a:p>
          <a:p>
            <a:pPr marL="685800" lvl="1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/>
            </a:pPr>
            <a:endParaRPr lang="en-US" sz="1400" kern="0" dirty="0"/>
          </a:p>
          <a:p>
            <a:pPr marL="685800" lvl="1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/>
            </a:pPr>
            <a:endParaRPr lang="en-US" sz="1400" kern="0" dirty="0"/>
          </a:p>
          <a:p>
            <a:pPr marL="685800" lvl="1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/>
            </a:pPr>
            <a:endParaRPr lang="en-US" sz="1400" kern="0" dirty="0"/>
          </a:p>
          <a:p>
            <a:pPr marL="685800" lvl="1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/>
            </a:pPr>
            <a:endParaRPr lang="en-US" sz="1400" kern="0" dirty="0"/>
          </a:p>
          <a:p>
            <a:pPr lvl="1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defRPr/>
            </a:pPr>
            <a:endParaRPr lang="en-US" sz="1400" dirty="0">
              <a:solidFill>
                <a:prstClr val="black"/>
              </a:solidFill>
              <a:latin typeface="Calibri" panose="020F0502020204030204"/>
            </a:endParaRPr>
          </a:p>
          <a:p>
            <a:pPr marL="685800" lvl="1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EES requesting to “retrieve” AF-specific </a:t>
            </a:r>
            <a:r>
              <a:rPr lang="en-US" dirty="0" err="1">
                <a:solidFill>
                  <a:prstClr val="black"/>
                </a:solidFill>
                <a:latin typeface="Calibri" panose="020F0502020204030204"/>
              </a:rPr>
              <a:t>UEId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 using a </a:t>
            </a:r>
            <a:r>
              <a:rPr lang="en-US" dirty="0" err="1">
                <a:solidFill>
                  <a:prstClr val="black"/>
                </a:solidFill>
                <a:latin typeface="Calibri" panose="020F0502020204030204"/>
              </a:rPr>
              <a:t>NATed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 UE IP address as input would result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an error response (HTTP “404 Not Found“)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/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9E386EF-89B0-4E8B-87CC-14AB1539E6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756635"/>
              </p:ext>
            </p:extLst>
          </p:nvPr>
        </p:nvGraphicFramePr>
        <p:xfrm>
          <a:off x="8333296" y="2808161"/>
          <a:ext cx="33591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5181498" imgH="3648211" progId="Visio.Drawing.11">
                  <p:embed/>
                </p:oleObj>
              </mc:Choice>
              <mc:Fallback>
                <p:oleObj name="Visio" r:id="rId3" imgW="5181498" imgH="3648211" progId="Visio.Drawing.11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9E386EF-89B0-4E8B-87CC-14AB1539E6B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 l="2119" t="3917" r="35730" b="38483"/>
                      <a:stretch>
                        <a:fillRect/>
                      </a:stretch>
                    </p:blipFill>
                    <p:spPr bwMode="auto">
                      <a:xfrm>
                        <a:off x="8333296" y="2808161"/>
                        <a:ext cx="3359150" cy="13239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254243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96017" y="595604"/>
            <a:ext cx="9216630" cy="1143000"/>
          </a:xfrm>
        </p:spPr>
        <p:txBody>
          <a:bodyPr/>
          <a:lstStyle/>
          <a:p>
            <a:r>
              <a:rPr lang="en-US" altLang="en-US" sz="3200" dirty="0"/>
              <a:t>Rel-18 EDGEAPP Study attempt in solving the problem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17065"/>
            <a:ext cx="10515600" cy="4260850"/>
          </a:xfrm>
        </p:spPr>
        <p:txBody>
          <a:bodyPr/>
          <a:lstStyle/>
          <a:p>
            <a:r>
              <a:rPr lang="en-US" sz="2400" dirty="0"/>
              <a:t>In Rel-18 EDGEAPP Study, solution #23 is based on having EES invoke the </a:t>
            </a:r>
            <a:r>
              <a:rPr lang="en-US" sz="2400" dirty="0" err="1"/>
              <a:t>Nnef_UEID</a:t>
            </a:r>
            <a:r>
              <a:rPr lang="en-US" sz="2400" dirty="0"/>
              <a:t> API with UE’s private IP address. However, </a:t>
            </a:r>
            <a:r>
              <a:rPr lang="en-US" sz="2400" dirty="0">
                <a:highlight>
                  <a:srgbClr val="FFFF00"/>
                </a:highlight>
              </a:rPr>
              <a:t>for large network deployments due to private IP address reuse, solution #23 is not workable</a:t>
            </a:r>
            <a:r>
              <a:rPr lang="en-US" sz="2400" dirty="0"/>
              <a:t>.</a:t>
            </a:r>
          </a:p>
          <a:p>
            <a:pPr marL="1828800" lvl="4" indent="0">
              <a:buNone/>
            </a:pPr>
            <a:endParaRPr lang="en-US" sz="1200" dirty="0"/>
          </a:p>
          <a:p>
            <a:r>
              <a:rPr lang="en-US" sz="2400" dirty="0"/>
              <a:t>Related Q/A from the recent LS (S6-221953) to SA2 and the LS reply from SA2 (S6-223087) as shown below is not promising:</a:t>
            </a:r>
          </a:p>
          <a:p>
            <a:pPr lvl="1"/>
            <a:r>
              <a:rPr lang="en-US" sz="2000" dirty="0"/>
              <a:t>SA6 Question: </a:t>
            </a:r>
            <a:r>
              <a:rPr lang="en-US" sz="2000" i="1" dirty="0"/>
              <a:t>“In certain deployment when multiple UEs are allocated with the same private IP address, can SA2 support addressing IPv4 address overlap issue?”</a:t>
            </a:r>
          </a:p>
          <a:p>
            <a:pPr lvl="1"/>
            <a:r>
              <a:rPr lang="en-US" sz="2000" dirty="0"/>
              <a:t>SA2 Answer: </a:t>
            </a:r>
          </a:p>
          <a:p>
            <a:pPr lvl="2"/>
            <a:r>
              <a:rPr lang="en-US" sz="1600" i="1" dirty="0"/>
              <a:t>“when this same private IP address is allocated to different UE(s) for different DNN and S-NSSAI(s) by associating the AF with a DNN and S-NSSAI</a:t>
            </a:r>
          </a:p>
          <a:p>
            <a:pPr lvl="2"/>
            <a:r>
              <a:rPr lang="en-US" sz="1600" i="1" dirty="0"/>
              <a:t>Otherwise and furthermore, the "</a:t>
            </a:r>
            <a:r>
              <a:rPr lang="en-US" sz="1600" i="1" dirty="0" err="1"/>
              <a:t>ipDomain</a:t>
            </a:r>
            <a:r>
              <a:rPr lang="en-US" sz="1600" i="1" dirty="0"/>
              <a:t>" attribute as defined in TS 29.514 clause 4.2.2.2 Note 3 may be leveraged </a:t>
            </a:r>
          </a:p>
          <a:p>
            <a:pPr lvl="2"/>
            <a:r>
              <a:rPr lang="en-US" sz="1600" i="1" dirty="0"/>
              <a:t>The above DNN/S-NSSAI or </a:t>
            </a:r>
            <a:r>
              <a:rPr lang="en-US" sz="1600" i="1" dirty="0" err="1"/>
              <a:t>ipDomain</a:t>
            </a:r>
            <a:r>
              <a:rPr lang="en-US" sz="1600" i="1" dirty="0"/>
              <a:t> attribute is not expected to be exposed outside the 5GC network.”</a:t>
            </a:r>
            <a:endParaRPr lang="en-US" sz="2000" i="1" dirty="0"/>
          </a:p>
          <a:p>
            <a:pPr marL="457200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7128101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39561" y="539140"/>
            <a:ext cx="9216630" cy="1143000"/>
          </a:xfrm>
        </p:spPr>
        <p:txBody>
          <a:bodyPr/>
          <a:lstStyle/>
          <a:p>
            <a:r>
              <a:rPr lang="en-US" altLang="en-US" sz="3600" dirty="0"/>
              <a:t> Background on existing EES UE Identifier API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008" y="2319401"/>
            <a:ext cx="5420096" cy="3551918"/>
          </a:xfrm>
        </p:spPr>
        <p:txBody>
          <a:bodyPr/>
          <a:lstStyle/>
          <a:p>
            <a:r>
              <a:rPr lang="en-US" sz="2400" dirty="0"/>
              <a:t>Rel-17, TS 23.558 has defined </a:t>
            </a:r>
            <a:r>
              <a:rPr lang="en-US" sz="2400" dirty="0" err="1"/>
              <a:t>Eees_UEIdentifier</a:t>
            </a:r>
            <a:r>
              <a:rPr lang="en-US" sz="2400" dirty="0"/>
              <a:t> API with a single operation called “</a:t>
            </a:r>
            <a:r>
              <a:rPr lang="en-US" sz="2400" dirty="0" err="1"/>
              <a:t>Eees_UEIdentifier_Get</a:t>
            </a:r>
            <a:r>
              <a:rPr lang="en-US" sz="2400" dirty="0"/>
              <a:t>” which can be used by EAS to retrieve the AF-specific </a:t>
            </a:r>
            <a:r>
              <a:rPr lang="en-US" sz="2400" dirty="0" err="1"/>
              <a:t>UEId</a:t>
            </a:r>
            <a:r>
              <a:rPr lang="en-US" sz="2400" dirty="0"/>
              <a:t> for a given IP Address (aka User Info.)</a:t>
            </a:r>
          </a:p>
          <a:p>
            <a:r>
              <a:rPr lang="en-US" sz="2400" dirty="0"/>
              <a:t>This operation is a direct RESTful API call between the EAS and the EES</a:t>
            </a:r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DA532FFB-7C35-4B3A-8A6C-F70C05886ABF}"/>
              </a:ext>
            </a:extLst>
          </p:cNvPr>
          <p:cNvSpPr txBox="1">
            <a:spLocks/>
          </p:cNvSpPr>
          <p:nvPr/>
        </p:nvSpPr>
        <p:spPr>
          <a:xfrm>
            <a:off x="6246104" y="2243201"/>
            <a:ext cx="5420096" cy="34499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In stage 3 (TS 29.558) “</a:t>
            </a:r>
            <a:r>
              <a:rPr lang="en-US" sz="2000" kern="0" dirty="0" err="1"/>
              <a:t>Eees_UEIdentifier_Get</a:t>
            </a:r>
            <a:r>
              <a:rPr lang="en-US" sz="2000" kern="0" dirty="0"/>
              <a:t>” maps to the following endpoint:</a:t>
            </a:r>
          </a:p>
          <a:p>
            <a:endParaRPr lang="en-US" sz="2400" kern="0" dirty="0"/>
          </a:p>
          <a:p>
            <a:endParaRPr lang="en-US" sz="2400" kern="0" dirty="0"/>
          </a:p>
          <a:p>
            <a:endParaRPr lang="en-US" sz="2400" kern="0" dirty="0"/>
          </a:p>
          <a:p>
            <a:endParaRPr lang="en-US" sz="2400" kern="0" dirty="0"/>
          </a:p>
          <a:p>
            <a:endParaRPr lang="en-US" sz="1600" kern="0" dirty="0"/>
          </a:p>
          <a:p>
            <a:endParaRPr lang="en-US" sz="1600" kern="0" dirty="0"/>
          </a:p>
          <a:p>
            <a:r>
              <a:rPr lang="en-US" sz="1600" kern="0" dirty="0"/>
              <a:t>e.g. POST </a:t>
            </a:r>
            <a:r>
              <a:rPr lang="fr-FR" sz="1600" kern="0" dirty="0"/>
              <a:t>https://example.com/eees-ueidentifier/v1/fetch</a:t>
            </a:r>
            <a:endParaRPr lang="en-US" sz="1600" kern="0" dirty="0"/>
          </a:p>
          <a:p>
            <a:endParaRPr lang="en-US" sz="2400" kern="0" dirty="0"/>
          </a:p>
          <a:p>
            <a:pPr marL="1828800" lvl="4" indent="0">
              <a:buFont typeface="Arial" panose="020B0604020202020204" pitchFamily="34" charset="0"/>
              <a:buNone/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en-US" sz="2000" kern="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8E1CBB-4DC5-4A5F-890F-4197F90814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537" y="313508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3B62284-D6F1-4AEF-A3B7-A5D5A19EF7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9465688"/>
              </p:ext>
            </p:extLst>
          </p:nvPr>
        </p:nvGraphicFramePr>
        <p:xfrm>
          <a:off x="6785441" y="2880461"/>
          <a:ext cx="4966003" cy="2175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4502360" imgH="1835500" progId="Visio.Drawing.15">
                  <p:embed/>
                </p:oleObj>
              </mc:Choice>
              <mc:Fallback>
                <p:oleObj r:id="rId3" imgW="4502360" imgH="1835500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3B62284-D6F1-4AEF-A3B7-A5D5A19EF72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5441" y="2880461"/>
                        <a:ext cx="4966003" cy="21754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Arrow: Right 6">
            <a:extLst>
              <a:ext uri="{FF2B5EF4-FFF2-40B4-BE49-F238E27FC236}">
                <a16:creationId xmlns:a16="http://schemas.microsoft.com/office/drawing/2014/main" id="{448BEB6F-B236-461A-B38B-30811B33BCE3}"/>
              </a:ext>
            </a:extLst>
          </p:cNvPr>
          <p:cNvSpPr/>
          <p:nvPr/>
        </p:nvSpPr>
        <p:spPr bwMode="auto">
          <a:xfrm>
            <a:off x="5467384" y="5243124"/>
            <a:ext cx="778720" cy="373865"/>
          </a:xfrm>
          <a:prstGeom prst="rightArrow">
            <a:avLst>
              <a:gd name="adj1" fmla="val 50000"/>
              <a:gd name="adj2" fmla="val 44745"/>
            </a:avLst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57803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89435" y="592468"/>
            <a:ext cx="9216630" cy="1143000"/>
          </a:xfrm>
        </p:spPr>
        <p:txBody>
          <a:bodyPr/>
          <a:lstStyle/>
          <a:p>
            <a:r>
              <a:rPr lang="en-US" altLang="en-US" dirty="0"/>
              <a:t> Option #1: solution description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693" y="1740847"/>
            <a:ext cx="6288251" cy="4574133"/>
          </a:xfrm>
        </p:spPr>
        <p:txBody>
          <a:bodyPr/>
          <a:lstStyle/>
          <a:p>
            <a:r>
              <a:rPr lang="en-US" sz="2400" dirty="0"/>
              <a:t>An IPv4 EAS instead of making a direct RESTful API call (i.e. POST ../fetch) to the EES </a:t>
            </a:r>
          </a:p>
          <a:p>
            <a:pPr lvl="1"/>
            <a:r>
              <a:rPr lang="en-US" sz="2000" dirty="0"/>
              <a:t>Would take advantage of the UE’s dual-stack and</a:t>
            </a:r>
          </a:p>
          <a:p>
            <a:pPr lvl="1"/>
            <a:r>
              <a:rPr lang="en-US" sz="2000" dirty="0"/>
              <a:t>Redirect the UE (via HTTP 302) to a </a:t>
            </a:r>
            <a:r>
              <a:rPr lang="en-US" sz="2000" dirty="0">
                <a:highlight>
                  <a:srgbClr val="FFFF00"/>
                </a:highlight>
              </a:rPr>
              <a:t>newly introduced</a:t>
            </a:r>
            <a:r>
              <a:rPr lang="en-US" sz="2000" dirty="0"/>
              <a:t> EES endpoint:</a:t>
            </a:r>
          </a:p>
          <a:p>
            <a:pPr lvl="2"/>
            <a:r>
              <a:rPr lang="en-US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{</a:t>
            </a:r>
            <a:r>
              <a:rPr lang="en-GB" sz="16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apiRoot</a:t>
            </a:r>
            <a:r>
              <a:rPr lang="en-GB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}/</a:t>
            </a:r>
            <a:r>
              <a:rPr lang="en-GB" sz="16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eees-ueidentifier</a:t>
            </a:r>
            <a:r>
              <a:rPr lang="en-GB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/&lt;</a:t>
            </a:r>
            <a:r>
              <a:rPr lang="en-GB" sz="16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apiVersion</a:t>
            </a:r>
            <a:r>
              <a:rPr lang="en-GB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&gt;</a:t>
            </a:r>
            <a:r>
              <a:rPr lang="en-US" sz="1600" dirty="0"/>
              <a:t>/</a:t>
            </a:r>
            <a:r>
              <a:rPr lang="en-US" sz="1600" dirty="0" err="1">
                <a:highlight>
                  <a:srgbClr val="FFFF00"/>
                </a:highlight>
              </a:rPr>
              <a:t>redirectedFetch</a:t>
            </a:r>
            <a:endParaRPr lang="en-US" sz="1600" dirty="0">
              <a:highlight>
                <a:srgbClr val="FFFF00"/>
              </a:highlight>
            </a:endParaRPr>
          </a:p>
          <a:p>
            <a:r>
              <a:rPr lang="en-US" sz="2200" dirty="0"/>
              <a:t>EES “</a:t>
            </a:r>
            <a:r>
              <a:rPr lang="en-US" sz="2200" dirty="0" err="1"/>
              <a:t>redirectedFetch</a:t>
            </a:r>
            <a:r>
              <a:rPr lang="en-US" sz="2200" dirty="0"/>
              <a:t>” is an IPv6 endpoint registered in DNS</a:t>
            </a:r>
          </a:p>
          <a:p>
            <a:pPr lvl="1"/>
            <a:r>
              <a:rPr lang="en-US" sz="1800" dirty="0"/>
              <a:t>Causes, the UE to switch to its IPv6 stack (i.e. UE is assigned an IPv6 address by 5GC as it redirects to EES’s “</a:t>
            </a:r>
            <a:r>
              <a:rPr lang="en-US" sz="1800" dirty="0" err="1">
                <a:highlight>
                  <a:srgbClr val="FFFF00"/>
                </a:highlight>
              </a:rPr>
              <a:t>redirectedFetch</a:t>
            </a:r>
            <a:r>
              <a:rPr lang="en-US" sz="1800" dirty="0"/>
              <a:t>” endpoint)</a:t>
            </a:r>
          </a:p>
          <a:p>
            <a:r>
              <a:rPr lang="en-US" sz="2200" dirty="0"/>
              <a:t>Net result: EES sees the UE’s IPv6 address and uses it to invoke </a:t>
            </a:r>
            <a:r>
              <a:rPr lang="en-US" sz="2200" dirty="0" err="1"/>
              <a:t>Nnef_UEId_Get</a:t>
            </a:r>
            <a:r>
              <a:rPr lang="en-US" sz="2200" dirty="0"/>
              <a:t> service which will successfully return the AF-specific </a:t>
            </a:r>
            <a:r>
              <a:rPr lang="en-US" sz="2200" dirty="0" err="1"/>
              <a:t>UEId</a:t>
            </a:r>
            <a:endParaRPr lang="en-US" sz="2200" dirty="0"/>
          </a:p>
          <a:p>
            <a:pPr lvl="1"/>
            <a:endParaRPr lang="en-US" sz="1800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DA532FFB-7C35-4B3A-8A6C-F70C05886ABF}"/>
              </a:ext>
            </a:extLst>
          </p:cNvPr>
          <p:cNvSpPr txBox="1">
            <a:spLocks/>
          </p:cNvSpPr>
          <p:nvPr/>
        </p:nvSpPr>
        <p:spPr>
          <a:xfrm>
            <a:off x="6675198" y="1836635"/>
            <a:ext cx="5218215" cy="34499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In stage 3 “</a:t>
            </a:r>
            <a:r>
              <a:rPr lang="en-US" sz="2000" kern="0" dirty="0" err="1"/>
              <a:t>Eees_UEIdentifier</a:t>
            </a:r>
            <a:r>
              <a:rPr lang="en-US" sz="2000" kern="0" dirty="0"/>
              <a:t>” API would introduce an additional new endpoint (as highlighted):</a:t>
            </a:r>
          </a:p>
          <a:p>
            <a:endParaRPr lang="en-US" sz="2400" kern="0" dirty="0"/>
          </a:p>
          <a:p>
            <a:endParaRPr lang="en-US" sz="2400" kern="0" dirty="0"/>
          </a:p>
          <a:p>
            <a:endParaRPr lang="en-US" sz="2400" kern="0" dirty="0"/>
          </a:p>
          <a:p>
            <a:endParaRPr lang="en-US" sz="2400" kern="0" dirty="0"/>
          </a:p>
          <a:p>
            <a:endParaRPr lang="en-US" sz="1600" kern="0" dirty="0"/>
          </a:p>
          <a:p>
            <a:pPr marL="0" indent="0">
              <a:buNone/>
            </a:pPr>
            <a:endParaRPr lang="en-US" sz="2400" kern="0" dirty="0"/>
          </a:p>
          <a:p>
            <a:pPr marL="1828800" lvl="4" indent="0">
              <a:buFont typeface="Arial" panose="020B0604020202020204" pitchFamily="34" charset="0"/>
              <a:buNone/>
            </a:pPr>
            <a:endParaRPr lang="en-US" sz="1200" kern="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8E1CBB-4DC5-4A5F-890F-4197F90814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537" y="313508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D287A17-F519-43E6-B91B-46B5354BB742}"/>
              </a:ext>
            </a:extLst>
          </p:cNvPr>
          <p:cNvGrpSpPr/>
          <p:nvPr/>
        </p:nvGrpSpPr>
        <p:grpSpPr>
          <a:xfrm>
            <a:off x="7013157" y="3241350"/>
            <a:ext cx="4714003" cy="1670263"/>
            <a:chOff x="6639797" y="2593868"/>
            <a:chExt cx="4714003" cy="1670263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8955ACF5-31C9-4E43-B966-B38B736059CE}"/>
                </a:ext>
              </a:extLst>
            </p:cNvPr>
            <p:cNvSpPr/>
            <p:nvPr/>
          </p:nvSpPr>
          <p:spPr>
            <a:xfrm>
              <a:off x="6639797" y="2593868"/>
              <a:ext cx="4090456" cy="40247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8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</a:rPr>
                <a:t>{</a:t>
              </a:r>
              <a:r>
                <a:rPr lang="en-GB" sz="1800" dirty="0" err="1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</a:rPr>
                <a:t>apiRoot</a:t>
              </a:r>
              <a:r>
                <a:rPr lang="en-GB" sz="18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</a:rPr>
                <a:t>}/</a:t>
              </a:r>
              <a:r>
                <a:rPr lang="en-GB" sz="1800" dirty="0" err="1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</a:rPr>
                <a:t>eees-ueidentifier</a:t>
              </a:r>
              <a:r>
                <a:rPr lang="en-GB" sz="18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</a:rPr>
                <a:t>/&lt;</a:t>
              </a:r>
              <a:r>
                <a:rPr lang="en-GB" sz="1800" dirty="0" err="1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</a:rPr>
                <a:t>apiVersion</a:t>
              </a:r>
              <a:r>
                <a:rPr lang="en-GB" sz="18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</a:rPr>
                <a:t>&gt; 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0" name="Connector: Elbow 9">
              <a:extLst>
                <a:ext uri="{FF2B5EF4-FFF2-40B4-BE49-F238E27FC236}">
                  <a16:creationId xmlns:a16="http://schemas.microsoft.com/office/drawing/2014/main" id="{0AFBB623-0400-461D-A4B5-800E3161A87A}"/>
                </a:ext>
              </a:extLst>
            </p:cNvPr>
            <p:cNvCxnSpPr>
              <a:cxnSpLocks/>
            </p:cNvCxnSpPr>
            <p:nvPr/>
          </p:nvCxnSpPr>
          <p:spPr>
            <a:xfrm>
              <a:off x="8186189" y="2996341"/>
              <a:ext cx="910376" cy="489675"/>
            </a:xfrm>
            <a:prstGeom prst="bentConnector3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F88A56F-7BA6-47A5-BF77-8EBA5A673165}"/>
                </a:ext>
              </a:extLst>
            </p:cNvPr>
            <p:cNvSpPr/>
            <p:nvPr/>
          </p:nvSpPr>
          <p:spPr>
            <a:xfrm>
              <a:off x="9096566" y="3284779"/>
              <a:ext cx="2257234" cy="40247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/fetch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2" name="Connector: Elbow 11">
              <a:extLst>
                <a:ext uri="{FF2B5EF4-FFF2-40B4-BE49-F238E27FC236}">
                  <a16:creationId xmlns:a16="http://schemas.microsoft.com/office/drawing/2014/main" id="{9CDB2542-1603-4F76-A6F2-466631E11CE9}"/>
                </a:ext>
              </a:extLst>
            </p:cNvPr>
            <p:cNvCxnSpPr>
              <a:cxnSpLocks/>
            </p:cNvCxnSpPr>
            <p:nvPr/>
          </p:nvCxnSpPr>
          <p:spPr>
            <a:xfrm>
              <a:off x="8628905" y="3486016"/>
              <a:ext cx="1207601" cy="576879"/>
            </a:xfrm>
            <a:prstGeom prst="bentConnector3">
              <a:avLst>
                <a:gd name="adj1" fmla="val 1463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2281E87D-7789-4561-ACEA-C2880E2CA57D}"/>
                </a:ext>
              </a:extLst>
            </p:cNvPr>
            <p:cNvSpPr/>
            <p:nvPr/>
          </p:nvSpPr>
          <p:spPr>
            <a:xfrm>
              <a:off x="9096565" y="3861658"/>
              <a:ext cx="2257234" cy="40247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highlight>
                    <a:srgbClr val="FFFF00"/>
                  </a:highlight>
                  <a:latin typeface="Times New Roman" panose="02020603050405020304" pitchFamily="18" charset="0"/>
                  <a:ea typeface="SimSun" panose="02010600030101010101" pitchFamily="2" charset="-122"/>
                </a:rPr>
                <a:t>/</a:t>
              </a:r>
              <a:r>
                <a:rPr lang="en-GB" dirty="0" err="1">
                  <a:solidFill>
                    <a:schemeClr val="tx1"/>
                  </a:solidFill>
                  <a:highlight>
                    <a:srgbClr val="FFFF00"/>
                  </a:highlight>
                  <a:latin typeface="Times New Roman" panose="02020603050405020304" pitchFamily="18" charset="0"/>
                  <a:ea typeface="SimSun" panose="02010600030101010101" pitchFamily="2" charset="-122"/>
                </a:rPr>
                <a:t>redirectedFetch</a:t>
              </a:r>
              <a:endParaRPr lang="en-US" dirty="0">
                <a:solidFill>
                  <a:schemeClr val="tx1"/>
                </a:solidFill>
                <a:highlight>
                  <a:srgbClr val="FFFF00"/>
                </a:highlight>
              </a:endParaRPr>
            </a:p>
          </p:txBody>
        </p:sp>
      </p:grp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1F96914-CE99-4417-9BCA-B57FFF0577A8}"/>
              </a:ext>
            </a:extLst>
          </p:cNvPr>
          <p:cNvSpPr/>
          <p:nvPr/>
        </p:nvSpPr>
        <p:spPr bwMode="auto">
          <a:xfrm>
            <a:off x="5467526" y="2966700"/>
            <a:ext cx="1206911" cy="558943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33370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25401" y="526025"/>
            <a:ext cx="9216630" cy="1143000"/>
          </a:xfrm>
        </p:spPr>
        <p:txBody>
          <a:bodyPr/>
          <a:lstStyle/>
          <a:p>
            <a:r>
              <a:rPr lang="en-US" altLang="en-US" dirty="0"/>
              <a:t> Option #1: solution description (Cont’d)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401" y="2027083"/>
            <a:ext cx="10515600" cy="4260850"/>
          </a:xfrm>
        </p:spPr>
        <p:txBody>
          <a:bodyPr/>
          <a:lstStyle/>
          <a:p>
            <a:r>
              <a:rPr lang="en-US" sz="2400" dirty="0"/>
              <a:t>EES in stage 2 (TS 23.558) would introduce a new service endpoint </a:t>
            </a:r>
          </a:p>
          <a:p>
            <a:pPr lvl="1"/>
            <a:r>
              <a:rPr lang="en-US" sz="2000" dirty="0"/>
              <a:t>i.e. a new operation in the existing </a:t>
            </a:r>
            <a:r>
              <a:rPr lang="en-US" sz="2000" dirty="0" err="1"/>
              <a:t>Eees_UEIdentifier</a:t>
            </a:r>
            <a:r>
              <a:rPr lang="en-US" sz="2000" dirty="0"/>
              <a:t> API called “</a:t>
            </a:r>
            <a:r>
              <a:rPr lang="en-US" sz="2000" dirty="0" err="1"/>
              <a:t>Eees_UEIdentifier_</a:t>
            </a:r>
            <a:r>
              <a:rPr lang="en-US" sz="2000" dirty="0" err="1">
                <a:solidFill>
                  <a:srgbClr val="FF0000"/>
                </a:solidFill>
                <a:highlight>
                  <a:srgbClr val="FFFF00"/>
                </a:highlight>
              </a:rPr>
              <a:t>Redirected</a:t>
            </a:r>
            <a:r>
              <a:rPr lang="en-US" sz="2000" dirty="0" err="1"/>
              <a:t>Get</a:t>
            </a:r>
            <a:r>
              <a:rPr lang="en-US" sz="2000" dirty="0"/>
              <a:t>” </a:t>
            </a:r>
          </a:p>
          <a:p>
            <a:pPr lvl="1"/>
            <a:endParaRPr lang="en-US" sz="2000" dirty="0"/>
          </a:p>
          <a:p>
            <a:r>
              <a:rPr lang="en-US" sz="2400" dirty="0"/>
              <a:t>This new EES service endpoint is to be used only by IPv4 EASs for redirecting the UE’s (via HTTP 302) to this endpoint in order to retrieve the </a:t>
            </a:r>
            <a:r>
              <a:rPr lang="en-US" sz="2400" dirty="0" err="1"/>
              <a:t>UEId</a:t>
            </a:r>
            <a:endParaRPr lang="en-US" sz="2400" dirty="0"/>
          </a:p>
          <a:p>
            <a:pPr lvl="1"/>
            <a:r>
              <a:rPr lang="en-US" sz="1800" dirty="0"/>
              <a:t>i.e. an IPv4 EAS, in MNO networks where NAT is used, would be informed (at onboarding) to use this new “</a:t>
            </a:r>
            <a:r>
              <a:rPr lang="en-US" sz="1800" dirty="0" err="1"/>
              <a:t>Eees_UEIdentifier_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00"/>
                </a:highlight>
              </a:rPr>
              <a:t>Redirected</a:t>
            </a:r>
            <a:r>
              <a:rPr lang="en-US" sz="1800" dirty="0" err="1"/>
              <a:t>Get</a:t>
            </a:r>
            <a:r>
              <a:rPr lang="en-US" sz="1800" dirty="0"/>
              <a:t>” operation (as opposed to “</a:t>
            </a:r>
            <a:r>
              <a:rPr lang="en-US" sz="1800" dirty="0" err="1"/>
              <a:t>Eees_UEIdentifier_Get</a:t>
            </a:r>
            <a:r>
              <a:rPr lang="en-US" sz="1800" dirty="0"/>
              <a:t>” operation) to retrieve the </a:t>
            </a:r>
            <a:r>
              <a:rPr lang="en-US" sz="1800" dirty="0" err="1"/>
              <a:t>UEId</a:t>
            </a:r>
            <a:endParaRPr lang="en-US" sz="1800" dirty="0"/>
          </a:p>
          <a:p>
            <a:pPr lvl="1"/>
            <a:r>
              <a:rPr lang="en-US" sz="1800" dirty="0"/>
              <a:t>At onboarding, EAS also provides a redirect-URI and a notification-URI which will be used by EES to return the </a:t>
            </a:r>
            <a:r>
              <a:rPr lang="en-US" sz="1800" dirty="0" err="1"/>
              <a:t>UEId</a:t>
            </a:r>
            <a:r>
              <a:rPr lang="en-US" sz="1800" dirty="0"/>
              <a:t> either via an in-band redirect (HTTP 302) or an out-of-band notification method</a:t>
            </a:r>
          </a:p>
          <a:p>
            <a:r>
              <a:rPr lang="en-US" sz="2400" dirty="0"/>
              <a:t>Note: The new API request is an indirect call from EAS to EES through the UE</a:t>
            </a:r>
          </a:p>
          <a:p>
            <a:pPr lvl="1"/>
            <a:r>
              <a:rPr lang="en-US" sz="1800" dirty="0"/>
              <a:t>While the reply from EES to EAS carrying the </a:t>
            </a:r>
            <a:r>
              <a:rPr lang="en-US" sz="1800" dirty="0" err="1"/>
              <a:t>UEId</a:t>
            </a:r>
            <a:r>
              <a:rPr lang="en-US" sz="1800" dirty="0"/>
              <a:t> can be indirect through the UE or direct via notification </a:t>
            </a:r>
          </a:p>
          <a:p>
            <a:pPr lvl="1"/>
            <a:endParaRPr lang="en-US" sz="2000" dirty="0"/>
          </a:p>
          <a:p>
            <a:pPr marL="1828800" lvl="4" indent="0">
              <a:buNone/>
            </a:pPr>
            <a:endParaRPr lang="en-US" sz="1200" dirty="0"/>
          </a:p>
          <a:p>
            <a:pPr marL="457200" lvl="1" indent="0">
              <a:buNone/>
            </a:pPr>
            <a:endParaRPr lang="en-US" sz="20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BF89FF9-5CB9-4D78-8AEB-6642F3D247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08048"/>
              </p:ext>
            </p:extLst>
          </p:nvPr>
        </p:nvGraphicFramePr>
        <p:xfrm>
          <a:off x="7078180" y="2730966"/>
          <a:ext cx="4817301" cy="6980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1121">
                  <a:extLst>
                    <a:ext uri="{9D8B030D-6E8A-4147-A177-3AD203B41FA5}">
                      <a16:colId xmlns:a16="http://schemas.microsoft.com/office/drawing/2014/main" val="2260973331"/>
                    </a:ext>
                  </a:extLst>
                </a:gridCol>
                <a:gridCol w="909205">
                  <a:extLst>
                    <a:ext uri="{9D8B030D-6E8A-4147-A177-3AD203B41FA5}">
                      <a16:colId xmlns:a16="http://schemas.microsoft.com/office/drawing/2014/main" val="2513303669"/>
                    </a:ext>
                  </a:extLst>
                </a:gridCol>
                <a:gridCol w="1050878">
                  <a:extLst>
                    <a:ext uri="{9D8B030D-6E8A-4147-A177-3AD203B41FA5}">
                      <a16:colId xmlns:a16="http://schemas.microsoft.com/office/drawing/2014/main" val="4286511569"/>
                    </a:ext>
                  </a:extLst>
                </a:gridCol>
                <a:gridCol w="1856097">
                  <a:extLst>
                    <a:ext uri="{9D8B030D-6E8A-4147-A177-3AD203B41FA5}">
                      <a16:colId xmlns:a16="http://schemas.microsoft.com/office/drawing/2014/main" val="850905527"/>
                    </a:ext>
                  </a:extLst>
                </a:gridCol>
              </a:tblGrid>
              <a:tr h="28247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API Name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API Operations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Operation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Semantics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Consumer(s)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2608870"/>
                  </a:ext>
                </a:extLst>
              </a:tr>
              <a:tr h="141238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Eees_UEIdentifier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Get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Request/Response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EAS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2872017"/>
                  </a:ext>
                </a:extLst>
              </a:tr>
              <a:tr h="14123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solidFill>
                            <a:schemeClr val="accent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RedirectedGet</a:t>
                      </a:r>
                      <a:endParaRPr lang="en-US" sz="900" dirty="0">
                        <a:solidFill>
                          <a:schemeClr val="accent2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accent2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Request/Response</a:t>
                      </a:r>
                      <a:endParaRPr lang="en-US" sz="900" dirty="0">
                        <a:solidFill>
                          <a:schemeClr val="accent2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accent2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EAS via UE redirect (HTTP 302)</a:t>
                      </a:r>
                      <a:endParaRPr lang="en-US" sz="900" dirty="0">
                        <a:solidFill>
                          <a:schemeClr val="accent2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solidFill>
                          <a:schemeClr val="accent2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430609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6239576-C3D3-4AC8-9DF8-E5A48EC992BD}"/>
              </a:ext>
            </a:extLst>
          </p:cNvPr>
          <p:cNvSpPr txBox="1"/>
          <p:nvPr/>
        </p:nvSpPr>
        <p:spPr>
          <a:xfrm>
            <a:off x="8775781" y="2453967"/>
            <a:ext cx="17291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23.558: </a:t>
            </a:r>
            <a:r>
              <a:rPr lang="fr-FR" sz="1200" dirty="0"/>
              <a:t>Table 8.6.5.4.1-1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1628514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>
            <a:extLst>
              <a:ext uri="{FF2B5EF4-FFF2-40B4-BE49-F238E27FC236}">
                <a16:creationId xmlns:a16="http://schemas.microsoft.com/office/drawing/2014/main" id="{73CACF68-474F-4883-B602-8BF2103FDF89}"/>
              </a:ext>
            </a:extLst>
          </p:cNvPr>
          <p:cNvSpPr/>
          <p:nvPr/>
        </p:nvSpPr>
        <p:spPr>
          <a:xfrm>
            <a:off x="1049547" y="5279365"/>
            <a:ext cx="9723460" cy="91601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B4A312B9-992E-4EBC-9CB7-8ED870D18582}"/>
              </a:ext>
            </a:extLst>
          </p:cNvPr>
          <p:cNvSpPr/>
          <p:nvPr/>
        </p:nvSpPr>
        <p:spPr>
          <a:xfrm>
            <a:off x="1039197" y="4486984"/>
            <a:ext cx="9723460" cy="676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27BFA4-1E97-4D1A-BB12-DDB78ABC8B20}"/>
              </a:ext>
            </a:extLst>
          </p:cNvPr>
          <p:cNvSpPr/>
          <p:nvPr/>
        </p:nvSpPr>
        <p:spPr>
          <a:xfrm>
            <a:off x="1455025" y="1816546"/>
            <a:ext cx="556572" cy="4642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SzTx/>
              <a:buFont typeface="ATT Aleck Sans" panose="020B0604020202020204" pitchFamily="34" charset="0"/>
              <a:buNone/>
              <a:tabLst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8504EC0-55A2-433A-BA2D-38749A75091E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1709018" y="2280823"/>
            <a:ext cx="24293" cy="4304436"/>
          </a:xfrm>
          <a:prstGeom prst="line">
            <a:avLst/>
          </a:prstGeom>
          <a:ln w="6350" cap="sq"/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01D9A607-50F4-4FDF-8103-EA386F7D5612}"/>
              </a:ext>
            </a:extLst>
          </p:cNvPr>
          <p:cNvSpPr txBox="1"/>
          <p:nvPr/>
        </p:nvSpPr>
        <p:spPr>
          <a:xfrm>
            <a:off x="1478363" y="1844536"/>
            <a:ext cx="556572" cy="357334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App client 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on UE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E028EE4-5A1C-45DB-8991-20B1371E5827}"/>
              </a:ext>
            </a:extLst>
          </p:cNvPr>
          <p:cNvSpPr/>
          <p:nvPr/>
        </p:nvSpPr>
        <p:spPr>
          <a:xfrm>
            <a:off x="4212404" y="1784874"/>
            <a:ext cx="979278" cy="4642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SzTx/>
              <a:buFont typeface="ATT Aleck Sans" panose="020B0604020202020204" pitchFamily="34" charset="0"/>
              <a:buNone/>
              <a:tabLst/>
            </a:pP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9B8DC79-DD98-4A92-B80E-37E8F416E08A}"/>
              </a:ext>
            </a:extLst>
          </p:cNvPr>
          <p:cNvCxnSpPr>
            <a:cxnSpLocks/>
            <a:stCxn id="8" idx="2"/>
          </p:cNvCxnSpPr>
          <p:nvPr/>
        </p:nvCxnSpPr>
        <p:spPr>
          <a:xfrm flipH="1">
            <a:off x="4679653" y="2249151"/>
            <a:ext cx="22390" cy="4380249"/>
          </a:xfrm>
          <a:prstGeom prst="line">
            <a:avLst/>
          </a:prstGeom>
          <a:ln w="6350" cap="sq"/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4943D9E-0233-4E51-8769-640B132E305A}"/>
              </a:ext>
            </a:extLst>
          </p:cNvPr>
          <p:cNvSpPr txBox="1"/>
          <p:nvPr/>
        </p:nvSpPr>
        <p:spPr>
          <a:xfrm>
            <a:off x="4458249" y="1833821"/>
            <a:ext cx="425854" cy="357334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 fontScale="92500" lnSpcReduction="10000"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EAS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(IPv4)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6A6E4FE-90D0-4907-B298-953BD02AC10E}"/>
              </a:ext>
            </a:extLst>
          </p:cNvPr>
          <p:cNvCxnSpPr>
            <a:cxnSpLocks/>
          </p:cNvCxnSpPr>
          <p:nvPr/>
        </p:nvCxnSpPr>
        <p:spPr>
          <a:xfrm>
            <a:off x="1749754" y="2586266"/>
            <a:ext cx="2952289" cy="0"/>
          </a:xfrm>
          <a:prstGeom prst="straightConnector1">
            <a:avLst/>
          </a:prstGeom>
          <a:ln w="6350" cap="sq">
            <a:tailEnd type="triangle"/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4E3EA59-F8FF-4551-8AF6-C7B36306761B}"/>
              </a:ext>
            </a:extLst>
          </p:cNvPr>
          <p:cNvSpPr txBox="1"/>
          <p:nvPr/>
        </p:nvSpPr>
        <p:spPr>
          <a:xfrm>
            <a:off x="1811478" y="2418387"/>
            <a:ext cx="851708" cy="189864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1. GET (some application request) </a:t>
            </a:r>
            <a:r>
              <a:rPr lang="en-US" sz="1000" dirty="0" err="1">
                <a:cs typeface="ATT Aleck Sans" panose="020B0503020203020204" pitchFamily="34" charset="0"/>
              </a:rPr>
              <a:t>SourceIP</a:t>
            </a:r>
            <a:r>
              <a:rPr lang="en-US" sz="1000" dirty="0">
                <a:cs typeface="ATT Aleck Sans" panose="020B0503020203020204" pitchFamily="34" charset="0"/>
              </a:rPr>
              <a:t> </a:t>
            </a:r>
            <a:r>
              <a:rPr lang="en-US" sz="1000" dirty="0" err="1">
                <a:cs typeface="ATT Aleck Sans" panose="020B0503020203020204" pitchFamily="34" charset="0"/>
              </a:rPr>
              <a:t>addr</a:t>
            </a:r>
            <a:r>
              <a:rPr lang="en-US" sz="1000" dirty="0">
                <a:cs typeface="ATT Aleck Sans" panose="020B0503020203020204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=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NATed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 IPv4 </a:t>
            </a:r>
          </a:p>
        </p:txBody>
      </p:sp>
      <p:cxnSp>
        <p:nvCxnSpPr>
          <p:cNvPr id="25" name="Connector: Curved 24">
            <a:extLst>
              <a:ext uri="{FF2B5EF4-FFF2-40B4-BE49-F238E27FC236}">
                <a16:creationId xmlns:a16="http://schemas.microsoft.com/office/drawing/2014/main" id="{4C437274-D88E-4413-9082-F08A5B0ABBF7}"/>
              </a:ext>
            </a:extLst>
          </p:cNvPr>
          <p:cNvCxnSpPr>
            <a:cxnSpLocks/>
            <a:endCxn id="74" idx="2"/>
          </p:cNvCxnSpPr>
          <p:nvPr/>
        </p:nvCxnSpPr>
        <p:spPr>
          <a:xfrm>
            <a:off x="4650353" y="2975234"/>
            <a:ext cx="2732408" cy="198097"/>
          </a:xfrm>
          <a:prstGeom prst="curvedConnector3">
            <a:avLst>
              <a:gd name="adj1" fmla="val -107969"/>
            </a:avLst>
          </a:prstGeom>
          <a:ln w="6350" cap="sq">
            <a:tailEnd type="triangle"/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6259EC00-4E5C-458D-A9AE-AA5842EB69B5}"/>
              </a:ext>
            </a:extLst>
          </p:cNvPr>
          <p:cNvSpPr txBox="1"/>
          <p:nvPr/>
        </p:nvSpPr>
        <p:spPr>
          <a:xfrm>
            <a:off x="2306796" y="3002038"/>
            <a:ext cx="4685719" cy="296282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lang="en-US" sz="1000" dirty="0">
                <a:cs typeface="ATT Aleck Sans" panose="020B0503020203020204" pitchFamily="34" charset="0"/>
              </a:rPr>
              <a:t>3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. HTTP 302 redirect: GET {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apiRoot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}/</a:t>
            </a:r>
            <a:r>
              <a:rPr lang="en-GB" sz="1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eees-ueidentifier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/v1/</a:t>
            </a:r>
            <a:r>
              <a:rPr lang="en-GB" sz="1000" dirty="0" err="1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redirectedFetch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?</a:t>
            </a:r>
            <a:r>
              <a:rPr lang="en-US" sz="1000" dirty="0">
                <a:cs typeface="ATT Aleck Sans" panose="020B0503020203020204" pitchFamily="34" charset="0"/>
              </a:rPr>
              <a:t>Seq=</a:t>
            </a:r>
            <a:r>
              <a:rPr lang="en-US" sz="1000" dirty="0" err="1">
                <a:cs typeface="ATT Aleck Sans" panose="020B0503020203020204" pitchFamily="34" charset="0"/>
              </a:rPr>
              <a:t>xyz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cxnSp>
        <p:nvCxnSpPr>
          <p:cNvPr id="42" name="Connector: Curved 41">
            <a:extLst>
              <a:ext uri="{FF2B5EF4-FFF2-40B4-BE49-F238E27FC236}">
                <a16:creationId xmlns:a16="http://schemas.microsoft.com/office/drawing/2014/main" id="{BB87AF5D-1B51-4E58-8D35-77C0B29217A1}"/>
              </a:ext>
            </a:extLst>
          </p:cNvPr>
          <p:cNvCxnSpPr>
            <a:cxnSpLocks/>
          </p:cNvCxnSpPr>
          <p:nvPr/>
        </p:nvCxnSpPr>
        <p:spPr>
          <a:xfrm flipV="1">
            <a:off x="4686585" y="4844315"/>
            <a:ext cx="2744110" cy="194964"/>
          </a:xfrm>
          <a:prstGeom prst="curvedConnector3">
            <a:avLst>
              <a:gd name="adj1" fmla="val -106615"/>
            </a:avLst>
          </a:prstGeom>
          <a:ln w="6350" cap="sq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D49A8EAD-A384-482C-AE70-575D5277D346}"/>
              </a:ext>
            </a:extLst>
          </p:cNvPr>
          <p:cNvSpPr txBox="1"/>
          <p:nvPr/>
        </p:nvSpPr>
        <p:spPr>
          <a:xfrm>
            <a:off x="4156296" y="2699878"/>
            <a:ext cx="1162906" cy="320258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lang="en-US" sz="900" dirty="0">
                <a:cs typeface="ATT Aleck Sans" panose="020B0503020203020204" pitchFamily="34" charset="0"/>
              </a:rPr>
              <a:t>2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. EAS needs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UEId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 (then will redirect the UE to get the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UEId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 by pointing it to the EES’s </a:t>
            </a:r>
            <a:r>
              <a:rPr lang="en-GB" sz="900" dirty="0" err="1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redirectedFetch</a:t>
            </a:r>
            <a:r>
              <a:rPr lang="en-GB" sz="9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endpoint )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89CDC20-C4C9-438F-88B3-802978AA81E3}"/>
              </a:ext>
            </a:extLst>
          </p:cNvPr>
          <p:cNvSpPr/>
          <p:nvPr/>
        </p:nvSpPr>
        <p:spPr>
          <a:xfrm>
            <a:off x="7171020" y="1758550"/>
            <a:ext cx="523686" cy="4642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SzTx/>
              <a:buFont typeface="ATT Aleck Sans" panose="020B0604020202020204" pitchFamily="34" charset="0"/>
              <a:buNone/>
              <a:tabLst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876A6E4B-50D6-43E5-8AB2-CA387DDD26D0}"/>
              </a:ext>
            </a:extLst>
          </p:cNvPr>
          <p:cNvCxnSpPr>
            <a:cxnSpLocks/>
            <a:stCxn id="67" idx="2"/>
          </p:cNvCxnSpPr>
          <p:nvPr/>
        </p:nvCxnSpPr>
        <p:spPr>
          <a:xfrm>
            <a:off x="7432863" y="2222827"/>
            <a:ext cx="32159" cy="4301017"/>
          </a:xfrm>
          <a:prstGeom prst="line">
            <a:avLst/>
          </a:prstGeom>
          <a:ln w="6350" cap="sq"/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5D0F6A18-523F-4EE7-91A6-EA26E830D971}"/>
              </a:ext>
            </a:extLst>
          </p:cNvPr>
          <p:cNvSpPr txBox="1"/>
          <p:nvPr/>
        </p:nvSpPr>
        <p:spPr>
          <a:xfrm>
            <a:off x="7217059" y="1807497"/>
            <a:ext cx="425854" cy="357334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EES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9798A4-E0F9-412A-A267-B89C711CC1B4}"/>
              </a:ext>
            </a:extLst>
          </p:cNvPr>
          <p:cNvSpPr/>
          <p:nvPr/>
        </p:nvSpPr>
        <p:spPr>
          <a:xfrm>
            <a:off x="7382761" y="3056286"/>
            <a:ext cx="200117" cy="2340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A222FAA-77DB-452A-996A-B184AD3E62CB}"/>
              </a:ext>
            </a:extLst>
          </p:cNvPr>
          <p:cNvSpPr txBox="1"/>
          <p:nvPr/>
        </p:nvSpPr>
        <p:spPr>
          <a:xfrm>
            <a:off x="7639713" y="3100288"/>
            <a:ext cx="2332945" cy="320258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{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apiRoot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}/</a:t>
            </a:r>
            <a:r>
              <a:rPr lang="en-GB" sz="1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eees-ueidentifier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/v1/</a:t>
            </a:r>
            <a:r>
              <a:rPr lang="en-GB" sz="1000" dirty="0" err="1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redirectedFetch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E423701A-2225-4373-BDFE-7840382B2EAE}"/>
              </a:ext>
            </a:extLst>
          </p:cNvPr>
          <p:cNvSpPr/>
          <p:nvPr/>
        </p:nvSpPr>
        <p:spPr>
          <a:xfrm>
            <a:off x="10190242" y="1758439"/>
            <a:ext cx="523686" cy="4642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SzTx/>
              <a:buFont typeface="ATT Aleck Sans" panose="020B0604020202020204" pitchFamily="34" charset="0"/>
              <a:buNone/>
              <a:tabLst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D43E737B-CAC9-4E38-BD50-09068DB89EAB}"/>
              </a:ext>
            </a:extLst>
          </p:cNvPr>
          <p:cNvCxnSpPr>
            <a:cxnSpLocks/>
            <a:stCxn id="83" idx="2"/>
          </p:cNvCxnSpPr>
          <p:nvPr/>
        </p:nvCxnSpPr>
        <p:spPr>
          <a:xfrm>
            <a:off x="10452085" y="2222716"/>
            <a:ext cx="0" cy="4301128"/>
          </a:xfrm>
          <a:prstGeom prst="line">
            <a:avLst/>
          </a:prstGeom>
          <a:ln w="6350" cap="sq"/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F82D7F70-1886-45CA-A811-5F8F1914D571}"/>
              </a:ext>
            </a:extLst>
          </p:cNvPr>
          <p:cNvSpPr txBox="1"/>
          <p:nvPr/>
        </p:nvSpPr>
        <p:spPr>
          <a:xfrm>
            <a:off x="10236281" y="1807386"/>
            <a:ext cx="425854" cy="357334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NEF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12B267A6-E6E7-400F-991C-A02C58750F1B}"/>
              </a:ext>
            </a:extLst>
          </p:cNvPr>
          <p:cNvCxnSpPr>
            <a:cxnSpLocks/>
          </p:cNvCxnSpPr>
          <p:nvPr/>
        </p:nvCxnSpPr>
        <p:spPr>
          <a:xfrm>
            <a:off x="7453400" y="4045388"/>
            <a:ext cx="2952289" cy="0"/>
          </a:xfrm>
          <a:prstGeom prst="straightConnector1">
            <a:avLst/>
          </a:prstGeom>
          <a:ln w="6350" cap="sq">
            <a:tailEnd type="triangle"/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114" name="TextBox 113">
            <a:extLst>
              <a:ext uri="{FF2B5EF4-FFF2-40B4-BE49-F238E27FC236}">
                <a16:creationId xmlns:a16="http://schemas.microsoft.com/office/drawing/2014/main" id="{5A199244-6BF1-4D49-AF25-9C92F1D56DA8}"/>
              </a:ext>
            </a:extLst>
          </p:cNvPr>
          <p:cNvSpPr txBox="1"/>
          <p:nvPr/>
        </p:nvSpPr>
        <p:spPr>
          <a:xfrm>
            <a:off x="7515124" y="3877509"/>
            <a:ext cx="868384" cy="189864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5.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Nnef_UEId_Get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 (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UE-IPv6-addr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,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AFId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)</a:t>
            </a:r>
          </a:p>
        </p:txBody>
      </p: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CAE15814-374B-456F-8C75-8EAFCD34B211}"/>
              </a:ext>
            </a:extLst>
          </p:cNvPr>
          <p:cNvCxnSpPr>
            <a:cxnSpLocks/>
          </p:cNvCxnSpPr>
          <p:nvPr/>
        </p:nvCxnSpPr>
        <p:spPr>
          <a:xfrm>
            <a:off x="7453400" y="4364937"/>
            <a:ext cx="2952289" cy="0"/>
          </a:xfrm>
          <a:prstGeom prst="straightConnector1">
            <a:avLst/>
          </a:prstGeom>
          <a:ln w="6350" cap="sq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116" name="TextBox 115">
            <a:extLst>
              <a:ext uri="{FF2B5EF4-FFF2-40B4-BE49-F238E27FC236}">
                <a16:creationId xmlns:a16="http://schemas.microsoft.com/office/drawing/2014/main" id="{C6B1D22D-B4AD-485A-BAD4-EDD0A59B6380}"/>
              </a:ext>
            </a:extLst>
          </p:cNvPr>
          <p:cNvSpPr txBox="1"/>
          <p:nvPr/>
        </p:nvSpPr>
        <p:spPr>
          <a:xfrm>
            <a:off x="7634945" y="4213268"/>
            <a:ext cx="851708" cy="189864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6. Response (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AF-specific-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UEId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=1234567abcd</a:t>
            </a:r>
            <a:r>
              <a:rPr lang="en-US" sz="1000" dirty="0">
                <a:cs typeface="ATT Aleck Sans" panose="020B0503020203020204" pitchFamily="34" charset="0"/>
              </a:rPr>
              <a:t>)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 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CECCEFCE-144A-4209-87CE-9241DE00CD34}"/>
              </a:ext>
            </a:extLst>
          </p:cNvPr>
          <p:cNvSpPr txBox="1"/>
          <p:nvPr/>
        </p:nvSpPr>
        <p:spPr>
          <a:xfrm>
            <a:off x="1869544" y="4686687"/>
            <a:ext cx="4685719" cy="296282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lang="en-US" sz="1000" dirty="0">
                <a:cs typeface="ATT Aleck Sans" panose="020B0503020203020204" pitchFamily="34" charset="0"/>
              </a:rPr>
              <a:t>7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. HTTP 302 redirect: GET </a:t>
            </a:r>
            <a:r>
              <a:rPr lang="en-US" sz="1000" dirty="0">
                <a:cs typeface="ATT Aleck Sans" panose="020B0503020203020204" pitchFamily="34" charset="0"/>
              </a:rPr>
              <a:t>EAS1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.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com?Seq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=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xyz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,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AF-specific-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UEId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=1234567abcd</a:t>
            </a:r>
          </a:p>
        </p:txBody>
      </p:sp>
      <p:sp>
        <p:nvSpPr>
          <p:cNvPr id="121" name="Title 1">
            <a:extLst>
              <a:ext uri="{FF2B5EF4-FFF2-40B4-BE49-F238E27FC236}">
                <a16:creationId xmlns:a16="http://schemas.microsoft.com/office/drawing/2014/main" id="{DEB3D113-FADD-44C4-BFC6-2730F1565B2D}"/>
              </a:ext>
            </a:extLst>
          </p:cNvPr>
          <p:cNvSpPr txBox="1">
            <a:spLocks/>
          </p:cNvSpPr>
          <p:nvPr/>
        </p:nvSpPr>
        <p:spPr>
          <a:xfrm>
            <a:off x="8486675" y="4534878"/>
            <a:ext cx="1604602" cy="5326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100" dirty="0"/>
              <a:t>Alternative “A”</a:t>
            </a:r>
            <a:r>
              <a:rPr lang="en-US" sz="1600" dirty="0"/>
              <a:t>:  </a:t>
            </a:r>
            <a:r>
              <a:rPr lang="en-US" sz="1800" dirty="0"/>
              <a:t>return </a:t>
            </a:r>
            <a:r>
              <a:rPr lang="en-US" sz="1800" dirty="0" err="1"/>
              <a:t>UEId</a:t>
            </a:r>
            <a:r>
              <a:rPr lang="en-US" sz="1800" dirty="0"/>
              <a:t> to EAS via an EAS-registered redirect-URI </a:t>
            </a:r>
          </a:p>
        </p:txBody>
      </p:sp>
      <p:sp>
        <p:nvSpPr>
          <p:cNvPr id="127" name="Title 1">
            <a:extLst>
              <a:ext uri="{FF2B5EF4-FFF2-40B4-BE49-F238E27FC236}">
                <a16:creationId xmlns:a16="http://schemas.microsoft.com/office/drawing/2014/main" id="{05DB2BD7-7951-4896-9F60-E0E55E225F02}"/>
              </a:ext>
            </a:extLst>
          </p:cNvPr>
          <p:cNvSpPr txBox="1">
            <a:spLocks/>
          </p:cNvSpPr>
          <p:nvPr/>
        </p:nvSpPr>
        <p:spPr>
          <a:xfrm>
            <a:off x="8480086" y="5285990"/>
            <a:ext cx="1778737" cy="84969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400" dirty="0"/>
              <a:t>Alternative “B”: </a:t>
            </a:r>
            <a:r>
              <a:rPr lang="en-US" sz="1200" dirty="0"/>
              <a:t>return </a:t>
            </a:r>
            <a:r>
              <a:rPr lang="en-US" sz="1200" dirty="0" err="1"/>
              <a:t>UEId</a:t>
            </a:r>
            <a:r>
              <a:rPr lang="en-US" sz="1200" dirty="0"/>
              <a:t> to EAS via notification at an EAS-registered notification-URI 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28B30829-D6D1-4401-80AA-3C2A37FBECF7}"/>
              </a:ext>
            </a:extLst>
          </p:cNvPr>
          <p:cNvSpPr txBox="1"/>
          <p:nvPr/>
        </p:nvSpPr>
        <p:spPr>
          <a:xfrm>
            <a:off x="7482819" y="3383973"/>
            <a:ext cx="1162906" cy="320258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4. UE’s source IP address is </a:t>
            </a:r>
            <a:r>
              <a:rPr lang="en-US" sz="900" dirty="0">
                <a:highlight>
                  <a:srgbClr val="FFFF00"/>
                </a:highlight>
                <a:cs typeface="ATT Aleck Sans" panose="020B0503020203020204" pitchFamily="34" charset="0"/>
              </a:rPr>
              <a:t>IPv6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 =2001:db8:3333:4444:5555:6666:7777:8888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784DFB15-6652-4EB1-8939-42E017E7DA70}"/>
              </a:ext>
            </a:extLst>
          </p:cNvPr>
          <p:cNvSpPr txBox="1"/>
          <p:nvPr/>
        </p:nvSpPr>
        <p:spPr>
          <a:xfrm>
            <a:off x="6142289" y="3552969"/>
            <a:ext cx="3831766" cy="27704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NOTE: Now EES can invoke a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Nnef_UEId_Get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 service with UE’s IPv6 as input</a:t>
            </a:r>
          </a:p>
        </p:txBody>
      </p: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5A7749ED-54FD-4A99-A7C0-4B5B55ED9629}"/>
              </a:ext>
            </a:extLst>
          </p:cNvPr>
          <p:cNvCxnSpPr>
            <a:cxnSpLocks/>
          </p:cNvCxnSpPr>
          <p:nvPr/>
        </p:nvCxnSpPr>
        <p:spPr>
          <a:xfrm>
            <a:off x="4657329" y="6031496"/>
            <a:ext cx="2752172" cy="0"/>
          </a:xfrm>
          <a:prstGeom prst="straightConnector1">
            <a:avLst/>
          </a:prstGeom>
          <a:ln w="6350" cap="sq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168" name="TextBox 167">
            <a:extLst>
              <a:ext uri="{FF2B5EF4-FFF2-40B4-BE49-F238E27FC236}">
                <a16:creationId xmlns:a16="http://schemas.microsoft.com/office/drawing/2014/main" id="{CA4B4D3F-4BC1-4FB4-BF65-E8EA948FE5E8}"/>
              </a:ext>
            </a:extLst>
          </p:cNvPr>
          <p:cNvSpPr txBox="1"/>
          <p:nvPr/>
        </p:nvSpPr>
        <p:spPr>
          <a:xfrm>
            <a:off x="4799546" y="5879827"/>
            <a:ext cx="851708" cy="189864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lang="en-US" sz="1000" dirty="0">
                <a:cs typeface="ATT Aleck Sans" panose="020B0503020203020204" pitchFamily="34" charset="0"/>
              </a:rPr>
              <a:t>8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’. Notify (Seq=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xyx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,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AF-specific-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UEId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=1234567abcd</a:t>
            </a:r>
            <a:r>
              <a:rPr lang="en-US" sz="1000" dirty="0">
                <a:cs typeface="ATT Aleck Sans" panose="020B0503020203020204" pitchFamily="34" charset="0"/>
              </a:rPr>
              <a:t>)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 </a:t>
            </a:r>
          </a:p>
        </p:txBody>
      </p:sp>
      <p:sp>
        <p:nvSpPr>
          <p:cNvPr id="62" name="Title 1">
            <a:extLst>
              <a:ext uri="{FF2B5EF4-FFF2-40B4-BE49-F238E27FC236}">
                <a16:creationId xmlns:a16="http://schemas.microsoft.com/office/drawing/2014/main" id="{3CC51283-D782-4518-A596-0E0F00F4058A}"/>
              </a:ext>
            </a:extLst>
          </p:cNvPr>
          <p:cNvSpPr txBox="1">
            <a:spLocks/>
          </p:cNvSpPr>
          <p:nvPr/>
        </p:nvSpPr>
        <p:spPr>
          <a:xfrm>
            <a:off x="361694" y="494125"/>
            <a:ext cx="921663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en-US" sz="4400" kern="0" dirty="0">
                <a:solidFill>
                  <a:schemeClr val="tx1"/>
                </a:solidFill>
              </a:rPr>
              <a:t> </a:t>
            </a:r>
            <a:r>
              <a:rPr lang="en-US" altLang="en-US" sz="4400" dirty="0">
                <a:solidFill>
                  <a:schemeClr val="tx1"/>
                </a:solidFill>
              </a:rPr>
              <a:t>Option #1: solution/</a:t>
            </a:r>
            <a:r>
              <a:rPr lang="en-US" sz="4400" dirty="0">
                <a:solidFill>
                  <a:schemeClr val="tx1"/>
                </a:solidFill>
              </a:rPr>
              <a:t>high level call flow</a:t>
            </a:r>
            <a:endParaRPr lang="en-US" altLang="en-US" sz="4400" kern="0" dirty="0">
              <a:solidFill>
                <a:schemeClr val="tx1"/>
              </a:solidFill>
            </a:endParaRPr>
          </a:p>
        </p:txBody>
      </p:sp>
      <p:cxnSp>
        <p:nvCxnSpPr>
          <p:cNvPr id="65" name="Connector: Curved 64">
            <a:extLst>
              <a:ext uri="{FF2B5EF4-FFF2-40B4-BE49-F238E27FC236}">
                <a16:creationId xmlns:a16="http://schemas.microsoft.com/office/drawing/2014/main" id="{7296C9F0-D2AB-4C3A-92A7-13395F3CA14A}"/>
              </a:ext>
            </a:extLst>
          </p:cNvPr>
          <p:cNvCxnSpPr>
            <a:cxnSpLocks/>
          </p:cNvCxnSpPr>
          <p:nvPr/>
        </p:nvCxnSpPr>
        <p:spPr>
          <a:xfrm flipV="1">
            <a:off x="4650508" y="5570975"/>
            <a:ext cx="2744110" cy="194964"/>
          </a:xfrm>
          <a:prstGeom prst="curvedConnector3">
            <a:avLst>
              <a:gd name="adj1" fmla="val -106615"/>
            </a:avLst>
          </a:prstGeom>
          <a:ln w="6350" cap="sq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48985FC2-D3F4-415B-A98A-A9987C0A0143}"/>
              </a:ext>
            </a:extLst>
          </p:cNvPr>
          <p:cNvSpPr txBox="1"/>
          <p:nvPr/>
        </p:nvSpPr>
        <p:spPr>
          <a:xfrm>
            <a:off x="1854352" y="5406746"/>
            <a:ext cx="4685719" cy="296282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lang="en-US" sz="1000" dirty="0">
                <a:cs typeface="ATT Aleck Sans" panose="020B0503020203020204" pitchFamily="34" charset="0"/>
              </a:rPr>
              <a:t>7’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. HTTP 302 redirect: GET </a:t>
            </a:r>
            <a:r>
              <a:rPr lang="en-US" sz="1000" dirty="0">
                <a:cs typeface="ATT Aleck Sans" panose="020B0503020203020204" pitchFamily="34" charset="0"/>
              </a:rPr>
              <a:t>EAS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.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com?Seq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=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xyz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,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ack-Ok</a:t>
            </a:r>
          </a:p>
        </p:txBody>
      </p:sp>
    </p:spTree>
    <p:extLst>
      <p:ext uri="{BB962C8B-B14F-4D97-AF65-F5344CB8AC3E}">
        <p14:creationId xmlns:p14="http://schemas.microsoft.com/office/powerpoint/2010/main" val="3610945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70911" y="545885"/>
            <a:ext cx="9216630" cy="1143000"/>
          </a:xfrm>
        </p:spPr>
        <p:txBody>
          <a:bodyPr/>
          <a:lstStyle/>
          <a:p>
            <a:r>
              <a:rPr lang="en-US" altLang="en-US" dirty="0"/>
              <a:t> Option #2: solution description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055" y="1936371"/>
            <a:ext cx="10120953" cy="4776717"/>
          </a:xfrm>
        </p:spPr>
        <p:txBody>
          <a:bodyPr/>
          <a:lstStyle/>
          <a:p>
            <a:r>
              <a:rPr lang="en-US" sz="2400" dirty="0"/>
              <a:t>EEC reuses the EES’s existing </a:t>
            </a:r>
            <a:r>
              <a:rPr lang="en-US" sz="2400" dirty="0" err="1"/>
              <a:t>Eees_UEIdentifier</a:t>
            </a:r>
            <a:r>
              <a:rPr lang="en-US" sz="2400" dirty="0"/>
              <a:t> API</a:t>
            </a:r>
          </a:p>
          <a:p>
            <a:pPr lvl="1"/>
            <a:r>
              <a:rPr lang="en-US" sz="2000" dirty="0"/>
              <a:t> </a:t>
            </a:r>
            <a:r>
              <a:rPr lang="en-US" sz="2000" dirty="0">
                <a:highlight>
                  <a:srgbClr val="FFFF00"/>
                </a:highlight>
              </a:rPr>
              <a:t>Hence, minimal stage 3 work</a:t>
            </a:r>
            <a:endParaRPr lang="en-US" sz="2400" dirty="0"/>
          </a:p>
          <a:p>
            <a:r>
              <a:rPr lang="en-US" sz="2400" dirty="0"/>
              <a:t>EEC uses UE’s IPv6 address to invoke the </a:t>
            </a:r>
            <a:r>
              <a:rPr lang="en-US" sz="2400" dirty="0" err="1"/>
              <a:t>Eees_UEIdentifier</a:t>
            </a:r>
            <a:r>
              <a:rPr lang="en-US" sz="2400" dirty="0"/>
              <a:t> API</a:t>
            </a:r>
          </a:p>
          <a:p>
            <a:pPr lvl="1"/>
            <a:r>
              <a:rPr lang="en-US" sz="2000" dirty="0"/>
              <a:t>This is to get around the </a:t>
            </a:r>
            <a:r>
              <a:rPr lang="en-US" sz="2000" dirty="0">
                <a:highlight>
                  <a:srgbClr val="FFFF00"/>
                </a:highlight>
              </a:rPr>
              <a:t>private IP address reuse issue </a:t>
            </a:r>
            <a:r>
              <a:rPr lang="en-US" sz="2000" dirty="0"/>
              <a:t>which is not addressed by Solution #23 of EDGEAPP Study (23.700-98) </a:t>
            </a:r>
            <a:endParaRPr lang="en-US" sz="2000" dirty="0">
              <a:highlight>
                <a:srgbClr val="FFFF00"/>
              </a:highlight>
            </a:endParaRPr>
          </a:p>
          <a:p>
            <a:pPr lvl="1"/>
            <a:r>
              <a:rPr lang="en-US" sz="2000" dirty="0">
                <a:highlight>
                  <a:srgbClr val="FFFF00"/>
                </a:highlight>
              </a:rPr>
              <a:t>An EES-deployment matter </a:t>
            </a:r>
            <a:r>
              <a:rPr lang="en-US" sz="2000" dirty="0"/>
              <a:t>(i.e. which ensures that when needed (e.g. in order to overcome the private IP address overlap issue), the </a:t>
            </a:r>
            <a:r>
              <a:rPr lang="en-US" sz="2000" dirty="0" err="1"/>
              <a:t>Eees_UEIdentifier</a:t>
            </a:r>
            <a:r>
              <a:rPr lang="en-US" sz="2000" dirty="0"/>
              <a:t> service is designated as an IPv6 endpoint in DNS so that EEC </a:t>
            </a:r>
            <a:r>
              <a:rPr lang="en-US" sz="2000" dirty="0" err="1"/>
              <a:t>Eees_UEIdentifier</a:t>
            </a:r>
            <a:r>
              <a:rPr lang="en-US" sz="2000" dirty="0"/>
              <a:t> API call forces the UE to be assigned an IPv6 by 5GC)</a:t>
            </a:r>
          </a:p>
          <a:p>
            <a:r>
              <a:rPr lang="en-US" sz="2400" dirty="0"/>
              <a:t>Solution #23 of EDGEAPP Study (23.700-98) is adjusted so that AC’s Edge UE ID request to the EEC doesn’t need to provide the UE’s private IP address </a:t>
            </a:r>
          </a:p>
          <a:p>
            <a:pPr lvl="1"/>
            <a:endParaRPr lang="en-US" sz="2000" dirty="0"/>
          </a:p>
          <a:p>
            <a:pPr marL="1828800" lvl="4" indent="0">
              <a:buNone/>
            </a:pPr>
            <a:endParaRPr lang="en-US" sz="1200" dirty="0"/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239576-C3D3-4AC8-9DF8-E5A48EC992BD}"/>
              </a:ext>
            </a:extLst>
          </p:cNvPr>
          <p:cNvSpPr txBox="1"/>
          <p:nvPr/>
        </p:nvSpPr>
        <p:spPr>
          <a:xfrm>
            <a:off x="8231495" y="1936371"/>
            <a:ext cx="1959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23.558: </a:t>
            </a:r>
            <a:r>
              <a:rPr lang="fr-FR" sz="1200" dirty="0"/>
              <a:t>Table 8.6.5.4.1-1</a:t>
            </a:r>
            <a:endParaRPr lang="en-US" sz="12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BD5C7E1-4612-E6A5-4089-95D52A1041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53211"/>
              </p:ext>
            </p:extLst>
          </p:nvPr>
        </p:nvGraphicFramePr>
        <p:xfrm>
          <a:off x="7106577" y="2208569"/>
          <a:ext cx="4402440" cy="4237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5645">
                  <a:extLst>
                    <a:ext uri="{9D8B030D-6E8A-4147-A177-3AD203B41FA5}">
                      <a16:colId xmlns:a16="http://schemas.microsoft.com/office/drawing/2014/main" val="2260973331"/>
                    </a:ext>
                  </a:extLst>
                </a:gridCol>
                <a:gridCol w="680165">
                  <a:extLst>
                    <a:ext uri="{9D8B030D-6E8A-4147-A177-3AD203B41FA5}">
                      <a16:colId xmlns:a16="http://schemas.microsoft.com/office/drawing/2014/main" val="2513303669"/>
                    </a:ext>
                  </a:extLst>
                </a:gridCol>
                <a:gridCol w="1046194">
                  <a:extLst>
                    <a:ext uri="{9D8B030D-6E8A-4147-A177-3AD203B41FA5}">
                      <a16:colId xmlns:a16="http://schemas.microsoft.com/office/drawing/2014/main" val="4286511569"/>
                    </a:ext>
                  </a:extLst>
                </a:gridCol>
                <a:gridCol w="1610436">
                  <a:extLst>
                    <a:ext uri="{9D8B030D-6E8A-4147-A177-3AD203B41FA5}">
                      <a16:colId xmlns:a16="http://schemas.microsoft.com/office/drawing/2014/main" val="850905527"/>
                    </a:ext>
                  </a:extLst>
                </a:gridCol>
              </a:tblGrid>
              <a:tr h="28247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API Name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API Operations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Operation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Semantics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Consumer(s)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2608870"/>
                  </a:ext>
                </a:extLst>
              </a:tr>
              <a:tr h="14123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Eees_UEIdentifier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Get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Request/Response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EAS, 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EEC 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2872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299612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5378</TotalTime>
  <Words>1641</Words>
  <Application>Microsoft Office PowerPoint</Application>
  <PresentationFormat>Widescreen</PresentationFormat>
  <Paragraphs>149</Paragraphs>
  <Slides>12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Arial </vt:lpstr>
      <vt:lpstr>ATT Aleck Sans</vt:lpstr>
      <vt:lpstr>Calibri</vt:lpstr>
      <vt:lpstr>Calibri Light</vt:lpstr>
      <vt:lpstr>Times New Roman</vt:lpstr>
      <vt:lpstr>Office Theme</vt:lpstr>
      <vt:lpstr>Visio</vt:lpstr>
      <vt:lpstr>Microsoft Visio Drawing</vt:lpstr>
      <vt:lpstr>Discussion on UEId retrieval for NATed UE IP address</vt:lpstr>
      <vt:lpstr>Contents</vt:lpstr>
      <vt:lpstr>Overview of the NATed UE IP Address problem</vt:lpstr>
      <vt:lpstr>Rel-18 EDGEAPP Study attempt in solving the problem</vt:lpstr>
      <vt:lpstr> Background on existing EES UE Identifier API</vt:lpstr>
      <vt:lpstr> Option #1: solution description</vt:lpstr>
      <vt:lpstr> Option #1: solution description (Cont’d)</vt:lpstr>
      <vt:lpstr>PowerPoint Presentation</vt:lpstr>
      <vt:lpstr> Option #2: solution description</vt:lpstr>
      <vt:lpstr>PowerPoint Presentation</vt:lpstr>
      <vt:lpstr>Summary</vt:lpstr>
      <vt:lpstr>Way forward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shahram</cp:lastModifiedBy>
  <cp:revision>616</cp:revision>
  <dcterms:created xsi:type="dcterms:W3CDTF">2010-02-05T13:52:04Z</dcterms:created>
  <dcterms:modified xsi:type="dcterms:W3CDTF">2023-01-09T19:18:59Z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