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5" r:id="rId7"/>
    <p:sldId id="366" r:id="rId8"/>
    <p:sldId id="367" r:id="rId9"/>
    <p:sldId id="373" r:id="rId10"/>
    <p:sldId id="371"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ranth" initials="NA" lastIdx="1" clrIdx="0">
    <p:extLst>
      <p:ext uri="{19B8F6BF-5375-455C-9EA6-DF929625EA0E}">
        <p15:presenceInfo xmlns:p15="http://schemas.microsoft.com/office/powerpoint/2012/main" userId="Niran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87659" autoAdjust="0"/>
  </p:normalViewPr>
  <p:slideViewPr>
    <p:cSldViewPr snapToGrid="0">
      <p:cViewPr varScale="1">
        <p:scale>
          <a:sx n="77" d="100"/>
          <a:sy n="77" d="100"/>
        </p:scale>
        <p:origin x="79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9969383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sv-SE" altLang="en-US" sz="1200" b="1"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3GPP TSG-SA WG6 Meeting #51-e</a:t>
            </a: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46221"/>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sz="1000" b="1" i="0" kern="1200" dirty="0" smtClean="0">
                <a:solidFill>
                  <a:schemeClr val="tx1"/>
                </a:solidFill>
                <a:effectLst/>
                <a:latin typeface="Arial" panose="020B0604020202020204" pitchFamily="34" charset="0"/>
                <a:ea typeface="+mn-ea"/>
                <a:cs typeface="Arial" panose="020B0604020202020204" pitchFamily="34" charset="0"/>
              </a:rPr>
              <a:t>S6-222782</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wangyaxin11@huawei.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altLang="en-US" dirty="0" smtClean="0"/>
              <a:t>VAL Service Area</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zh-CN" dirty="0" err="1" smtClean="0">
                <a:latin typeface="Arial" panose="020B0604020202020204" pitchFamily="34" charset="0"/>
              </a:rPr>
              <a:t>Arunprasath</a:t>
            </a:r>
            <a:r>
              <a:rPr lang="en-GB" altLang="zh-CN" dirty="0" smtClean="0">
                <a:latin typeface="Arial" panose="020B0604020202020204" pitchFamily="34" charset="0"/>
              </a:rPr>
              <a:t> R (</a:t>
            </a:r>
            <a:r>
              <a:rPr lang="en-GB" altLang="zh-CN" u="sng" dirty="0" smtClean="0">
                <a:solidFill>
                  <a:srgbClr val="0000FF"/>
                </a:solidFill>
                <a:latin typeface="Arial" panose="020B0604020202020204" pitchFamily="34" charset="0"/>
                <a:hlinkClick r:id="rId2"/>
              </a:rPr>
              <a:t>arun.prasath@samsung.com</a:t>
            </a:r>
            <a:r>
              <a:rPr lang="en-GB" altLang="zh-CN" dirty="0">
                <a:latin typeface="Arial" panose="020B0604020202020204" pitchFamily="34" charset="0"/>
              </a:rPr>
              <a:t>)</a:t>
            </a:r>
            <a:endParaRPr lang="en-GB" altLang="en-US" dirty="0"/>
          </a:p>
          <a:p>
            <a:pPr marL="0" indent="0" eaLnBrk="1" hangingPunct="1">
              <a:buFontTx/>
              <a:buNone/>
            </a:pPr>
            <a:r>
              <a:rPr lang="en-GB" altLang="en-US" dirty="0" smtClean="0"/>
              <a:t>Samsung</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smtClean="0"/>
              <a:t>VAL service Area</a:t>
            </a:r>
            <a:endParaRPr lang="en-US" altLang="en-US" dirty="0" smtClean="0"/>
          </a:p>
          <a:p>
            <a:r>
              <a:rPr lang="en-US" altLang="en-US" dirty="0" smtClean="0"/>
              <a:t>Current use of location information</a:t>
            </a:r>
            <a:endParaRPr lang="en-US" altLang="en-US" dirty="0"/>
          </a:p>
          <a:p>
            <a:r>
              <a:rPr lang="en-US" altLang="en-US" dirty="0" smtClean="0"/>
              <a:t>Using VAL service area ID</a:t>
            </a:r>
            <a:endParaRPr lang="en-US" altLang="en-US" dirty="0" smtClean="0"/>
          </a:p>
          <a:p>
            <a:r>
              <a:rPr lang="en-US" altLang="en-US" dirty="0" smtClean="0"/>
              <a:t>Summary</a:t>
            </a:r>
            <a:endParaRPr lang="en-US" altLang="en-US" dirty="0" smtClean="0"/>
          </a:p>
          <a:p>
            <a:endParaRPr lang="en-US" altLang="en-US" dirty="0" smtClean="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IN" altLang="en-US" dirty="0" smtClean="0"/>
              <a:t>VAL Service Area</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IN" altLang="en-US" dirty="0"/>
              <a:t>Interpretation of Location means different to different entities depending upon the context. For example, for a consumer, location is invariably civic address. </a:t>
            </a:r>
            <a:r>
              <a:rPr lang="en-IN" altLang="en-US" dirty="0"/>
              <a:t>For Network, it is one of </a:t>
            </a:r>
            <a:r>
              <a:rPr lang="en-IN" altLang="en-US" dirty="0" smtClean="0"/>
              <a:t>Tracking </a:t>
            </a:r>
            <a:r>
              <a:rPr lang="en-IN" altLang="en-US" dirty="0"/>
              <a:t>Area/Routing Area (TA/RA), </a:t>
            </a:r>
            <a:r>
              <a:rPr lang="en-IN" altLang="en-US" dirty="0" err="1"/>
              <a:t>eNODEB</a:t>
            </a:r>
            <a:r>
              <a:rPr lang="en-IN" altLang="en-US" dirty="0"/>
              <a:t> ID, Cell ID. </a:t>
            </a:r>
            <a:r>
              <a:rPr lang="en-IN" altLang="en-US" dirty="0"/>
              <a:t>For a Vertical Application Layer (VAL), it can refer to the jurisdictional area of </a:t>
            </a:r>
            <a:r>
              <a:rPr lang="en-IN" altLang="en-US" dirty="0"/>
              <a:t>service</a:t>
            </a:r>
            <a:r>
              <a:rPr lang="en-IN" altLang="en-US" dirty="0" smtClean="0"/>
              <a:t>.</a:t>
            </a:r>
            <a:endParaRPr lang="en-IN" altLang="en-US" sz="2000" dirty="0"/>
          </a:p>
          <a:p>
            <a:r>
              <a:rPr lang="en-IN" altLang="en-US" dirty="0"/>
              <a:t>Every vertical application server will have an area defined within which it provides the required service to the VAL users</a:t>
            </a:r>
            <a:r>
              <a:rPr lang="en-IN" altLang="en-US" dirty="0" smtClean="0"/>
              <a:t>.</a:t>
            </a:r>
            <a:endParaRPr lang="en-IN" altLang="en-US" sz="2000" dirty="0"/>
          </a:p>
          <a:p>
            <a:r>
              <a:rPr lang="en-US" altLang="en-US" dirty="0" smtClean="0"/>
              <a:t>VAL service area can be defined through geographical co-ordinates and can be assigned an ID (VAL service Area ID)</a:t>
            </a:r>
            <a:endParaRPr lang="en-US" altLang="en-US"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Current </a:t>
            </a:r>
            <a:r>
              <a:rPr lang="en-GB" altLang="en-US" dirty="0"/>
              <a:t>u</a:t>
            </a:r>
            <a:r>
              <a:rPr lang="en-GB" altLang="en-US" dirty="0" smtClean="0"/>
              <a:t>se of location information</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686479"/>
            <a:ext cx="11757991" cy="4793834"/>
          </a:xfrm>
        </p:spPr>
        <p:txBody>
          <a:bodyPr/>
          <a:lstStyle/>
          <a:p>
            <a:r>
              <a:rPr lang="en-US" altLang="en-US" dirty="0" smtClean="0"/>
              <a:t>Currently the VAL servers share the geographical area with the SEAL servers for the following :</a:t>
            </a:r>
          </a:p>
          <a:p>
            <a:pPr lvl="1"/>
            <a:r>
              <a:rPr lang="en-US" altLang="en-US" dirty="0" smtClean="0"/>
              <a:t>Get UE Information request from VAL server to SEAL LM server to get the list of UEs in a particular geographical area</a:t>
            </a:r>
          </a:p>
          <a:p>
            <a:pPr lvl="1"/>
            <a:r>
              <a:rPr lang="en-US" altLang="en-US" dirty="0" smtClean="0"/>
              <a:t>Location area monitoring subscription request from VAL server to SEAL LM to get the list of UEs as and when they move in or out of a particular location</a:t>
            </a:r>
          </a:p>
          <a:p>
            <a:pPr lvl="1"/>
            <a:r>
              <a:rPr lang="en-US" altLang="en-US" dirty="0" smtClean="0"/>
              <a:t>Location based group creation request from VAL server to SEAL GM to create a group with the list of UEs in a particular geographical area</a:t>
            </a:r>
          </a:p>
          <a:p>
            <a:r>
              <a:rPr lang="en-US" altLang="en-US" dirty="0" smtClean="0"/>
              <a:t>In all the above cases the VAL server can share the VAL service Area ID as attribute instead of sharing the geographical co-ordinates.</a:t>
            </a:r>
          </a:p>
          <a:p>
            <a:pPr lvl="1"/>
            <a:endParaRPr lang="en-US" altLang="en-US" dirty="0" smtClean="0"/>
          </a:p>
          <a:p>
            <a:pPr lvl="1"/>
            <a:endParaRPr lang="en-US" altLang="en-US" dirty="0"/>
          </a:p>
          <a:p>
            <a:pPr lvl="2"/>
            <a:endParaRPr lang="en-US" altLang="en-US" dirty="0"/>
          </a:p>
          <a:p>
            <a:pPr marL="1143000" lvl="4">
              <a:spcBef>
                <a:spcPts val="1000"/>
              </a:spcBef>
              <a:buBlip>
                <a:blip r:embed="rId2"/>
              </a:buBlip>
            </a:pPr>
            <a:endParaRPr lang="en-US" altLang="en-US" sz="2600" dirty="0"/>
          </a:p>
          <a:p>
            <a:pPr lvl="2"/>
            <a:endParaRPr lang="en-US" altLang="en-US" dirty="0"/>
          </a:p>
        </p:txBody>
      </p:sp>
    </p:spTree>
    <p:extLst>
      <p:ext uri="{BB962C8B-B14F-4D97-AF65-F5344CB8AC3E}">
        <p14:creationId xmlns:p14="http://schemas.microsoft.com/office/powerpoint/2010/main" val="339366275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Using VAL service area ID</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915076"/>
            <a:ext cx="11757991" cy="4793834"/>
          </a:xfrm>
        </p:spPr>
        <p:txBody>
          <a:bodyPr/>
          <a:lstStyle/>
          <a:p>
            <a:r>
              <a:rPr lang="en-US" altLang="en-US" dirty="0" smtClean="0"/>
              <a:t>VAL server can register with the SEAL service the list of VAL service areas and the corresponding VAL service area IDs. This can happen only once and whenever there is a change in the VAL service area.</a:t>
            </a:r>
          </a:p>
          <a:p>
            <a:r>
              <a:rPr lang="en-US" altLang="en-US" dirty="0" smtClean="0"/>
              <a:t>SEAL server maintains the mapping between the VAL service area (Geographical area) and the corresponding VAL service area ID.</a:t>
            </a:r>
          </a:p>
          <a:p>
            <a:r>
              <a:rPr lang="en-US" altLang="en-US" dirty="0" smtClean="0"/>
              <a:t>Once the mapping/configuration of VAL service area and VAL service area ID is created the VAL server and SEAL servers can talk using the VAL service Area IDs instead of the location co-ordinates.</a:t>
            </a:r>
          </a:p>
          <a:p>
            <a:r>
              <a:rPr lang="en-US" altLang="en-US" dirty="0" smtClean="0"/>
              <a:t>More than one VAL service area can be registered by the VAL server based on the VAL administration input.</a:t>
            </a:r>
            <a:endParaRPr lang="en-US" altLang="en-US" dirty="0" smtClean="0"/>
          </a:p>
          <a:p>
            <a:endParaRPr lang="en-US" altLang="en-US" dirty="0"/>
          </a:p>
        </p:txBody>
      </p:sp>
    </p:spTree>
    <p:extLst>
      <p:ext uri="{BB962C8B-B14F-4D97-AF65-F5344CB8AC3E}">
        <p14:creationId xmlns:p14="http://schemas.microsoft.com/office/powerpoint/2010/main" val="385391399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Using VAL service area ID</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805747"/>
            <a:ext cx="11757991" cy="4535418"/>
          </a:xfrm>
        </p:spPr>
        <p:txBody>
          <a:bodyPr/>
          <a:lstStyle/>
          <a:p>
            <a:r>
              <a:rPr lang="en-US" altLang="en-US" dirty="0" smtClean="0"/>
              <a:t>Once the VAL service area ID mapping is created, VAL server/SEAL servers can use the VAL service area IDs in the following :	</a:t>
            </a:r>
          </a:p>
          <a:p>
            <a:pPr lvl="1"/>
            <a:r>
              <a:rPr lang="en-US" altLang="en-US" sz="2200" dirty="0" smtClean="0"/>
              <a:t>Location Report and location information notification from SEAL LM to VAL server can carry the VAL service Area ID in addition to location information. SEAL server can add the VAL service area ID corresponding to the location information</a:t>
            </a:r>
          </a:p>
          <a:p>
            <a:pPr lvl="1"/>
            <a:r>
              <a:rPr lang="en-US" altLang="en-US" sz="2200" dirty="0" smtClean="0"/>
              <a:t>GET UE(s) information request can carry the VAL service area ID instead of the geographical co-ordinates</a:t>
            </a:r>
          </a:p>
          <a:p>
            <a:pPr lvl="1"/>
            <a:r>
              <a:rPr lang="en-US" altLang="en-US" sz="2200" dirty="0" smtClean="0"/>
              <a:t>Monitor location subscription request can carry the VAL service Area IDs as areas of interest.</a:t>
            </a:r>
          </a:p>
          <a:p>
            <a:pPr lvl="1"/>
            <a:r>
              <a:rPr lang="en-GB" sz="2200" dirty="0"/>
              <a:t>Location area </a:t>
            </a:r>
            <a:r>
              <a:rPr lang="nl-NL" sz="2200" dirty="0"/>
              <a:t>monitoring </a:t>
            </a:r>
            <a:r>
              <a:rPr lang="en-GB" sz="2200" dirty="0"/>
              <a:t>subscription </a:t>
            </a:r>
            <a:r>
              <a:rPr lang="en-GB" sz="2200" dirty="0" smtClean="0"/>
              <a:t>request can include the VAL service Area ID as location information criteria</a:t>
            </a:r>
          </a:p>
          <a:p>
            <a:pPr lvl="1"/>
            <a:r>
              <a:rPr lang="en-US" altLang="en-US" sz="2200" dirty="0" smtClean="0"/>
              <a:t>Location based group creation</a:t>
            </a:r>
          </a:p>
          <a:p>
            <a:pPr lvl="1"/>
            <a:r>
              <a:rPr lang="en-US" altLang="en-US" sz="2200" dirty="0"/>
              <a:t>Location based group update </a:t>
            </a:r>
          </a:p>
          <a:p>
            <a:pPr lvl="1"/>
            <a:endParaRPr lang="en-US" altLang="en-US" dirty="0" smtClean="0"/>
          </a:p>
          <a:p>
            <a:pPr lvl="1"/>
            <a:endParaRPr lang="en-US" altLang="en-US" dirty="0" smtClean="0"/>
          </a:p>
          <a:p>
            <a:pPr lvl="1"/>
            <a:endParaRPr lang="en-US" altLang="en-US" dirty="0" smtClean="0"/>
          </a:p>
          <a:p>
            <a:endParaRPr lang="en-US" altLang="en-US" dirty="0" smtClean="0"/>
          </a:p>
          <a:p>
            <a:endParaRPr lang="en-US" altLang="en-US" dirty="0"/>
          </a:p>
        </p:txBody>
      </p:sp>
    </p:spTree>
    <p:extLst>
      <p:ext uri="{BB962C8B-B14F-4D97-AF65-F5344CB8AC3E}">
        <p14:creationId xmlns:p14="http://schemas.microsoft.com/office/powerpoint/2010/main" val="329483171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287596"/>
            <a:ext cx="10515600" cy="1104917"/>
          </a:xfrm>
        </p:spPr>
        <p:txBody>
          <a:bodyPr/>
          <a:lstStyle/>
          <a:p>
            <a:r>
              <a:rPr lang="en-GB" altLang="en-US" dirty="0" smtClean="0"/>
              <a:t>Summary</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905138"/>
            <a:ext cx="11757991" cy="4793834"/>
          </a:xfrm>
        </p:spPr>
        <p:txBody>
          <a:bodyPr/>
          <a:lstStyle/>
          <a:p>
            <a:r>
              <a:rPr lang="en-US" altLang="en-US" dirty="0" smtClean="0"/>
              <a:t>In summary </a:t>
            </a:r>
            <a:r>
              <a:rPr lang="en-US" altLang="en-US" dirty="0" smtClean="0"/>
              <a:t>usage of VAL service Area ID brings in more flexibility when using or consuming the functionality from SEAL involving location information.</a:t>
            </a:r>
          </a:p>
          <a:p>
            <a:r>
              <a:rPr lang="en-US" altLang="en-US" dirty="0" smtClean="0"/>
              <a:t>VAL service area ID can be shared across the SEAL servers and any change/update in the VAL service area can be easily managed. </a:t>
            </a:r>
            <a:r>
              <a:rPr lang="en-US" dirty="0"/>
              <a:t>When there is change / update in VAL service Area, then VAL server can just update the VAL service area at SEAL </a:t>
            </a:r>
            <a:r>
              <a:rPr lang="en-US" dirty="0" smtClean="0"/>
              <a:t>domain only once and </a:t>
            </a:r>
            <a:r>
              <a:rPr lang="en-US" dirty="0"/>
              <a:t>need not update its subscription to various APIs where location information is </a:t>
            </a:r>
            <a:r>
              <a:rPr lang="en-US" dirty="0" smtClean="0"/>
              <a:t>utilized.</a:t>
            </a:r>
            <a:endParaRPr lang="en-US" altLang="en-US" dirty="0" smtClean="0"/>
          </a:p>
          <a:p>
            <a:endParaRPr lang="en-US" altLang="en-US" dirty="0"/>
          </a:p>
          <a:p>
            <a:endParaRPr lang="en-US" altLang="en-US" dirty="0" smtClean="0"/>
          </a:p>
          <a:p>
            <a:pPr marL="3657600" lvl="8" indent="0">
              <a:buNone/>
            </a:pPr>
            <a:r>
              <a:rPr lang="en-US" altLang="en-US" dirty="0" smtClean="0"/>
              <a:t>	</a:t>
            </a:r>
            <a:r>
              <a:rPr lang="en-US" altLang="en-US" sz="4000" dirty="0" smtClean="0"/>
              <a:t>THANK YOU</a:t>
            </a:r>
            <a:endParaRPr lang="en-US" altLang="en-US" sz="4000" dirty="0"/>
          </a:p>
        </p:txBody>
      </p:sp>
    </p:spTree>
    <p:extLst>
      <p:ext uri="{BB962C8B-B14F-4D97-AF65-F5344CB8AC3E}">
        <p14:creationId xmlns:p14="http://schemas.microsoft.com/office/powerpoint/2010/main" val="2740023494"/>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purl.org/dc/dcmitype/"/>
    <ds:schemaRef ds:uri="http://schemas.microsoft.com/office/2006/metadata/properties"/>
    <ds:schemaRef ds:uri="http://www.w3.org/XML/1998/namespace"/>
    <ds:schemaRef ds:uri="http://purl.org/dc/elements/1.1/"/>
    <ds:schemaRef ds:uri="http://schemas.microsoft.com/office/2006/documentManagement/types"/>
    <ds:schemaRef ds:uri="679a257e-872f-4c98-9e8a-0a9c104f72cd"/>
    <ds:schemaRef ds:uri="http://schemas.microsoft.com/office/infopath/2007/PartnerControls"/>
    <ds:schemaRef ds:uri="http://schemas.openxmlformats.org/package/2006/metadata/core-properties"/>
    <ds:schemaRef ds:uri="280d8efa-eff2-4910-88d2-79ca146720c4"/>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22255</TotalTime>
  <Words>592</Words>
  <Application>Microsoft Office PowerPoint</Application>
  <PresentationFormat>Widescreen</PresentationFormat>
  <Paragraphs>43</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 </vt:lpstr>
      <vt:lpstr>SimSun</vt:lpstr>
      <vt:lpstr>Arial</vt:lpstr>
      <vt:lpstr>Calibri</vt:lpstr>
      <vt:lpstr>Calibri Light</vt:lpstr>
      <vt:lpstr>Times New Roman</vt:lpstr>
      <vt:lpstr>Office Theme</vt:lpstr>
      <vt:lpstr>VAL Service Area</vt:lpstr>
      <vt:lpstr>Outline</vt:lpstr>
      <vt:lpstr>VAL Service Area</vt:lpstr>
      <vt:lpstr>Current use of location information</vt:lpstr>
      <vt:lpstr>Using VAL service area ID</vt:lpstr>
      <vt:lpstr>Using VAL service area ID</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SA6#51e</cp:lastModifiedBy>
  <cp:revision>781</cp:revision>
  <dcterms:created xsi:type="dcterms:W3CDTF">2010-02-05T13:52:04Z</dcterms:created>
  <dcterms:modified xsi:type="dcterms:W3CDTF">2022-10-04T17:29:20Z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(3)fMLp2L3+By1j+JWpnh/ZL+NqNZUYMqrxJMOK++xkP6gHCCViCY2BuyzhtnJywVJb2O6hzG/h
wj3bTS0Zl2S9FhjA8NUZ3nOQdfKWT37aG5O6jK4DzR0YodsX6Mpm3SBMtbDRwsY8Tlc0w4vx
q1IJhG3bQpKe+NIRUxKGzNy8HILiBPg0RNWmSeoIkyEqdpExd8VpxzlehaGPo8eOlOe2ldkL
+4ne7U7zhY4W/Wu4ZO</vt:lpwstr>
  </property>
  <property fmtid="{D5CDD505-2E9C-101B-9397-08002B2CF9AE}" pid="4" name="_2015_ms_pID_7253431">
    <vt:lpwstr>a+WZ/u8vttBvZ0PaC6DclmbFATE9JmKxHeM4cCUN6iZTUU4Txfn4bW
ztWhspnV6m0V4DCI2dgoCHbcTRY7Zl7KLneaVA9SSnFWrASGR7J+7VYafo4k0PQ8J9uK7sc4
thf9uwItrBt2IB99jLrbXYlY/4OertwPD+Rq1QZXeaLp7rOQKKBOsATb1KKGO3MXmKTD0DVq
dXCcQbwbaujTUJWq82/RTHwkUVI4SgRoKfOr</vt:lpwstr>
  </property>
  <property fmtid="{D5CDD505-2E9C-101B-9397-08002B2CF9AE}" pid="5" name="_2015_ms_pID_7253432">
    <vt:lpwstr>ePy+2j2CpPymQotyF7KChOU=</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1663553437</vt:lpwstr>
  </property>
</Properties>
</file>