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4" r:id="rId6"/>
    <p:sldId id="366" r:id="rId7"/>
    <p:sldId id="367" r:id="rId8"/>
    <p:sldId id="368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100" d="100"/>
          <a:sy n="100" d="100"/>
        </p:scale>
        <p:origin x="-312" y="-7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#51-e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10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S6-222789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dirty="0" err="1"/>
              <a:t>FS_eEDGEAPP</a:t>
            </a:r>
            <a:r>
              <a:rPr lang="en-GB" dirty="0"/>
              <a:t> </a:t>
            </a:r>
            <a:r>
              <a:rPr lang="en-GB" dirty="0" err="1"/>
              <a:t>Workplan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Basavaraj (Basu) Pattan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FS_eEDGEAPP</a:t>
            </a:r>
            <a:r>
              <a:rPr lang="en-GB" altLang="en-US" dirty="0" smtClean="0"/>
              <a:t> Rapporteur,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FS_eEDGEAPP</a:t>
            </a:r>
            <a:r>
              <a:rPr lang="en-GB" altLang="en-US" dirty="0" smtClean="0"/>
              <a:t> - Key Issue Status (1/4)</a:t>
            </a:r>
            <a:endParaRPr lang="en-GB" alt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56127"/>
              </p:ext>
            </p:extLst>
          </p:nvPr>
        </p:nvGraphicFramePr>
        <p:xfrm>
          <a:off x="1417940" y="1778360"/>
          <a:ext cx="9356119" cy="4445869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3301514015"/>
                    </a:ext>
                  </a:extLst>
                </a:gridCol>
                <a:gridCol w="693644">
                  <a:extLst>
                    <a:ext uri="{9D8B030D-6E8A-4147-A177-3AD203B41FA5}">
                      <a16:colId xmlns:a16="http://schemas.microsoft.com/office/drawing/2014/main" val="45773433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65411680"/>
                    </a:ext>
                  </a:extLst>
                </a:gridCol>
                <a:gridCol w="4263887">
                  <a:extLst>
                    <a:ext uri="{9D8B030D-6E8A-4147-A177-3AD203B41FA5}">
                      <a16:colId xmlns:a16="http://schemas.microsoft.com/office/drawing/2014/main" val="895465203"/>
                    </a:ext>
                  </a:extLst>
                </a:gridCol>
                <a:gridCol w="1918294">
                  <a:extLst>
                    <a:ext uri="{9D8B030D-6E8A-4147-A177-3AD203B41FA5}">
                      <a16:colId xmlns:a16="http://schemas.microsoft.com/office/drawing/2014/main" val="3653850300"/>
                    </a:ext>
                  </a:extLst>
                </a:gridCol>
              </a:tblGrid>
              <a:tr h="452955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Evaluation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 to SA6#51-e meeting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remarks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363908"/>
                  </a:ext>
                </a:extLst>
              </a:tr>
              <a:tr h="267318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#1: Enhanced notification service to the EEC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tdocs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282747"/>
                  </a:ext>
                </a:extLst>
              </a:tr>
              <a:tr h="267318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#2: Enablement of Service APIs exposed by EAS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tdocs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373885"/>
                  </a:ext>
                </a:extLst>
              </a:tr>
              <a:tr h="267318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#3: Enhancements to service continuity planning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S6-222687 (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335801"/>
                  </a:ext>
                </a:extLst>
              </a:tr>
              <a:tr h="133659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#4: EDGE-5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</a:t>
                      </a:r>
                      <a:r>
                        <a:rPr lang="en-IN" sz="9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898220"/>
                  </a:ext>
                </a:extLst>
              </a:tr>
              <a:tr h="267318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#5: Alignment of EDGEAPP and ETSI MEC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S6-222702 (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Conclusion, S6-222950 -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S6-222715 (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S6-222687)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785026"/>
                  </a:ext>
                </a:extLst>
              </a:tr>
              <a:tr h="1470247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#6: Edge services support across ECSPs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S6-222845 (Use case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S6-222690 (Architecture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S6-222918 -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S6-222827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S6-223013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S6-222846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S6-222954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S6-222704 (Sol#4 Update,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S6-222825)</a:t>
                      </a:r>
                      <a:b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S6-222705 (Sol#5 Update,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S6-222825)</a:t>
                      </a:r>
                      <a:b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S6-222825 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(Sol#4,#5 - working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assumption, S6-223012 -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S6-222688 (Sol#13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S6-222689 (Sol#13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S6-222888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3053 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S6-222847 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(Sol#4,5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S6-222955 -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S6-222703 (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Conclusion, S6-222951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87952"/>
                  </a:ext>
                </a:extLst>
              </a:tr>
              <a:tr h="289594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#7: Application traffic filter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</a:t>
                      </a:r>
                      <a:r>
                        <a:rPr lang="en-IN" sz="9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309266"/>
                  </a:ext>
                </a:extLst>
              </a:tr>
              <a:tr h="267318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#8: EAS selection synchronization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tdocs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000722"/>
                  </a:ext>
                </a:extLst>
              </a:tr>
              <a:tr h="668294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#9: Enhancement of dynamic EAS instantiation triggering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S6-222720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S6-222958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S6-222821 (Sol#40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S6-223008 -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S6-222824 (Sol#33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updates, S6-223011 -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S6-222820 Overall evaluation and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Conclusion,S6-223007 -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S6-222648 (Conclusion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S6-222820)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 normative.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00082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583635"/>
            <a:ext cx="10515600" cy="1104917"/>
          </a:xfrm>
        </p:spPr>
        <p:txBody>
          <a:bodyPr/>
          <a:lstStyle/>
          <a:p>
            <a:r>
              <a:rPr lang="en-GB" altLang="en-US" dirty="0" err="1"/>
              <a:t>FS_eEDGEAPP</a:t>
            </a:r>
            <a:r>
              <a:rPr lang="en-GB" altLang="en-US" dirty="0"/>
              <a:t> - Key Issue Status </a:t>
            </a:r>
            <a:r>
              <a:rPr lang="en-GB" altLang="en-US" dirty="0" smtClean="0"/>
              <a:t>(2/4</a:t>
            </a:r>
            <a:r>
              <a:rPr lang="en-GB" altLang="en-US" dirty="0"/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86888"/>
              </p:ext>
            </p:extLst>
          </p:nvPr>
        </p:nvGraphicFramePr>
        <p:xfrm>
          <a:off x="1417940" y="1778360"/>
          <a:ext cx="9356119" cy="452955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1026628934"/>
                    </a:ext>
                  </a:extLst>
                </a:gridCol>
                <a:gridCol w="663827">
                  <a:extLst>
                    <a:ext uri="{9D8B030D-6E8A-4147-A177-3AD203B41FA5}">
                      <a16:colId xmlns:a16="http://schemas.microsoft.com/office/drawing/2014/main" val="845011039"/>
                    </a:ext>
                  </a:extLst>
                </a:gridCol>
                <a:gridCol w="735496">
                  <a:extLst>
                    <a:ext uri="{9D8B030D-6E8A-4147-A177-3AD203B41FA5}">
                      <a16:colId xmlns:a16="http://schemas.microsoft.com/office/drawing/2014/main" val="1680068993"/>
                    </a:ext>
                  </a:extLst>
                </a:gridCol>
                <a:gridCol w="4084982">
                  <a:extLst>
                    <a:ext uri="{9D8B030D-6E8A-4147-A177-3AD203B41FA5}">
                      <a16:colId xmlns:a16="http://schemas.microsoft.com/office/drawing/2014/main" val="3493922819"/>
                    </a:ext>
                  </a:extLst>
                </a:gridCol>
                <a:gridCol w="2077320">
                  <a:extLst>
                    <a:ext uri="{9D8B030D-6E8A-4147-A177-3AD203B41FA5}">
                      <a16:colId xmlns:a16="http://schemas.microsoft.com/office/drawing/2014/main" val="3713222595"/>
                    </a:ext>
                  </a:extLst>
                </a:gridCol>
              </a:tblGrid>
              <a:tr h="452955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Evaluation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 to SA6#51-e meeting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remarks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71251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08925"/>
              </p:ext>
            </p:extLst>
          </p:nvPr>
        </p:nvGraphicFramePr>
        <p:xfrm>
          <a:off x="1417939" y="2231315"/>
          <a:ext cx="9356119" cy="3178182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2164092728"/>
                    </a:ext>
                  </a:extLst>
                </a:gridCol>
                <a:gridCol w="653889">
                  <a:extLst>
                    <a:ext uri="{9D8B030D-6E8A-4147-A177-3AD203B41FA5}">
                      <a16:colId xmlns:a16="http://schemas.microsoft.com/office/drawing/2014/main" val="2628967982"/>
                    </a:ext>
                  </a:extLst>
                </a:gridCol>
                <a:gridCol w="735495">
                  <a:extLst>
                    <a:ext uri="{9D8B030D-6E8A-4147-A177-3AD203B41FA5}">
                      <a16:colId xmlns:a16="http://schemas.microsoft.com/office/drawing/2014/main" val="1036262973"/>
                    </a:ext>
                  </a:extLst>
                </a:gridCol>
                <a:gridCol w="4104861">
                  <a:extLst>
                    <a:ext uri="{9D8B030D-6E8A-4147-A177-3AD203B41FA5}">
                      <a16:colId xmlns:a16="http://schemas.microsoft.com/office/drawing/2014/main" val="2435863533"/>
                    </a:ext>
                  </a:extLst>
                </a:gridCol>
                <a:gridCol w="2067380">
                  <a:extLst>
                    <a:ext uri="{9D8B030D-6E8A-4147-A177-3AD203B41FA5}">
                      <a16:colId xmlns:a16="http://schemas.microsoft.com/office/drawing/2014/main" val="1850841013"/>
                    </a:ext>
                  </a:extLst>
                </a:gridCol>
              </a:tblGrid>
              <a:tr h="385531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#10: Support for roaming </a:t>
                      </a:r>
                      <a:r>
                        <a:rPr lang="en-IN" sz="9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S6-222836 (Architecture Requirements,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S6-223020 -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S6-222647 (Overall Evaluation, S6-222885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S6-222703 (Conclusion, S6-222951 </a:t>
                      </a:r>
                      <a:r>
                        <a:rPr lang="en-IN" sz="900" b="0" i="1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– </a:t>
                      </a:r>
                      <a:r>
                        <a:rPr lang="en-IN" sz="900" b="0" i="1" u="none" strike="noStrike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Conclusion.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040114"/>
                  </a:ext>
                </a:extLst>
              </a:tr>
              <a:tr h="706692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#11: ACR between EAS and Cloud Application Server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S6-222719 (New Solution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Withdrawn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S6-222780 (Sol#25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S6-222957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S6-222829 (Sol#25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S6-223015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S6-222727 (Conclusion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S6-222779)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S6-222779 (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Conclusion, S6-223024 -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377388"/>
                  </a:ext>
                </a:extLst>
              </a:tr>
              <a:tr h="642553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#12: EEL service differentiation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S6-222713 (Sol#16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S6-222937 -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S6-222721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S6-222960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S6-222741 (Sol#16 update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S6-222742 (Sol#16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S6-222895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S6-222755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S6-222921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263471"/>
                  </a:ext>
                </a:extLst>
              </a:tr>
              <a:tr h="208174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#13: Edge enabler layer support for EAS synchronization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S6-222756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 - S6-222756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394554"/>
                  </a:ext>
                </a:extLst>
              </a:tr>
              <a:tr h="385531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#14: Application traffic influence for initially selected EAS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S6-222672.(Sol#15 </a:t>
                      </a:r>
                      <a:r>
                        <a:rPr lang="pt-BR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S6-222979 – </a:t>
                      </a:r>
                      <a:r>
                        <a:rPr lang="pt-BR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3061 pre-Approved</a:t>
                      </a:r>
                      <a:r>
                        <a:rPr lang="pt-BR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S6-222726.(Sol#15 </a:t>
                      </a:r>
                      <a:r>
                        <a:rPr lang="pt-BR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S6-222726 – </a:t>
                      </a:r>
                      <a:r>
                        <a:rPr lang="pt-BR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Merged </a:t>
                      </a:r>
                      <a:r>
                        <a:rPr lang="pt-BR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to S6-222979</a:t>
                      </a:r>
                      <a:r>
                        <a:rPr lang="pt-BR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pt-B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pt-BR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741134"/>
                  </a:ext>
                </a:extLst>
              </a:tr>
              <a:tr h="257021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#15: Support of constrained devices for Edge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S6-222728 (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843577"/>
                  </a:ext>
                </a:extLst>
              </a:tr>
              <a:tr h="414090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#16: support of NAT deployed within the edge data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</a:t>
                      </a:r>
                      <a:r>
                        <a:rPr lang="en-IN" sz="9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027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10301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/>
              <a:t>FS_eEDGEAPP</a:t>
            </a:r>
            <a:r>
              <a:rPr lang="en-GB" altLang="en-US" dirty="0"/>
              <a:t> - Key Issue Status </a:t>
            </a:r>
            <a:r>
              <a:rPr lang="en-GB" altLang="en-US" dirty="0" smtClean="0"/>
              <a:t>(3/4</a:t>
            </a:r>
            <a:r>
              <a:rPr lang="en-GB" altLang="en-US" dirty="0"/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829478"/>
              </p:ext>
            </p:extLst>
          </p:nvPr>
        </p:nvGraphicFramePr>
        <p:xfrm>
          <a:off x="838200" y="1825625"/>
          <a:ext cx="9356119" cy="452955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678039049"/>
                    </a:ext>
                  </a:extLst>
                </a:gridCol>
                <a:gridCol w="677036">
                  <a:extLst>
                    <a:ext uri="{9D8B030D-6E8A-4147-A177-3AD203B41FA5}">
                      <a16:colId xmlns:a16="http://schemas.microsoft.com/office/drawing/2014/main" val="157870288"/>
                    </a:ext>
                  </a:extLst>
                </a:gridCol>
                <a:gridCol w="785192">
                  <a:extLst>
                    <a:ext uri="{9D8B030D-6E8A-4147-A177-3AD203B41FA5}">
                      <a16:colId xmlns:a16="http://schemas.microsoft.com/office/drawing/2014/main" val="2727808606"/>
                    </a:ext>
                  </a:extLst>
                </a:gridCol>
                <a:gridCol w="4273826">
                  <a:extLst>
                    <a:ext uri="{9D8B030D-6E8A-4147-A177-3AD203B41FA5}">
                      <a16:colId xmlns:a16="http://schemas.microsoft.com/office/drawing/2014/main" val="1275342951"/>
                    </a:ext>
                  </a:extLst>
                </a:gridCol>
                <a:gridCol w="1825571">
                  <a:extLst>
                    <a:ext uri="{9D8B030D-6E8A-4147-A177-3AD203B41FA5}">
                      <a16:colId xmlns:a16="http://schemas.microsoft.com/office/drawing/2014/main" val="4109871020"/>
                    </a:ext>
                  </a:extLst>
                </a:gridCol>
              </a:tblGrid>
              <a:tr h="452955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Evaluation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 to SA6#51-e meeting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remarks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80088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654435"/>
              </p:ext>
            </p:extLst>
          </p:nvPr>
        </p:nvGraphicFramePr>
        <p:xfrm>
          <a:off x="838199" y="2278580"/>
          <a:ext cx="9356119" cy="3877291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3899249575"/>
                    </a:ext>
                  </a:extLst>
                </a:gridCol>
                <a:gridCol w="686977">
                  <a:extLst>
                    <a:ext uri="{9D8B030D-6E8A-4147-A177-3AD203B41FA5}">
                      <a16:colId xmlns:a16="http://schemas.microsoft.com/office/drawing/2014/main" val="4233868067"/>
                    </a:ext>
                  </a:extLst>
                </a:gridCol>
                <a:gridCol w="785191">
                  <a:extLst>
                    <a:ext uri="{9D8B030D-6E8A-4147-A177-3AD203B41FA5}">
                      <a16:colId xmlns:a16="http://schemas.microsoft.com/office/drawing/2014/main" val="1963047339"/>
                    </a:ext>
                  </a:extLst>
                </a:gridCol>
                <a:gridCol w="4273826">
                  <a:extLst>
                    <a:ext uri="{9D8B030D-6E8A-4147-A177-3AD203B41FA5}">
                      <a16:colId xmlns:a16="http://schemas.microsoft.com/office/drawing/2014/main" val="2902956764"/>
                    </a:ext>
                  </a:extLst>
                </a:gridCol>
                <a:gridCol w="1815631">
                  <a:extLst>
                    <a:ext uri="{9D8B030D-6E8A-4147-A177-3AD203B41FA5}">
                      <a16:colId xmlns:a16="http://schemas.microsoft.com/office/drawing/2014/main" val="685868255"/>
                    </a:ext>
                  </a:extLst>
                </a:gridCol>
              </a:tblGrid>
              <a:tr h="1819891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#17: Discovery of a common EAS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S6-222848(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Requirements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S6-222849 (Discussion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S6-222863 (Discussion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S6-222831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S6-223017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S6-222646 (Sol#29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S6-222873 -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S6-222671 (Sol#27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S6-222978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S6-222712 (Sol#29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S6-222729 (Sol#30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S6-222964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S6-222778 (Sol#31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S6-223023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S6-222833 (Sol#31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–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S6-222861 (Sol#29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S6-222862 (Sol#29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S6-222828 (Overall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Evaluation,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S6-223014 – </a:t>
                      </a:r>
                      <a:r>
                        <a:rPr lang="en-IN" sz="900" b="0" i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</a:p>
                    <a:p>
                      <a:pPr algn="l" fontAlgn="t"/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092977"/>
                  </a:ext>
                </a:extLst>
              </a:tr>
              <a:tr h="772709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#18: Linkage between EASs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S6-222842.(Terminology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change, S6-222952 -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S6-222843 (Discussion on Open Issues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S6-222822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S6-223009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S6-222823.(New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S6-223010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S6-222826 (Sol#26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S6-222832 (Sol#26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S6-223018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S6-222844 (Sol#26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update, S6-222953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352189"/>
                  </a:ext>
                </a:extLst>
              </a:tr>
              <a:tr h="214001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#19: ACR scenario combination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</a:t>
                      </a:r>
                      <a:r>
                        <a:rPr lang="en-IN" sz="9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94597"/>
                  </a:ext>
                </a:extLst>
              </a:tr>
              <a:tr h="444019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#20: Method of supporting federated EAS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S6-222842.(Terminology change)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S6-222725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S6-222963 -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S6-222735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S6-222932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S6-222737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S6-222939 - 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55752"/>
                  </a:ext>
                </a:extLst>
              </a:tr>
              <a:tr h="224893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#21: Simultaneously EAS connectivity in ACR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tdocs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66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99948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/>
              <a:t>FS_eEDGEAPP</a:t>
            </a:r>
            <a:r>
              <a:rPr lang="en-GB" altLang="en-US"/>
              <a:t> - Key </a:t>
            </a:r>
            <a:r>
              <a:rPr lang="en-GB" altLang="en-US" dirty="0"/>
              <a:t>Issue Status </a:t>
            </a:r>
            <a:r>
              <a:rPr lang="en-GB" altLang="en-US" dirty="0" smtClean="0"/>
              <a:t>(4/4</a:t>
            </a:r>
            <a:r>
              <a:rPr lang="en-GB" altLang="en-US" dirty="0"/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18126"/>
              </p:ext>
            </p:extLst>
          </p:nvPr>
        </p:nvGraphicFramePr>
        <p:xfrm>
          <a:off x="838200" y="1825625"/>
          <a:ext cx="9356119" cy="452955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678039049"/>
                    </a:ext>
                  </a:extLst>
                </a:gridCol>
                <a:gridCol w="804428">
                  <a:extLst>
                    <a:ext uri="{9D8B030D-6E8A-4147-A177-3AD203B41FA5}">
                      <a16:colId xmlns:a16="http://schemas.microsoft.com/office/drawing/2014/main" val="157870288"/>
                    </a:ext>
                  </a:extLst>
                </a:gridCol>
                <a:gridCol w="657800">
                  <a:extLst>
                    <a:ext uri="{9D8B030D-6E8A-4147-A177-3AD203B41FA5}">
                      <a16:colId xmlns:a16="http://schemas.microsoft.com/office/drawing/2014/main" val="2727808606"/>
                    </a:ext>
                  </a:extLst>
                </a:gridCol>
                <a:gridCol w="4084982">
                  <a:extLst>
                    <a:ext uri="{9D8B030D-6E8A-4147-A177-3AD203B41FA5}">
                      <a16:colId xmlns:a16="http://schemas.microsoft.com/office/drawing/2014/main" val="1275342951"/>
                    </a:ext>
                  </a:extLst>
                </a:gridCol>
                <a:gridCol w="2014415">
                  <a:extLst>
                    <a:ext uri="{9D8B030D-6E8A-4147-A177-3AD203B41FA5}">
                      <a16:colId xmlns:a16="http://schemas.microsoft.com/office/drawing/2014/main" val="4109871020"/>
                    </a:ext>
                  </a:extLst>
                </a:gridCol>
              </a:tblGrid>
              <a:tr h="452955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Evaluation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Conclusion Available?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Tdocs</a:t>
                      </a:r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SA6#51-e meeting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remarks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80088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121722"/>
              </p:ext>
            </p:extLst>
          </p:nvPr>
        </p:nvGraphicFramePr>
        <p:xfrm>
          <a:off x="838199" y="2278580"/>
          <a:ext cx="9356119" cy="1783080"/>
        </p:xfrm>
        <a:graphic>
          <a:graphicData uri="http://schemas.openxmlformats.org/drawingml/2006/table">
            <a:tbl>
              <a:tblPr/>
              <a:tblGrid>
                <a:gridCol w="1794494">
                  <a:extLst>
                    <a:ext uri="{9D8B030D-6E8A-4147-A177-3AD203B41FA5}">
                      <a16:colId xmlns:a16="http://schemas.microsoft.com/office/drawing/2014/main" val="3899249575"/>
                    </a:ext>
                  </a:extLst>
                </a:gridCol>
                <a:gridCol w="804428">
                  <a:extLst>
                    <a:ext uri="{9D8B030D-6E8A-4147-A177-3AD203B41FA5}">
                      <a16:colId xmlns:a16="http://schemas.microsoft.com/office/drawing/2014/main" val="4233868067"/>
                    </a:ext>
                  </a:extLst>
                </a:gridCol>
                <a:gridCol w="687618">
                  <a:extLst>
                    <a:ext uri="{9D8B030D-6E8A-4147-A177-3AD203B41FA5}">
                      <a16:colId xmlns:a16="http://schemas.microsoft.com/office/drawing/2014/main" val="1963047339"/>
                    </a:ext>
                  </a:extLst>
                </a:gridCol>
                <a:gridCol w="4045226">
                  <a:extLst>
                    <a:ext uri="{9D8B030D-6E8A-4147-A177-3AD203B41FA5}">
                      <a16:colId xmlns:a16="http://schemas.microsoft.com/office/drawing/2014/main" val="2902956764"/>
                    </a:ext>
                  </a:extLst>
                </a:gridCol>
                <a:gridCol w="2024353">
                  <a:extLst>
                    <a:ext uri="{9D8B030D-6E8A-4147-A177-3AD203B41FA5}">
                      <a16:colId xmlns:a16="http://schemas.microsoft.com/office/drawing/2014/main" val="685868255"/>
                    </a:ext>
                  </a:extLst>
                </a:gridCol>
              </a:tblGrid>
              <a:tr h="582415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#22: EAS discovery in Edge Node sharing scenario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S6-222732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 ,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S6-222967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3055 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S6-222830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S6-223016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3056 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S6-222754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S6-222920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3057 pre-Approved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S6-222753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Evaluation and Conclusion, S6-222919</a:t>
                      </a:r>
                      <a:r>
                        <a:rPr lang="en-IN" sz="9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S6-222736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S6-222946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Postpone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6766"/>
                  </a:ext>
                </a:extLst>
              </a:tr>
              <a:tr h="334456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#23: Reliable Edge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S6-222626 (New solution - </a:t>
                      </a:r>
                      <a:r>
                        <a:rPr lang="en-IN" sz="9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S6-222733.(New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Solution, S6-222968 –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Need another meeting to get Overall Evaluation and Conclusion.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128683"/>
                  </a:ext>
                </a:extLst>
              </a:tr>
              <a:tr h="553583"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 issue #24: SEAL capability access for EEL support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Yes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S6-222673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Solution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Noted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S6-222835 (New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Architecture, S6-223019 -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S6-222774 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(Overall evaluation and Conclusion, S6-222944 - </a:t>
                      </a:r>
                      <a:r>
                        <a:rPr lang="en-IN" sz="9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Ready for normative.</a:t>
                      </a:r>
                      <a:endParaRPr lang="en-IN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333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4219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0580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600" b="1" dirty="0" err="1" smtClean="0"/>
              <a:t>FS_eEDGEAPP</a:t>
            </a:r>
            <a:r>
              <a:rPr lang="en-US" altLang="en-US" sz="1600" b="1" dirty="0" smtClean="0"/>
              <a:t> Status:</a:t>
            </a:r>
          </a:p>
          <a:p>
            <a:r>
              <a:rPr lang="en-US" altLang="en-US" sz="1600" dirty="0" smtClean="0"/>
              <a:t>Total 24 Key Issues</a:t>
            </a:r>
          </a:p>
          <a:p>
            <a:r>
              <a:rPr lang="en-US" altLang="en-US" sz="1600" dirty="0" smtClean="0"/>
              <a:t>12 Key Issues Concluded until SA6#50-e meeting</a:t>
            </a:r>
          </a:p>
          <a:p>
            <a:r>
              <a:rPr lang="en-US" altLang="en-US" sz="1600" dirty="0"/>
              <a:t>5</a:t>
            </a:r>
            <a:r>
              <a:rPr lang="en-US" altLang="en-US" sz="1600" dirty="0" smtClean="0"/>
              <a:t> </a:t>
            </a:r>
            <a:r>
              <a:rPr lang="en-US" altLang="en-US" sz="1600" dirty="0" smtClean="0"/>
              <a:t>Key Issues are Concluded in SA6#51-e meeting</a:t>
            </a:r>
          </a:p>
          <a:p>
            <a:r>
              <a:rPr lang="en-US" altLang="en-US" sz="1600" dirty="0" smtClean="0"/>
              <a:t>7 </a:t>
            </a:r>
            <a:r>
              <a:rPr lang="en-US" altLang="en-US" sz="1600" dirty="0" smtClean="0"/>
              <a:t>Key Issues need to be Concluded by next meeting</a:t>
            </a:r>
          </a:p>
          <a:p>
            <a:r>
              <a:rPr lang="en-US" altLang="en-US" sz="1600" dirty="0" smtClean="0"/>
              <a:t>Update completion from present 90% to 95%</a:t>
            </a:r>
          </a:p>
          <a:p>
            <a:endParaRPr lang="en-US" altLang="en-US" sz="1600" dirty="0" smtClean="0"/>
          </a:p>
          <a:p>
            <a:pPr marL="0" indent="0">
              <a:buNone/>
            </a:pPr>
            <a:r>
              <a:rPr lang="en-US" altLang="en-US" sz="1600" b="1" dirty="0" smtClean="0"/>
              <a:t>Work Plan for </a:t>
            </a:r>
            <a:r>
              <a:rPr lang="en-US" altLang="en-US" sz="1600" b="1" dirty="0" err="1" smtClean="0"/>
              <a:t>FS_eEDGEAPP</a:t>
            </a:r>
            <a:r>
              <a:rPr lang="en-US" altLang="en-US" sz="1600" b="1" dirty="0" smtClean="0"/>
              <a:t> during SA6#52 Meeting:</a:t>
            </a:r>
            <a:endParaRPr lang="en-US" altLang="en-US" sz="1600" b="1" dirty="0"/>
          </a:p>
          <a:p>
            <a:r>
              <a:rPr lang="en-US" altLang="en-US" sz="1600" dirty="0" smtClean="0"/>
              <a:t>Mark 100% completed</a:t>
            </a:r>
          </a:p>
          <a:p>
            <a:r>
              <a:rPr lang="en-US" altLang="en-US" sz="1600" dirty="0" smtClean="0"/>
              <a:t>Spend maximum 20% of EDGEAPP TUs for </a:t>
            </a:r>
            <a:r>
              <a:rPr lang="en-US" altLang="en-US" sz="1600" dirty="0" err="1" smtClean="0"/>
              <a:t>FS_eEDGEAPP</a:t>
            </a:r>
            <a:endParaRPr lang="en-US" altLang="en-US" sz="1600" dirty="0" smtClean="0"/>
          </a:p>
          <a:p>
            <a:pPr lvl="1"/>
            <a:r>
              <a:rPr lang="en-US" altLang="en-US" sz="1400" dirty="0" smtClean="0"/>
              <a:t>Rest 80% to be spent for normative EDGEAPP_Ph2 and any Essential Corrections for EDGEAPP Rel-17.</a:t>
            </a:r>
            <a:endParaRPr lang="en-US" altLang="en-US" sz="1400" dirty="0"/>
          </a:p>
          <a:p>
            <a:r>
              <a:rPr lang="en-US" altLang="en-US" sz="1600" dirty="0" smtClean="0"/>
              <a:t>Mainly focus on Concluding remaining Key Issues</a:t>
            </a:r>
          </a:p>
          <a:p>
            <a:r>
              <a:rPr lang="en-US" altLang="en-US" sz="1600" dirty="0" smtClean="0"/>
              <a:t>Any remaining issues </a:t>
            </a:r>
            <a:r>
              <a:rPr lang="en-US" altLang="en-US" sz="1600" dirty="0"/>
              <a:t>in existing solutions after </a:t>
            </a:r>
            <a:r>
              <a:rPr lang="en-US" altLang="en-US" sz="1600" dirty="0" smtClean="0"/>
              <a:t>SA6#52 meeting, can be handled directly under normative work</a:t>
            </a:r>
          </a:p>
          <a:p>
            <a:endParaRPr lang="en-US" altLang="en-US" sz="1600" dirty="0"/>
          </a:p>
          <a:p>
            <a:endParaRPr lang="en-US" altLang="en-US" sz="1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www.w3.org/XML/1998/namespace"/>
    <ds:schemaRef ds:uri="679a257e-872f-4c98-9e8a-0a9c104f72cd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280d8efa-eff2-4910-88d2-79ca146720c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7262</TotalTime>
  <Words>762</Words>
  <Application>Microsoft Office PowerPoint</Application>
  <PresentationFormat>Widescreen</PresentationFormat>
  <Paragraphs>162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FS_eEDGEAPP Workplan</vt:lpstr>
      <vt:lpstr>FS_eEDGEAPP - Key Issue Status (1/4)</vt:lpstr>
      <vt:lpstr>FS_eEDGEAPP - Key Issue Status (2/4)</vt:lpstr>
      <vt:lpstr>FS_eEDGEAPP - Key Issue Status (3/4)</vt:lpstr>
      <vt:lpstr>FS_eEDGEAPP - Key Issue Status (4/4)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Samsung_Closing</cp:lastModifiedBy>
  <cp:revision>711</cp:revision>
  <dcterms:created xsi:type="dcterms:W3CDTF">2010-02-05T13:52:04Z</dcterms:created>
  <dcterms:modified xsi:type="dcterms:W3CDTF">2022-10-19T16:26:07Z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