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363" r:id="rId6"/>
    <p:sldId id="364" r:id="rId7"/>
    <p:sldId id="365" r:id="rId8"/>
    <p:sldId id="366" r:id="rId9"/>
    <p:sldId id="367" r:id="rId10"/>
    <p:sldId id="3861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58" d="100"/>
          <a:sy n="58" d="100"/>
        </p:scale>
        <p:origin x="888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532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ettl, Martin (Nokia - DE/Munich)" userId="d0dedbf4-41aa-471b-a0ad-7f4a67c498e8" providerId="ADAL" clId="{A2636FCD-DE04-4D69-A251-EDAB693C0713}"/>
    <pc:docChg chg="undo custSel modSld modMainMaster">
      <pc:chgData name="Oettl, Martin (Nokia - DE/Munich)" userId="d0dedbf4-41aa-471b-a0ad-7f4a67c498e8" providerId="ADAL" clId="{A2636FCD-DE04-4D69-A251-EDAB693C0713}" dt="2022-10-04T18:43:29.539" v="141" actId="6549"/>
      <pc:docMkLst>
        <pc:docMk/>
      </pc:docMkLst>
      <pc:sldChg chg="modSp mod">
        <pc:chgData name="Oettl, Martin (Nokia - DE/Munich)" userId="d0dedbf4-41aa-471b-a0ad-7f4a67c498e8" providerId="ADAL" clId="{A2636FCD-DE04-4D69-A251-EDAB693C0713}" dt="2022-10-04T15:16:36.170" v="129"/>
        <pc:sldMkLst>
          <pc:docMk/>
          <pc:sldMk cId="0" sldId="341"/>
        </pc:sldMkLst>
        <pc:spChg chg="mod">
          <ac:chgData name="Oettl, Martin (Nokia - DE/Munich)" userId="d0dedbf4-41aa-471b-a0ad-7f4a67c498e8" providerId="ADAL" clId="{A2636FCD-DE04-4D69-A251-EDAB693C0713}" dt="2022-10-04T15:16:36.170" v="129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Oettl, Martin (Nokia - DE/Munich)" userId="d0dedbf4-41aa-471b-a0ad-7f4a67c498e8" providerId="ADAL" clId="{A2636FCD-DE04-4D69-A251-EDAB693C0713}" dt="2022-10-04T11:33:48.564" v="95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Oettl, Martin (Nokia - DE/Munich)" userId="d0dedbf4-41aa-471b-a0ad-7f4a67c498e8" providerId="ADAL" clId="{A2636FCD-DE04-4D69-A251-EDAB693C0713}" dt="2022-10-04T11:35:04.685" v="106" actId="20577"/>
        <pc:sldMkLst>
          <pc:docMk/>
          <pc:sldMk cId="0" sldId="363"/>
        </pc:sldMkLst>
        <pc:spChg chg="mod">
          <ac:chgData name="Oettl, Martin (Nokia - DE/Munich)" userId="d0dedbf4-41aa-471b-a0ad-7f4a67c498e8" providerId="ADAL" clId="{A2636FCD-DE04-4D69-A251-EDAB693C0713}" dt="2022-10-04T11:35:04.685" v="106" actId="20577"/>
          <ac:spMkLst>
            <pc:docMk/>
            <pc:sldMk cId="0" sldId="363"/>
            <ac:spMk id="6147" creationId="{33CFEE74-7B51-47B2-8BC9-945D38E983E7}"/>
          </ac:spMkLst>
        </pc:spChg>
      </pc:sldChg>
      <pc:sldChg chg="modSp mod">
        <pc:chgData name="Oettl, Martin (Nokia - DE/Munich)" userId="d0dedbf4-41aa-471b-a0ad-7f4a67c498e8" providerId="ADAL" clId="{A2636FCD-DE04-4D69-A251-EDAB693C0713}" dt="2022-10-04T18:43:29.539" v="141" actId="6549"/>
        <pc:sldMkLst>
          <pc:docMk/>
          <pc:sldMk cId="2694752860" sldId="366"/>
        </pc:sldMkLst>
        <pc:spChg chg="mod">
          <ac:chgData name="Oettl, Martin (Nokia - DE/Munich)" userId="d0dedbf4-41aa-471b-a0ad-7f4a67c498e8" providerId="ADAL" clId="{A2636FCD-DE04-4D69-A251-EDAB693C0713}" dt="2022-10-04T18:43:29.539" v="141" actId="6549"/>
          <ac:spMkLst>
            <pc:docMk/>
            <pc:sldMk cId="2694752860" sldId="366"/>
            <ac:spMk id="3" creationId="{1F79E7DB-4424-4542-9354-4A6ACDB5000A}"/>
          </ac:spMkLst>
        </pc:spChg>
      </pc:sldChg>
      <pc:sldMasterChg chg="modSp mod modSldLayout">
        <pc:chgData name="Oettl, Martin (Nokia - DE/Munich)" userId="d0dedbf4-41aa-471b-a0ad-7f4a67c498e8" providerId="ADAL" clId="{A2636FCD-DE04-4D69-A251-EDAB693C0713}" dt="2022-10-04T11:32:24.295" v="27" actId="478"/>
        <pc:sldMasterMkLst>
          <pc:docMk/>
          <pc:sldMasterMk cId="0" sldId="2147485146"/>
        </pc:sldMasterMkLst>
        <pc:spChg chg="mod">
          <ac:chgData name="Oettl, Martin (Nokia - DE/Munich)" userId="d0dedbf4-41aa-471b-a0ad-7f4a67c498e8" providerId="ADAL" clId="{A2636FCD-DE04-4D69-A251-EDAB693C0713}" dt="2022-10-04T11:31:43.842" v="26" actId="20577"/>
          <ac:spMkLst>
            <pc:docMk/>
            <pc:sldMasterMk cId="0" sldId="2147485146"/>
            <ac:spMk id="15" creationId="{897F339D-C9FE-4694-B4EA-980A7508C12C}"/>
          </ac:spMkLst>
        </pc:spChg>
        <pc:sldLayoutChg chg="delSp mod">
          <pc:chgData name="Oettl, Martin (Nokia - DE/Munich)" userId="d0dedbf4-41aa-471b-a0ad-7f4a67c498e8" providerId="ADAL" clId="{A2636FCD-DE04-4D69-A251-EDAB693C0713}" dt="2022-10-04T11:32:24.295" v="27" actId="478"/>
          <pc:sldLayoutMkLst>
            <pc:docMk/>
            <pc:sldMasterMk cId="0" sldId="2147485146"/>
            <pc:sldLayoutMk cId="1296542685" sldId="2147485164"/>
          </pc:sldLayoutMkLst>
          <pc:picChg chg="del">
            <ac:chgData name="Oettl, Martin (Nokia - DE/Munich)" userId="d0dedbf4-41aa-471b-a0ad-7f4a67c498e8" providerId="ADAL" clId="{A2636FCD-DE04-4D69-A251-EDAB693C0713}" dt="2022-10-04T11:32:24.295" v="27" actId="478"/>
            <ac:picMkLst>
              <pc:docMk/>
              <pc:sldMasterMk cId="0" sldId="2147485146"/>
              <pc:sldLayoutMk cId="1296542685" sldId="2147485164"/>
              <ac:picMk id="13" creationId="{B1447C0D-2441-664B-B17F-BA8A30B29321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AC5D09B-FA1D-A085-687E-C32EC825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9130" y="342001"/>
            <a:ext cx="9271170" cy="1140607"/>
          </a:xfrm>
        </p:spPr>
        <p:txBody>
          <a:bodyPr/>
          <a:lstStyle/>
          <a:p>
            <a:r>
              <a:rPr lang="en-GB" noProof="0" dirty="0"/>
              <a:t>Title C - 1 or 2 lines</a:t>
            </a:r>
            <a:endParaRPr lang="en-US" dirty="0"/>
          </a:p>
        </p:txBody>
      </p:sp>
      <p:sp>
        <p:nvSpPr>
          <p:cNvPr id="9" name="Oval 6">
            <a:extLst>
              <a:ext uri="{FF2B5EF4-FFF2-40B4-BE49-F238E27FC236}">
                <a16:creationId xmlns:a16="http://schemas.microsoft.com/office/drawing/2014/main" id="{348F35FE-0228-0245-B71E-DA83CEFBF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sp>
        <p:nvSpPr>
          <p:cNvPr id="10" name="Text Placeholder 139">
            <a:extLst>
              <a:ext uri="{FF2B5EF4-FFF2-40B4-BE49-F238E27FC236}">
                <a16:creationId xmlns:a16="http://schemas.microsoft.com/office/drawing/2014/main" id="{D7A83BBA-9E98-ED40-8FC4-D68F7E5927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9130" y="1800000"/>
            <a:ext cx="9984814" cy="4243956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79694F3-7A5B-96D8-F33F-A1E07F151E1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49A1E65-43C1-8941-9501-2EB8C73206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82723" y="63667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2022 – All rights reserved</a:t>
            </a:r>
          </a:p>
        </p:txBody>
      </p:sp>
      <p:sp>
        <p:nvSpPr>
          <p:cNvPr id="14" name="Title 7">
            <a:extLst>
              <a:ext uri="{FF2B5EF4-FFF2-40B4-BE49-F238E27FC236}">
                <a16:creationId xmlns:a16="http://schemas.microsoft.com/office/drawing/2014/main" id="{BFDED1E7-8506-3D4F-6257-0CB0FCD624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>
          <a:xfrm>
            <a:off x="0" y="-490365"/>
            <a:ext cx="4476750" cy="36933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chemeClr val="accent1"/>
                </a:solidFill>
                <a:latin typeface="+mj-lt"/>
                <a:ea typeface="+mj-ea"/>
                <a:cs typeface="Poppins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Content slide basic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8FFFBA2E-71BC-9E41-8E9A-E4AC036224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C6DF47B-3BED-4C75-ACAB-4344E1B376FE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296542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#51-e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10</a:t>
            </a:r>
            <a:r>
              <a:rPr lang="en-GB" altLang="en-US" sz="1200" b="1" baseline="30000" dirty="0">
                <a:latin typeface="Arial "/>
              </a:rPr>
              <a:t>th </a:t>
            </a:r>
            <a:r>
              <a:rPr lang="en-GB" altLang="en-US" sz="1200" b="1" dirty="0">
                <a:latin typeface="Arial "/>
              </a:rPr>
              <a:t>– 19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October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S6-222714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dirty="0"/>
              <a:t>CAPIF extensions for use by other SDOs</a:t>
            </a:r>
            <a:br>
              <a:rPr lang="en-US" dirty="0"/>
            </a:br>
            <a:r>
              <a:rPr lang="en-US" sz="2800" dirty="0"/>
              <a:t>(related to the LS from ETSI ISG MEC)</a:t>
            </a:r>
            <a:br>
              <a:rPr lang="en-US" sz="4400" dirty="0"/>
            </a:br>
            <a:endParaRPr lang="en-GB" altLang="en-US" sz="32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dirty="0"/>
              <a:t>Nokia, Apple, Huawei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Overview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This discussion paper supports the LS "Re-use of CAPIF by ETSI MEC" in S6-222714 from ETSI ISG MEC to 3GPP SA6/CT3.</a:t>
            </a:r>
          </a:p>
          <a:p>
            <a:r>
              <a:rPr lang="en-US" sz="2400" dirty="0"/>
              <a:t>Collaboration between 3GPP SA6 and ETSI ISG MEC is ongoing for alignment between EDGEAPP and MEC, covered by the study on “Enhanced architecture for enabling Edge Applications (</a:t>
            </a:r>
            <a:r>
              <a:rPr lang="en-US" sz="2400" dirty="0" err="1"/>
              <a:t>FS_eEDGEAPP</a:t>
            </a:r>
            <a:r>
              <a:rPr lang="en-US" sz="2400" dirty="0"/>
              <a:t>)”. The results of the normative work is to be captured by the work in "Edge Application Standards in 3GPP and alignment with External Organizations (EDGEAPP_EXT)".</a:t>
            </a:r>
          </a:p>
          <a:p>
            <a:r>
              <a:rPr lang="en-GB" sz="2400" dirty="0"/>
              <a:t>In this context, it would be advantageous to support a single API registry in common EDGEAPP / MEC deployments.</a:t>
            </a:r>
          </a:p>
          <a:p>
            <a:r>
              <a:rPr lang="en-GB" sz="2400" dirty="0"/>
              <a:t>ETSI ISG MEC has analysed which extensions would be needed to the CAPIF data model in order to allow a CAPIF registry to also carry the information related to MEC services.</a:t>
            </a:r>
          </a:p>
          <a:p>
            <a:pPr marL="0" indent="0">
              <a:buNone/>
            </a:pPr>
            <a:endParaRPr lang="en-US" altLang="en-US" sz="2400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noProof="0" dirty="0"/>
              <a:t>Comparing CAPIF and MEC service data models</a:t>
            </a:r>
            <a:endParaRPr lang="en-GB" altLang="en-US" sz="36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17387"/>
            <a:ext cx="10515600" cy="4351338"/>
          </a:xfrm>
        </p:spPr>
        <p:txBody>
          <a:bodyPr/>
          <a:lstStyle/>
          <a:p>
            <a:r>
              <a:rPr lang="de-DE" sz="2400" b="1" dirty="0"/>
              <a:t>CAPIF </a:t>
            </a:r>
            <a:r>
              <a:rPr lang="de-DE" sz="2400" b="1" dirty="0" err="1"/>
              <a:t>data</a:t>
            </a:r>
            <a:r>
              <a:rPr lang="de-DE" sz="2400" b="1" dirty="0"/>
              <a:t> </a:t>
            </a:r>
            <a:r>
              <a:rPr lang="de-DE" sz="2400" b="1" dirty="0" err="1"/>
              <a:t>model</a:t>
            </a:r>
            <a:r>
              <a:rPr lang="de-DE" sz="2400" b="1" dirty="0"/>
              <a:t> (3GPP TS 29.222)</a:t>
            </a:r>
          </a:p>
          <a:p>
            <a:pPr lvl="1"/>
            <a:r>
              <a:rPr lang="de-DE" sz="2000" dirty="0"/>
              <a:t>Service </a:t>
            </a:r>
            <a:r>
              <a:rPr lang="de-DE" sz="2000" dirty="0" err="1"/>
              <a:t>modeling</a:t>
            </a:r>
            <a:r>
              <a:rPr lang="de-DE" sz="2000" dirty="0"/>
              <a:t> </a:t>
            </a:r>
            <a:r>
              <a:rPr lang="de-DE" sz="2000" dirty="0" err="1"/>
              <a:t>approach</a:t>
            </a:r>
            <a:r>
              <a:rPr lang="de-DE" sz="2000" dirty="0"/>
              <a:t> </a:t>
            </a:r>
            <a:r>
              <a:rPr lang="de-DE" sz="2000" dirty="0" err="1"/>
              <a:t>is</a:t>
            </a:r>
            <a:r>
              <a:rPr lang="de-DE" sz="2000" dirty="0"/>
              <a:t> </a:t>
            </a:r>
            <a:r>
              <a:rPr lang="de-DE" sz="2000" dirty="0" err="1"/>
              <a:t>focused</a:t>
            </a:r>
            <a:r>
              <a:rPr lang="de-DE" sz="2000" dirty="0"/>
              <a:t> on REST+JSON APIs </a:t>
            </a:r>
          </a:p>
          <a:p>
            <a:pPr lvl="1"/>
            <a:r>
              <a:rPr lang="de-DE" sz="2000" dirty="0" err="1"/>
              <a:t>Detailed</a:t>
            </a:r>
            <a:r>
              <a:rPr lang="de-DE" sz="2000" dirty="0"/>
              <a:t> </a:t>
            </a:r>
            <a:r>
              <a:rPr lang="de-DE" sz="2000" dirty="0" err="1"/>
              <a:t>model</a:t>
            </a:r>
            <a:r>
              <a:rPr lang="de-DE" sz="2000" dirty="0"/>
              <a:t> for </a:t>
            </a:r>
            <a:r>
              <a:rPr lang="de-DE" sz="2000" dirty="0" err="1"/>
              <a:t>describing</a:t>
            </a:r>
            <a:r>
              <a:rPr lang="de-DE" sz="2000" dirty="0"/>
              <a:t> REST </a:t>
            </a:r>
            <a:r>
              <a:rPr lang="de-DE" sz="2000" dirty="0" err="1"/>
              <a:t>resources</a:t>
            </a:r>
            <a:endParaRPr lang="de-DE" sz="2000" dirty="0"/>
          </a:p>
          <a:p>
            <a:pPr lvl="1"/>
            <a:r>
              <a:rPr lang="de-DE" sz="2000" dirty="0" err="1"/>
              <a:t>No</a:t>
            </a:r>
            <a:r>
              <a:rPr lang="de-DE" sz="2000" dirty="0"/>
              <a:t> </a:t>
            </a:r>
            <a:r>
              <a:rPr lang="de-DE" sz="2000" dirty="0" err="1"/>
              <a:t>support</a:t>
            </a:r>
            <a:r>
              <a:rPr lang="de-DE" sz="2000" dirty="0"/>
              <a:t> for alternative API </a:t>
            </a:r>
            <a:r>
              <a:rPr lang="de-DE" sz="2000" dirty="0" err="1"/>
              <a:t>transport</a:t>
            </a:r>
            <a:r>
              <a:rPr lang="de-DE" sz="2000" dirty="0"/>
              <a:t> </a:t>
            </a:r>
            <a:r>
              <a:rPr lang="de-DE" sz="2000" dirty="0" err="1"/>
              <a:t>methods</a:t>
            </a:r>
            <a:r>
              <a:rPr lang="de-DE" sz="2000" dirty="0"/>
              <a:t> (such </a:t>
            </a:r>
            <a:r>
              <a:rPr lang="de-DE" sz="2000" dirty="0" err="1"/>
              <a:t>as</a:t>
            </a:r>
            <a:r>
              <a:rPr lang="de-DE" sz="2000" dirty="0"/>
              <a:t> Websocket, (G)RPC, </a:t>
            </a:r>
            <a:r>
              <a:rPr lang="de-DE" sz="2000" dirty="0" err="1"/>
              <a:t>message</a:t>
            </a:r>
            <a:r>
              <a:rPr lang="de-DE" sz="2000" dirty="0"/>
              <a:t> </a:t>
            </a:r>
            <a:r>
              <a:rPr lang="de-DE" sz="2000" dirty="0" err="1"/>
              <a:t>buses</a:t>
            </a:r>
            <a:r>
              <a:rPr lang="de-DE" sz="2000" dirty="0"/>
              <a:t>, …)</a:t>
            </a:r>
          </a:p>
          <a:p>
            <a:pPr lvl="1"/>
            <a:r>
              <a:rPr lang="de-DE" sz="2000" dirty="0"/>
              <a:t>Security </a:t>
            </a:r>
            <a:r>
              <a:rPr lang="de-DE" sz="2000" dirty="0" err="1"/>
              <a:t>defined</a:t>
            </a:r>
            <a:r>
              <a:rPr lang="de-DE" sz="2000" dirty="0"/>
              <a:t> in </a:t>
            </a:r>
            <a:r>
              <a:rPr lang="de-DE" sz="2000" dirty="0" err="1"/>
              <a:t>dedicated</a:t>
            </a:r>
            <a:r>
              <a:rPr lang="de-DE" sz="2000" dirty="0"/>
              <a:t> 3GPP </a:t>
            </a:r>
            <a:r>
              <a:rPr lang="de-DE" sz="2000" dirty="0" err="1"/>
              <a:t>specification</a:t>
            </a:r>
            <a:r>
              <a:rPr lang="de-DE" sz="2000" dirty="0"/>
              <a:t> (33.122 – CAPIF </a:t>
            </a:r>
            <a:r>
              <a:rPr lang="de-DE" sz="2000" dirty="0" err="1"/>
              <a:t>security</a:t>
            </a:r>
            <a:r>
              <a:rPr lang="de-DE" sz="2000" dirty="0"/>
              <a:t>)</a:t>
            </a:r>
          </a:p>
          <a:p>
            <a:r>
              <a:rPr lang="de-DE" sz="2400" b="1" dirty="0"/>
              <a:t>MEC </a:t>
            </a:r>
            <a:r>
              <a:rPr lang="de-DE" sz="2400" b="1" dirty="0" err="1"/>
              <a:t>data</a:t>
            </a:r>
            <a:r>
              <a:rPr lang="de-DE" sz="2400" b="1" dirty="0"/>
              <a:t> </a:t>
            </a:r>
            <a:r>
              <a:rPr lang="de-DE" sz="2400" b="1" dirty="0" err="1"/>
              <a:t>model</a:t>
            </a:r>
            <a:r>
              <a:rPr lang="de-DE" sz="2400" b="1" dirty="0"/>
              <a:t> (ETSI GS MEC 011)</a:t>
            </a:r>
          </a:p>
          <a:p>
            <a:pPr lvl="1"/>
            <a:r>
              <a:rPr lang="en-GB" sz="2000" dirty="0"/>
              <a:t>More general approach to service </a:t>
            </a:r>
            <a:r>
              <a:rPr lang="en-GB" sz="2000" dirty="0" err="1"/>
              <a:t>modeling</a:t>
            </a:r>
            <a:endParaRPr lang="en-GB" sz="2000" dirty="0"/>
          </a:p>
          <a:p>
            <a:pPr lvl="1"/>
            <a:r>
              <a:rPr lang="en-GB" sz="2000" dirty="0"/>
              <a:t>Suitable for REST but not detailing individual resources</a:t>
            </a:r>
          </a:p>
          <a:p>
            <a:pPr lvl="1"/>
            <a:r>
              <a:rPr lang="en-GB" sz="2000" dirty="0"/>
              <a:t>Support for alternative transport protocols (other than REST/HTTP) and data formats (other than JSON), also those that are deployment-specific</a:t>
            </a:r>
          </a:p>
          <a:p>
            <a:pPr lvl="1"/>
            <a:r>
              <a:rPr lang="en-GB" sz="2000" dirty="0"/>
              <a:t>Heartbeat (aligned with 3GPP TS 29.510)</a:t>
            </a:r>
          </a:p>
          <a:p>
            <a:pPr marL="457200" lvl="1" indent="0">
              <a:buNone/>
            </a:pPr>
            <a:endParaRPr lang="de-DE" sz="2000" b="1" dirty="0"/>
          </a:p>
          <a:p>
            <a:endParaRPr lang="en-US" altLang="en-US" sz="2400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/>
              <a:t>Extension requirements from ETSI ISG MEC</a:t>
            </a:r>
            <a:endParaRPr lang="en-GB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Proposed requirements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altLang="en-US" sz="1800" dirty="0"/>
              <a:t>Allow ETSI ISG MEC to extend enumerations, e.g., for data formats, protocols and security mechanisms, without breaking "native" CAPIF API invokers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altLang="en-US" sz="1800" dirty="0"/>
              <a:t>Support extension containers that would allow an "extended" CAPIF AEF to provide additional information (including MEC-specific security information) during service API publication, persist such extension containers by CAPIF and return them as part of the discover service APIs result.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altLang="en-US" sz="1800" dirty="0"/>
              <a:t>Provide a mechanism that allows definition of additional filtering criteria for discover service API queries.</a:t>
            </a:r>
          </a:p>
          <a:p>
            <a:r>
              <a:rPr lang="en-US" altLang="en-US" sz="2000" dirty="0"/>
              <a:t>Notes</a:t>
            </a:r>
          </a:p>
          <a:p>
            <a:pPr lvl="1"/>
            <a:r>
              <a:rPr lang="en-GB" altLang="en-US" sz="1800" dirty="0"/>
              <a:t>Note that it is suggested that these extension mechanisms are generic, they could be used e.g. by other SDOs, OSS communities, even vendors…</a:t>
            </a:r>
          </a:p>
          <a:p>
            <a:pPr lvl="1"/>
            <a:r>
              <a:rPr lang="en-GB" altLang="en-US" sz="1800" dirty="0"/>
              <a:t>ETSI ISG MEC could use these extension mechanisms to specify a CAPIF-based variant of the MEC service registry.</a:t>
            </a:r>
          </a:p>
          <a:p>
            <a:pPr lvl="1"/>
            <a:r>
              <a:rPr lang="en-GB" altLang="en-US" sz="1800" dirty="0"/>
              <a:t>Note that the 3GPP NRF has extension mechanisms, referring to clause 6.6 in 3GPP TS 29.500</a:t>
            </a:r>
          </a:p>
          <a:p>
            <a:pPr lvl="1"/>
            <a:endParaRPr lang="en-US" altLang="en-US" sz="1800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6FA32-B795-41AC-867A-02D66A1B6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79E7DB-4424-4542-9354-4A6ACDB500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Could CT3 immediately start designing  protocol-level extensions that meet the proposed requirements from MEC, based on the existing CAPIF stage 2?</a:t>
            </a:r>
          </a:p>
          <a:p>
            <a:endParaRPr lang="en-GB" dirty="0"/>
          </a:p>
          <a:p>
            <a:r>
              <a:rPr lang="en-US"/>
              <a:t>Or </a:t>
            </a:r>
            <a:r>
              <a:rPr lang="en-US" dirty="0"/>
              <a:t>would SA6 need to capture stage 2 requirements for CAPIF extensions and alignment aspects between EDGEAPP and ETSI MEC, to enable the definition of stage 3 data model extensibility mechanisms by CT3, for use by external entities such as ETSI MEC?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475286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6E56C6-1E8B-477D-AAD0-9CCF942FA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BACKUP</a:t>
            </a:r>
          </a:p>
        </p:txBody>
      </p:sp>
    </p:spTree>
    <p:extLst>
      <p:ext uri="{BB962C8B-B14F-4D97-AF65-F5344CB8AC3E}">
        <p14:creationId xmlns:p14="http://schemas.microsoft.com/office/powerpoint/2010/main" val="399468825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Generated by PlantUML">
            <a:extLst>
              <a:ext uri="{FF2B5EF4-FFF2-40B4-BE49-F238E27FC236}">
                <a16:creationId xmlns:a16="http://schemas.microsoft.com/office/drawing/2014/main" id="{5F657AE6-FD46-411E-9367-068D4C76562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54" y="1916034"/>
            <a:ext cx="8101922" cy="3685696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AF68EFB1-E6C8-40A6-B900-6A80AC1C2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/>
              <a:t>Illustration of possible protocol-level extensions </a:t>
            </a:r>
            <a:r>
              <a:rPr lang="en-GB" sz="2400" dirty="0">
                <a:solidFill>
                  <a:srgbClr val="C00000"/>
                </a:solidFill>
              </a:rPr>
              <a:t>(*)</a:t>
            </a:r>
            <a:endParaRPr lang="en-GB" sz="3200" dirty="0">
              <a:solidFill>
                <a:srgbClr val="C0000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C08534-7A31-4B80-95C7-F2066EC7B8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C6DF47B-3BED-4C75-ACAB-4344E1B376FE}" type="slidenum">
              <a:rPr lang="en-GB" noProof="0" smtClean="0"/>
              <a:pPr/>
              <a:t>7</a:t>
            </a:fld>
            <a:endParaRPr lang="en-GB" noProof="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BEFD52B-A83C-4C4D-83C2-43C29F4244A9}"/>
              </a:ext>
            </a:extLst>
          </p:cNvPr>
          <p:cNvSpPr txBox="1"/>
          <p:nvPr/>
        </p:nvSpPr>
        <p:spPr>
          <a:xfrm>
            <a:off x="263096" y="5985160"/>
            <a:ext cx="69846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C00000"/>
                </a:solidFill>
              </a:rPr>
              <a:t>(*) illustrative only, the actual development is entirely in scope of 3GPP CT3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18E43A5-C1BE-4450-8AA0-231AF128586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76628" y="3577082"/>
            <a:ext cx="4952276" cy="2819908"/>
          </a:xfrm>
        </p:spPr>
        <p:txBody>
          <a:bodyPr/>
          <a:lstStyle/>
          <a:p>
            <a:pPr>
              <a:lnSpc>
                <a:spcPct val="107000"/>
              </a:lnSpc>
              <a:spcBef>
                <a:spcPts val="0"/>
              </a:spcBef>
            </a:pPr>
            <a:r>
              <a:rPr lang="de-DE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Extensions</a:t>
            </a:r>
            <a:endParaRPr lang="de-DE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de-DE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extension</a:t>
            </a:r>
            <a:r>
              <a:rPr lang="de-DE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container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-&gt; 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persist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content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on 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registration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return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content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on 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discovery</a:t>
            </a:r>
            <a:endParaRPr lang="en-GB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de-DE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filter</a:t>
            </a:r>
            <a:r>
              <a:rPr lang="de-DE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extension</a:t>
            </a:r>
            <a:r>
              <a:rPr lang="de-DE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hook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-&gt; 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attributes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from 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extension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container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GET 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queries</a:t>
            </a:r>
            <a:endParaRPr lang="en-GB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de-DE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extensions</a:t>
            </a:r>
            <a:r>
              <a:rPr lang="de-DE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de-DE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enums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protocols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formats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-&gt; 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allow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signalling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other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protocols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formats</a:t>
            </a:r>
            <a:endParaRPr lang="en-GB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de-DE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security</a:t>
            </a:r>
            <a:r>
              <a:rPr lang="de-DE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extension</a:t>
            </a:r>
            <a:r>
              <a:rPr lang="de-DE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container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-&gt; 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allow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signalling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security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information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e.g. 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related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"alternative" 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protocols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used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</a:t>
            </a:r>
            <a:r>
              <a:rPr lang="de-D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MEC</a:t>
            </a:r>
            <a:endParaRPr lang="en-GB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1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63780B-8ACE-45FF-A741-B0FB65901F48}"/>
              </a:ext>
            </a:extLst>
          </p:cNvPr>
          <p:cNvSpPr txBox="1"/>
          <p:nvPr/>
        </p:nvSpPr>
        <p:spPr>
          <a:xfrm>
            <a:off x="8956021" y="1988312"/>
            <a:ext cx="2609194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latin typeface="Calibri" panose="020F0502020204030204" pitchFamily="34" charset="0"/>
                <a:cs typeface="Calibri" panose="020F0502020204030204" pitchFamily="34" charset="0"/>
              </a:rPr>
              <a:t>Legend</a:t>
            </a:r>
            <a:endParaRPr lang="en-GB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de-DE" sz="1400" dirty="0" err="1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blue</a:t>
            </a:r>
            <a:r>
              <a:rPr lang="de-DE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de-DE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extension</a:t>
            </a:r>
            <a:r>
              <a:rPr lang="de-DE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points</a:t>
            </a:r>
            <a:endParaRPr lang="de-DE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400" dirty="0">
                <a:latin typeface="Calibri" panose="020F0502020204030204" pitchFamily="34" charset="0"/>
                <a:cs typeface="Calibri" panose="020F0502020204030204" pitchFamily="34" charset="0"/>
              </a:rPr>
              <a:t>1 exactly one</a:t>
            </a:r>
          </a:p>
          <a:p>
            <a:r>
              <a:rPr lang="en-GB" sz="1400" dirty="0">
                <a:latin typeface="Calibri" panose="020F0502020204030204" pitchFamily="34" charset="0"/>
                <a:cs typeface="Calibri" panose="020F0502020204030204" pitchFamily="34" charset="0"/>
              </a:rPr>
              <a:t>? zero or one</a:t>
            </a:r>
          </a:p>
          <a:p>
            <a:r>
              <a:rPr lang="en-GB" sz="1400" dirty="0">
                <a:latin typeface="Calibri" panose="020F0502020204030204" pitchFamily="34" charset="0"/>
                <a:cs typeface="Calibri" panose="020F0502020204030204" pitchFamily="34" charset="0"/>
              </a:rPr>
              <a:t>+ one or more</a:t>
            </a:r>
          </a:p>
          <a:p>
            <a:r>
              <a:rPr lang="en-GB" sz="1400" dirty="0">
                <a:latin typeface="Calibri" panose="020F0502020204030204" pitchFamily="34" charset="0"/>
                <a:cs typeface="Calibri" panose="020F0502020204030204" pitchFamily="34" charset="0"/>
              </a:rPr>
              <a:t>* zero or more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220418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5374</TotalTime>
  <Words>629</Words>
  <Application>Microsoft Office PowerPoint</Application>
  <PresentationFormat>Widescreen</PresentationFormat>
  <Paragraphs>46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Arial </vt:lpstr>
      <vt:lpstr>Calibri</vt:lpstr>
      <vt:lpstr>Calibri Light</vt:lpstr>
      <vt:lpstr>Poppins</vt:lpstr>
      <vt:lpstr>Times New Roman</vt:lpstr>
      <vt:lpstr>Office Theme</vt:lpstr>
      <vt:lpstr>CAPIF extensions for use by other SDOs (related to the LS from ETSI ISG MEC) </vt:lpstr>
      <vt:lpstr>Overview</vt:lpstr>
      <vt:lpstr>Comparing CAPIF and MEC service data models</vt:lpstr>
      <vt:lpstr>Extension requirements from ETSI ISG MEC</vt:lpstr>
      <vt:lpstr>Conclusion</vt:lpstr>
      <vt:lpstr>BACKUP</vt:lpstr>
      <vt:lpstr>Illustration of possible protocol-level extensions (*)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nokia_Rev1</cp:lastModifiedBy>
  <cp:revision>611</cp:revision>
  <dcterms:created xsi:type="dcterms:W3CDTF">2010-02-05T13:52:04Z</dcterms:created>
  <dcterms:modified xsi:type="dcterms:W3CDTF">2022-10-04T18:43:35Z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