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5"/>
  </p:notesMasterIdLst>
  <p:handoutMasterIdLst>
    <p:handoutMasterId r:id="rId16"/>
  </p:handoutMasterIdLst>
  <p:sldIdLst>
    <p:sldId id="341" r:id="rId5"/>
    <p:sldId id="363" r:id="rId6"/>
    <p:sldId id="364" r:id="rId7"/>
    <p:sldId id="365" r:id="rId8"/>
    <p:sldId id="367" r:id="rId9"/>
    <p:sldId id="366" r:id="rId10"/>
    <p:sldId id="368" r:id="rId11"/>
    <p:sldId id="369" r:id="rId12"/>
    <p:sldId id="370" r:id="rId13"/>
    <p:sldId id="371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9CB4804A-7E10-4E5A-BDD6-47177AAC92C4}">
          <p14:sldIdLst>
            <p14:sldId id="341"/>
            <p14:sldId id="363"/>
            <p14:sldId id="364"/>
            <p14:sldId id="365"/>
            <p14:sldId id="367"/>
            <p14:sldId id="366"/>
            <p14:sldId id="368"/>
            <p14:sldId id="369"/>
            <p14:sldId id="370"/>
            <p14:sldId id="3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5" d="100"/>
          <a:sy n="85" d="100"/>
        </p:scale>
        <p:origin x="64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#50-e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– 31</a:t>
            </a:r>
            <a:r>
              <a:rPr lang="en-GB" altLang="en-US" sz="1200" b="1" baseline="30000" dirty="0">
                <a:latin typeface="Arial "/>
              </a:rPr>
              <a:t>st</a:t>
            </a:r>
            <a:r>
              <a:rPr lang="en-GB" altLang="en-US" sz="1200" b="1" dirty="0">
                <a:latin typeface="Arial "/>
              </a:rPr>
              <a:t> August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S6-222302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3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2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dirty="0"/>
              <a:t>Way forward for federation and roaming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Nishant Gupta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Delegate, Qualcomm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A3D00B-9ED6-4C6C-9F5A-3088FF6CD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Enhanced ECS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01560374-47BA-4183-9DD6-B5031A407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348111" cy="4351338"/>
          </a:xfr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2853DC"/>
              </a:buClr>
              <a:buSz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Edge Configuration Server (Edge Repository)</a:t>
            </a:r>
          </a:p>
          <a:p>
            <a:pPr marL="137160" marR="0" lvl="0" indent="-192024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2853D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ECS that acts as edge repository (ECS-ER) provides supporting functions needed for roaming and federation. Functionalities of ECS-ER are:</a:t>
            </a:r>
          </a:p>
          <a:p>
            <a:pPr marL="137160" marR="0" lvl="0" indent="-192024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2853D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a) Receiving and storing information about edge computing resources from other ECS(s) of the federation;</a:t>
            </a:r>
          </a:p>
          <a:p>
            <a:pPr marL="137160" marR="0" lvl="0" indent="-192024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2853D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b) Providing information about Edge computing resources to other ECS(s) of the federation.</a:t>
            </a:r>
          </a:p>
          <a:p>
            <a:pPr marL="0" marR="0" lvl="0" indent="0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2853DC"/>
              </a:buClr>
              <a:buSz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EDGE-10</a:t>
            </a:r>
          </a:p>
          <a:p>
            <a:pPr marL="137160" marR="0" lvl="0" indent="-192024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2853D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EDGE-10 reference point enables interactions between the ECS and the ECS acting as edge repository. It supports:</a:t>
            </a:r>
          </a:p>
          <a:p>
            <a:pPr marL="137160" marR="0" lvl="0" indent="-192024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2853D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a) Registration and de-registration of the ECS to the ECS acting as edge repository; and</a:t>
            </a:r>
          </a:p>
          <a:p>
            <a:pPr marL="137160" marR="0" lvl="0" indent="-192024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2853D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B) Retrieval or discovery of information about other ECS(s) of the federation.</a:t>
            </a:r>
            <a:endParaRPr lang="en-US" sz="1200" i="1" dirty="0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2143D9A-FCA6-497D-9531-9A3B5A438A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4057503"/>
              </p:ext>
            </p:extLst>
          </p:nvPr>
        </p:nvGraphicFramePr>
        <p:xfrm>
          <a:off x="6096000" y="2575708"/>
          <a:ext cx="5450945" cy="3278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Visio" r:id="rId3" imgW="7429623" imgH="4467115" progId="Visio.Drawing.15">
                  <p:embed/>
                </p:oleObj>
              </mc:Choice>
              <mc:Fallback>
                <p:oleObj name="Visio" r:id="rId3" imgW="7429623" imgH="4467115" progId="Visio.Drawing.15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7383C8F-FCD5-4D55-BDBE-DB428F6CE28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2575708"/>
                        <a:ext cx="5450945" cy="32788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88620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 Overview</a:t>
            </a:r>
          </a:p>
          <a:p>
            <a:r>
              <a:rPr lang="en-US" altLang="en-US" dirty="0"/>
              <a:t> Flowchart</a:t>
            </a:r>
          </a:p>
          <a:p>
            <a:r>
              <a:rPr lang="en-US" altLang="en-US" dirty="0"/>
              <a:t> Step 6</a:t>
            </a:r>
          </a:p>
          <a:p>
            <a:r>
              <a:rPr lang="en-US" altLang="en-US" dirty="0"/>
              <a:t> Different approaches in detail</a:t>
            </a:r>
          </a:p>
          <a:p>
            <a:r>
              <a:rPr lang="en-US" altLang="en-US" dirty="0"/>
              <a:t> Proposed way forward</a:t>
            </a: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Overview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indent="0" algn="l" rtl="0">
              <a:spcBef>
                <a:spcPts val="900"/>
              </a:spcBef>
              <a:buNone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Rel-18 eEDGEAPP aims to specify:</a:t>
            </a:r>
          </a:p>
          <a:p>
            <a:pPr marR="0" algn="l" rtl="0">
              <a:spcBef>
                <a:spcPts val="900"/>
              </a:spcBef>
            </a:pPr>
            <a:r>
              <a:rPr lang="en-US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Federation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of ECSPs, to share resources and </a:t>
            </a: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allow subscribers of partner ECSPs access to these resources.</a:t>
            </a:r>
          </a:p>
          <a:p>
            <a:pPr lvl="1">
              <a:spcBef>
                <a:spcPts val="900"/>
              </a:spcBef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</a:rPr>
              <a:t>Suggestions have been made to name this feature ‘Inter-ECSP service roaming’</a:t>
            </a:r>
          </a:p>
          <a:p>
            <a:pPr marR="0" algn="l" rtl="0">
              <a:spcBef>
                <a:spcPts val="900"/>
              </a:spcBef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EEL support for UEs </a:t>
            </a:r>
            <a:r>
              <a:rPr lang="en-US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roaming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to a different PLMN</a:t>
            </a:r>
          </a:p>
          <a:p>
            <a:pPr marL="0" marR="0" indent="0" algn="l" rtl="0">
              <a:spcBef>
                <a:spcPts val="900"/>
              </a:spcBef>
              <a:buNone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While availing services of the </a:t>
            </a: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federation,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UEs may or may not be roaming to a different PLMN.</a:t>
            </a:r>
          </a:p>
          <a:p>
            <a:pPr marL="0" marR="0" indent="0" algn="l" rtl="0">
              <a:spcBef>
                <a:spcPts val="900"/>
              </a:spcBef>
              <a:buNone/>
            </a:pPr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marR="0" indent="0" algn="l" rtl="0">
              <a:spcBef>
                <a:spcPts val="900"/>
              </a:spcBef>
              <a:buNone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Different views have been expressed on navigating an</a:t>
            </a: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 EEC or a S-EES for service provisioning in the above scenarios. </a:t>
            </a:r>
          </a:p>
          <a:p>
            <a:pPr marL="0" marR="0" indent="0" algn="l" rtl="0">
              <a:spcBef>
                <a:spcPts val="900"/>
              </a:spcBef>
              <a:buNone/>
            </a:pPr>
            <a:endParaRPr lang="en-US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marR="0" indent="0" algn="l" rtl="0">
              <a:spcBef>
                <a:spcPts val="900"/>
              </a:spcBef>
              <a:buNone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In all different options, either “ECS configuration information” or “EDN configuration information” to connect to an available EES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needs to be provided to the EEC/S-EES.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Flowchart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250F752-7E61-4DDE-A21B-DFEBE78CDA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8215954"/>
              </p:ext>
            </p:extLst>
          </p:nvPr>
        </p:nvGraphicFramePr>
        <p:xfrm>
          <a:off x="2841802" y="1762296"/>
          <a:ext cx="8511998" cy="45872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Visio" r:id="rId3" imgW="7458229" imgH="4019660" progId="Visio.Drawing.15">
                  <p:embed/>
                </p:oleObj>
              </mc:Choice>
              <mc:Fallback>
                <p:oleObj name="Visio" r:id="rId3" imgW="7458229" imgH="4019660" progId="Visio.Drawing.15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803F8C2-9A47-464D-A534-241937849F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41802" y="1762296"/>
                        <a:ext cx="8511998" cy="45872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A02A2A9-FDE4-47F5-B4F5-9F4E6BF47E69}"/>
              </a:ext>
            </a:extLst>
          </p:cNvPr>
          <p:cNvSpPr txBox="1"/>
          <p:nvPr/>
        </p:nvSpPr>
        <p:spPr>
          <a:xfrm>
            <a:off x="383822" y="3694700"/>
            <a:ext cx="2998381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</a:rPr>
              <a:t>*</a:t>
            </a: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</a:rPr>
              <a:t>In step 3, contacted ECS may not have a suitable EDN available due to multiple reasons, such as, not having the required application deployed, not serving via UE’s current serving-PLMN in case the UE is roaming, etc.</a:t>
            </a:r>
            <a:endParaRPr lang="en-US" sz="1400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A9AE2-8F94-4758-AB1E-56A8BD9B4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6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250D11A-72E5-49FE-852C-87DFBBE615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8525499"/>
              </p:ext>
            </p:extLst>
          </p:nvPr>
        </p:nvGraphicFramePr>
        <p:xfrm>
          <a:off x="2840736" y="1769710"/>
          <a:ext cx="8513064" cy="4595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Visio" r:id="rId3" imgW="7459560" imgH="4027680" progId="Visio.Drawing.15">
                  <p:embed/>
                </p:oleObj>
              </mc:Choice>
              <mc:Fallback>
                <p:oleObj name="Visio" r:id="rId3" imgW="7459560" imgH="4027680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BFEBC4B-4D21-4F68-8533-993AD083A2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40736" y="1769710"/>
                        <a:ext cx="8513064" cy="45957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1A9ADF7-6935-4D0F-9537-AF586075D5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928556" cy="4351338"/>
          </a:xfrm>
        </p:spPr>
        <p:txBody>
          <a:bodyPr/>
          <a:lstStyle/>
          <a:p>
            <a:pPr marR="0" algn="l" rtl="0"/>
            <a:r>
              <a:rPr lang="en-US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The contacted ECS needs to determine a partner ECS that can provide the application required by the EEC/EES, as indicated in step 1a/1b.</a:t>
            </a:r>
          </a:p>
          <a:p>
            <a:pPr marR="0" algn="l" rtl="0"/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</a:rPr>
              <a:t>Considering different business models, multiple options have been discussed to enable step 6:</a:t>
            </a:r>
          </a:p>
          <a:p>
            <a:pPr lvl="1"/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Pre-configuring the ECS with relevant information</a:t>
            </a:r>
          </a:p>
          <a:p>
            <a:pPr lvl="1"/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OAM based ECS configuration</a:t>
            </a:r>
          </a:p>
          <a:p>
            <a:pPr lvl="1"/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A searchable repository</a:t>
            </a:r>
          </a:p>
          <a:p>
            <a:pPr lvl="1"/>
            <a:endParaRPr lang="en-US" sz="1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70365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89DF6-CC3D-407D-8E9D-B49C7041B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 approaches in detail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98788F-70F2-4546-8CBB-391F0C8854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Pre-configuring the ECS with relevant information</a:t>
            </a:r>
          </a:p>
          <a:p>
            <a:pPr lvl="1"/>
            <a:r>
              <a:rPr lang="en-US" sz="1400" dirty="0"/>
              <a:t>Being relatively static, ECS configuration Information can be pre-configured. EES and EAS (deployment) information cannot be pre-configured.</a:t>
            </a:r>
          </a:p>
          <a:p>
            <a:pPr lvl="1"/>
            <a:r>
              <a:rPr lang="en-US" sz="1400" dirty="0"/>
              <a:t>ECS configuration may include attributes (such as PLMN IDs, partner ECSP IDs etc.) to select an appropriate ECS that can serve the EEC.</a:t>
            </a:r>
          </a:p>
          <a:p>
            <a:pPr lvl="1"/>
            <a:r>
              <a:rPr lang="en-US" sz="1400" i="1" dirty="0"/>
              <a:t>Availability of the required application via the ECS(s) can not be verified; unless the contacted ECS queries the candidate ECS(s) individually.</a:t>
            </a:r>
          </a:p>
          <a:p>
            <a:r>
              <a:rPr lang="en-US" sz="2000" dirty="0"/>
              <a:t>OAM based ECS configuration</a:t>
            </a:r>
          </a:p>
          <a:p>
            <a:pPr lvl="1"/>
            <a:r>
              <a:rPr lang="en-US" sz="1400" dirty="0"/>
              <a:t>Enhance roaming agreements (and other relevant OAM configurations) with application availability information.</a:t>
            </a:r>
          </a:p>
          <a:p>
            <a:pPr lvl="1"/>
            <a:r>
              <a:rPr lang="en-US" sz="1400" dirty="0"/>
              <a:t>Ensure that service agreements with the end user and the federation agreements between the ECSPs cover application details.</a:t>
            </a:r>
          </a:p>
          <a:p>
            <a:pPr lvl="1"/>
            <a:r>
              <a:rPr lang="en-US" sz="1400" dirty="0"/>
              <a:t>Enhance the agreements as and when required to add newly (un)available applications.</a:t>
            </a:r>
          </a:p>
          <a:p>
            <a:pPr lvl="1"/>
            <a:r>
              <a:rPr lang="en-US" sz="1400" i="1" dirty="0"/>
              <a:t>Application availability can be ensured; however, such restrictive agreements do not suit all business models.</a:t>
            </a:r>
            <a:endParaRPr lang="en-US" sz="1400" dirty="0"/>
          </a:p>
          <a:p>
            <a:r>
              <a:rPr lang="en-US" sz="2000" dirty="0"/>
              <a:t>A searchable repository</a:t>
            </a:r>
          </a:p>
          <a:p>
            <a:pPr lvl="1"/>
            <a:r>
              <a:rPr lang="en-US" sz="1400" dirty="0"/>
              <a:t>Create a repository of available ECSs and associated application IDs</a:t>
            </a:r>
          </a:p>
          <a:p>
            <a:pPr lvl="1"/>
            <a:r>
              <a:rPr lang="en-US" sz="1400" dirty="0"/>
              <a:t>ECSs query this repository to find a partner ECS that has the required application available</a:t>
            </a:r>
          </a:p>
          <a:p>
            <a:pPr lvl="1"/>
            <a:r>
              <a:rPr lang="en-US" sz="1400" i="1" dirty="0"/>
              <a:t>Application availability is verified, and the model fits most business requirements; however, it requires maintaining the repository and real-time check as needed.</a:t>
            </a:r>
          </a:p>
        </p:txBody>
      </p:sp>
    </p:spTree>
    <p:extLst>
      <p:ext uri="{BB962C8B-B14F-4D97-AF65-F5344CB8AC3E}">
        <p14:creationId xmlns:p14="http://schemas.microsoft.com/office/powerpoint/2010/main" val="250267224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C1B60C-DA36-48AB-BAF7-A4D91F57F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261ECA-3CBA-4224-A4A7-E65324943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188200" cy="4351338"/>
          </a:xfrm>
        </p:spPr>
        <p:txBody>
          <a:bodyPr/>
          <a:lstStyle/>
          <a:p>
            <a:pPr marR="0" lvl="0" defTabSz="914400" latinLnBrk="0">
              <a:buClr>
                <a:srgbClr val="2853DC"/>
              </a:buClr>
              <a:buSzTx/>
              <a:tabLst/>
              <a:defRPr/>
            </a:pPr>
            <a:r>
              <a:rPr lang="en-US" sz="2000" dirty="0"/>
              <a:t>All 3 approaches are valid for different business models and assumptions.</a:t>
            </a:r>
          </a:p>
          <a:p>
            <a:pPr marR="0" lvl="0" defTabSz="914400" latinLnBrk="0">
              <a:buClr>
                <a:srgbClr val="2853DC"/>
              </a:buClr>
              <a:buSzTx/>
              <a:tabLst/>
              <a:defRPr/>
            </a:pPr>
            <a:r>
              <a:rPr lang="en-US" sz="2000" dirty="0"/>
              <a:t>Incorporate all 3 approaches in step 6.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28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Step 5:	ECS determines that information of a federation partner needs to be 	provided.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28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Step 6a:	ECS checks availability of any preconfigured or OEM configured information.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28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Step 6b:	If required information is available, ECS proceeds with step 7.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28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Step 6c:	If not, ECS queries the repository and seeks relevant ECS information.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28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Step 6d:	If available, ECS proceeds with step 7; otherwise ECS sends a negative 	response back to the requestor.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28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Step 7:	ECS checks if EEC/EES can directly contact the partner ECS.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  <a:p>
            <a:pPr>
              <a:buClr>
                <a:srgbClr val="2853DC"/>
              </a:buClr>
              <a:defRPr/>
            </a:pPr>
            <a:endParaRPr lang="en-US" sz="2000" dirty="0"/>
          </a:p>
          <a:p>
            <a:pPr>
              <a:buClr>
                <a:srgbClr val="2853DC"/>
              </a:buClr>
              <a:defRPr/>
            </a:pPr>
            <a:r>
              <a:rPr lang="en-US" sz="2000" dirty="0"/>
              <a:t>See related pCR </a:t>
            </a:r>
            <a:r>
              <a:rPr lang="en-US" sz="2000"/>
              <a:t>in S6-222303.</a:t>
            </a:r>
            <a:endParaRPr lang="en-US" sz="2000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2377666-DE5B-48AE-B93E-1973F69716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0972460"/>
              </p:ext>
            </p:extLst>
          </p:nvPr>
        </p:nvGraphicFramePr>
        <p:xfrm>
          <a:off x="7673015" y="1633051"/>
          <a:ext cx="3680785" cy="489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Visio" r:id="rId3" imgW="3800629" imgH="5057775" progId="Visio.Drawing.15">
                  <p:embed/>
                </p:oleObj>
              </mc:Choice>
              <mc:Fallback>
                <p:oleObj name="Visio" r:id="rId3" imgW="3800629" imgH="5057775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55765A6-A9A4-44AF-BD74-C4117BE243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73015" y="1633051"/>
                        <a:ext cx="3680785" cy="489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333710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5151C4-A683-4623-BDF8-37123A4C0C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423221618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BB3E1-24AC-4A4F-AB78-B7B80A80D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FCECF3-133D-4C5D-B895-CA17BF616C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" y="0"/>
            <a:ext cx="121882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51412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5340</TotalTime>
  <Words>727</Words>
  <Application>Microsoft Office PowerPoint</Application>
  <PresentationFormat>Widescreen</PresentationFormat>
  <Paragraphs>66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Arial </vt:lpstr>
      <vt:lpstr>Calibri</vt:lpstr>
      <vt:lpstr>Calibri Light</vt:lpstr>
      <vt:lpstr>Microsoft Sans Serif</vt:lpstr>
      <vt:lpstr>Times New Roman</vt:lpstr>
      <vt:lpstr>Office Theme</vt:lpstr>
      <vt:lpstr>Visio</vt:lpstr>
      <vt:lpstr>Way forward for federation and roaming</vt:lpstr>
      <vt:lpstr>Outline</vt:lpstr>
      <vt:lpstr>Overview</vt:lpstr>
      <vt:lpstr>Flowchart</vt:lpstr>
      <vt:lpstr>Step 6</vt:lpstr>
      <vt:lpstr>Different approaches in detail</vt:lpstr>
      <vt:lpstr>Proposed way forward</vt:lpstr>
      <vt:lpstr>PowerPoint Presentation</vt:lpstr>
      <vt:lpstr>PowerPoint Presentation</vt:lpstr>
      <vt:lpstr>Enhanced ECS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Qualcomm</cp:lastModifiedBy>
  <cp:revision>611</cp:revision>
  <dcterms:created xsi:type="dcterms:W3CDTF">2010-02-05T13:52:04Z</dcterms:created>
  <dcterms:modified xsi:type="dcterms:W3CDTF">2022-08-16T20:19:24Z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