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65" r:id="rId8"/>
    <p:sldId id="366" r:id="rId9"/>
    <p:sldId id="367"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64" d="100"/>
          <a:sy n="64" d="100"/>
        </p:scale>
        <p:origin x="583"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Dolan" userId="b7bc049c-dbc1-4907-bd40-89d0305c5419" providerId="ADAL" clId="{A1558262-B88D-41D0-9A59-0829E7BEF865}"/>
    <pc:docChg chg="modMainMaster">
      <pc:chgData name="Michael Dolan" userId="b7bc049c-dbc1-4907-bd40-89d0305c5419" providerId="ADAL" clId="{A1558262-B88D-41D0-9A59-0829E7BEF865}" dt="2022-08-17T18:33:43.769" v="7" actId="20577"/>
      <pc:docMkLst>
        <pc:docMk/>
      </pc:docMkLst>
      <pc:sldMasterChg chg="modSp mod">
        <pc:chgData name="Michael Dolan" userId="b7bc049c-dbc1-4907-bd40-89d0305c5419" providerId="ADAL" clId="{A1558262-B88D-41D0-9A59-0829E7BEF865}" dt="2022-08-17T18:33:43.769" v="7" actId="20577"/>
        <pc:sldMasterMkLst>
          <pc:docMk/>
          <pc:sldMasterMk cId="0" sldId="2147485146"/>
        </pc:sldMasterMkLst>
        <pc:spChg chg="mod">
          <ac:chgData name="Michael Dolan" userId="b7bc049c-dbc1-4907-bd40-89d0305c5419" providerId="ADAL" clId="{A1558262-B88D-41D0-9A59-0829E7BEF865}" dt="2022-08-17T18:33:43.769" v="7"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#50-e</a:t>
            </a:r>
          </a:p>
          <a:p>
            <a:pPr eaLnBrk="1" hangingPunct="1">
              <a:defRPr/>
            </a:pPr>
            <a:r>
              <a:rPr lang="en-GB" altLang="en-US" sz="1200" b="1" dirty="0">
                <a:latin typeface="Arial "/>
              </a:rPr>
              <a:t>e-meeting, 22</a:t>
            </a:r>
            <a:r>
              <a:rPr lang="en-GB" altLang="en-US" sz="1200" b="1" baseline="30000" dirty="0">
                <a:latin typeface="Arial "/>
              </a:rPr>
              <a:t>nd</a:t>
            </a:r>
            <a:r>
              <a:rPr lang="en-GB" altLang="en-US" sz="1200" b="1" dirty="0">
                <a:latin typeface="Arial "/>
              </a:rPr>
              <a:t> – 31</a:t>
            </a:r>
            <a:r>
              <a:rPr lang="en-GB" altLang="en-US" sz="1200" b="1" baseline="30000" dirty="0">
                <a:latin typeface="Arial "/>
              </a:rPr>
              <a:t>st </a:t>
            </a:r>
            <a:r>
              <a:rPr lang="en-GB" altLang="en-US" sz="1200" b="1" dirty="0">
                <a:latin typeface="Arial "/>
              </a:rPr>
              <a:t>August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S6-222327</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freesvg.org/walkie-talkie" TargetMode="External"/><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hyperlink" Target="https://pixabay.com/de/smartphone-touchscreen-mobil-handy-307377/" TargetMode="Externa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63483" y="2828658"/>
            <a:ext cx="10515600" cy="802325"/>
          </a:xfrm>
        </p:spPr>
        <p:txBody>
          <a:bodyPr/>
          <a:lstStyle/>
          <a:p>
            <a:pPr eaLnBrk="1" hangingPunct="1"/>
            <a:r>
              <a:rPr lang="en-GB" altLang="en-US" sz="4400" dirty="0"/>
              <a:t>Location Interworking with LMR systems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307507" y="3836083"/>
            <a:ext cx="7886700" cy="1500187"/>
          </a:xfrm>
        </p:spPr>
        <p:txBody>
          <a:bodyPr/>
          <a:lstStyle/>
          <a:p>
            <a:pPr marL="0" indent="0" eaLnBrk="1" hangingPunct="1">
              <a:buFontTx/>
              <a:buNone/>
            </a:pPr>
            <a:r>
              <a:rPr lang="en-GB" altLang="en-US" dirty="0"/>
              <a:t>Mike Dolan</a:t>
            </a:r>
          </a:p>
          <a:p>
            <a:pPr marL="0" indent="0" eaLnBrk="1" hangingPunct="1">
              <a:buFontTx/>
              <a:buNone/>
            </a:pPr>
            <a:r>
              <a:rPr lang="en-GB" altLang="en-US" dirty="0"/>
              <a:t>FirstNet</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Issue</a:t>
            </a:r>
          </a:p>
          <a:p>
            <a:r>
              <a:rPr lang="en-US" altLang="en-US" dirty="0"/>
              <a:t>Architectural Solution</a:t>
            </a:r>
          </a:p>
          <a:p>
            <a:r>
              <a:rPr lang="en-US" altLang="en-US" dirty="0"/>
              <a:t>Proposal</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Issue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Interworking between LMR and MC systems already supports groups.</a:t>
            </a:r>
          </a:p>
          <a:p>
            <a:r>
              <a:rPr lang="en-US" altLang="en-US" dirty="0"/>
              <a:t>When in a 3GPP MC system, authorized clients can obtain the location of other group members.</a:t>
            </a:r>
          </a:p>
          <a:p>
            <a:r>
              <a:rPr lang="en-US" altLang="en-US" dirty="0"/>
              <a:t>MC clients can see the location of other group members on the MC system but cannot see the location of other group members on an LMR system, except when that person is talking. </a:t>
            </a:r>
          </a:p>
          <a:p>
            <a:r>
              <a:rPr lang="en-US" altLang="en-US" u="sng" dirty="0"/>
              <a:t>ISSUE</a:t>
            </a:r>
            <a:r>
              <a:rPr lang="en-US" altLang="en-US" dirty="0"/>
              <a:t>: How to make general location information bi-directionally available between LMR systems and MC systems?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Architectural Solution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2400" dirty="0"/>
              <a:t>3GPP MC systems already can provide a </a:t>
            </a:r>
            <a:r>
              <a:rPr lang="en-US" altLang="en-US" sz="2400" dirty="0" err="1"/>
              <a:t>LoCation</a:t>
            </a:r>
            <a:r>
              <a:rPr lang="en-US" altLang="en-US" sz="2400" dirty="0"/>
              <a:t> Services (LCS) server (3GPP TS 23.271 – Release 16).</a:t>
            </a:r>
          </a:p>
          <a:p>
            <a:r>
              <a:rPr lang="en-US" altLang="en-US" sz="2400" dirty="0"/>
              <a:t>If the LMR system supports a location function, use the existing 3GPP LCS client to LCS server interface to provide two-way access to location information between the LMR location function and the 3GPP location server.</a:t>
            </a:r>
          </a:p>
          <a:p>
            <a:r>
              <a:rPr lang="en-US" altLang="en-US" sz="2400" dirty="0"/>
              <a:t>Apply this solution to support the gap in location interworking between LMR and 3GPP MC systems. And MCPTT user can already know the location of the LMR talker – this solution provides the ability to get the location of all LMR users in a group if the requestor is authorized to have it.</a:t>
            </a:r>
          </a:p>
          <a:p>
            <a:r>
              <a:rPr lang="en-US" altLang="en-US" sz="2400" dirty="0"/>
              <a:t>No changes to interfaces or procedures are required in 3GPP TS 23.271.</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3EBEF-95AE-5238-3C17-FFB43CAA2A45}"/>
              </a:ext>
            </a:extLst>
          </p:cNvPr>
          <p:cNvSpPr>
            <a:spLocks noGrp="1"/>
          </p:cNvSpPr>
          <p:nvPr>
            <p:ph type="title"/>
          </p:nvPr>
        </p:nvSpPr>
        <p:spPr/>
        <p:txBody>
          <a:bodyPr/>
          <a:lstStyle/>
          <a:p>
            <a:r>
              <a:rPr lang="en-GB" altLang="en-US" dirty="0"/>
              <a:t>Architecture</a:t>
            </a:r>
            <a:endParaRPr lang="en-US" dirty="0"/>
          </a:p>
        </p:txBody>
      </p:sp>
      <p:sp>
        <p:nvSpPr>
          <p:cNvPr id="4" name="Rectangle 3">
            <a:extLst>
              <a:ext uri="{FF2B5EF4-FFF2-40B4-BE49-F238E27FC236}">
                <a16:creationId xmlns:a16="http://schemas.microsoft.com/office/drawing/2014/main" id="{D4159814-49B2-23C4-2654-5A061FE765C6}"/>
              </a:ext>
            </a:extLst>
          </p:cNvPr>
          <p:cNvSpPr/>
          <p:nvPr/>
        </p:nvSpPr>
        <p:spPr>
          <a:xfrm>
            <a:off x="1640796" y="2279904"/>
            <a:ext cx="2309412" cy="1149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LMR Location Function</a:t>
            </a:r>
          </a:p>
        </p:txBody>
      </p:sp>
      <p:sp>
        <p:nvSpPr>
          <p:cNvPr id="5" name="Rectangle 4">
            <a:extLst>
              <a:ext uri="{FF2B5EF4-FFF2-40B4-BE49-F238E27FC236}">
                <a16:creationId xmlns:a16="http://schemas.microsoft.com/office/drawing/2014/main" id="{50EF4356-31C5-0C68-7629-F727265046A7}"/>
              </a:ext>
            </a:extLst>
          </p:cNvPr>
          <p:cNvSpPr/>
          <p:nvPr/>
        </p:nvSpPr>
        <p:spPr>
          <a:xfrm>
            <a:off x="7699248" y="2279904"/>
            <a:ext cx="2231136" cy="1149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3GPP Location Server</a:t>
            </a:r>
          </a:p>
        </p:txBody>
      </p:sp>
      <p:pic>
        <p:nvPicPr>
          <p:cNvPr id="7" name="Picture 6" descr="Icon&#10;&#10;Description automatically generated">
            <a:extLst>
              <a:ext uri="{FF2B5EF4-FFF2-40B4-BE49-F238E27FC236}">
                <a16:creationId xmlns:a16="http://schemas.microsoft.com/office/drawing/2014/main" id="{365C4486-8AD4-C7E8-5CBB-AE9BB27FAAA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395173" y="4549157"/>
            <a:ext cx="789987" cy="789987"/>
          </a:xfrm>
          <a:prstGeom prst="rect">
            <a:avLst/>
          </a:prstGeom>
        </p:spPr>
      </p:pic>
      <p:pic>
        <p:nvPicPr>
          <p:cNvPr id="8" name="Picture 7" descr="Icon&#10;&#10;Description automatically generated">
            <a:extLst>
              <a:ext uri="{FF2B5EF4-FFF2-40B4-BE49-F238E27FC236}">
                <a16:creationId xmlns:a16="http://schemas.microsoft.com/office/drawing/2014/main" id="{E8223A35-41FE-2800-0E4D-08A32415A2C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364949" y="4799093"/>
            <a:ext cx="789987" cy="789987"/>
          </a:xfrm>
          <a:prstGeom prst="rect">
            <a:avLst/>
          </a:prstGeom>
        </p:spPr>
      </p:pic>
      <p:pic>
        <p:nvPicPr>
          <p:cNvPr id="9" name="Picture 8" descr="Icon&#10;&#10;Description automatically generated">
            <a:extLst>
              <a:ext uri="{FF2B5EF4-FFF2-40B4-BE49-F238E27FC236}">
                <a16:creationId xmlns:a16="http://schemas.microsoft.com/office/drawing/2014/main" id="{167E827E-3097-5DD3-83B9-2243C66883A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95145" y="4938746"/>
            <a:ext cx="789987" cy="789987"/>
          </a:xfrm>
          <a:prstGeom prst="rect">
            <a:avLst/>
          </a:prstGeom>
        </p:spPr>
      </p:pic>
      <p:sp>
        <p:nvSpPr>
          <p:cNvPr id="10" name="TextBox 9">
            <a:extLst>
              <a:ext uri="{FF2B5EF4-FFF2-40B4-BE49-F238E27FC236}">
                <a16:creationId xmlns:a16="http://schemas.microsoft.com/office/drawing/2014/main" id="{DC9B17BC-C10E-14D9-CC2A-06D8EBE27C02}"/>
              </a:ext>
            </a:extLst>
          </p:cNvPr>
          <p:cNvSpPr txBox="1"/>
          <p:nvPr/>
        </p:nvSpPr>
        <p:spPr>
          <a:xfrm>
            <a:off x="1364949" y="5728733"/>
            <a:ext cx="3280203" cy="369332"/>
          </a:xfrm>
          <a:prstGeom prst="rect">
            <a:avLst/>
          </a:prstGeom>
          <a:noFill/>
        </p:spPr>
        <p:txBody>
          <a:bodyPr wrap="square" rtlCol="0">
            <a:spAutoFit/>
          </a:bodyPr>
          <a:lstStyle/>
          <a:p>
            <a:pPr algn="ctr"/>
            <a:r>
              <a:rPr lang="en-US" dirty="0"/>
              <a:t>LMR location clients</a:t>
            </a:r>
          </a:p>
        </p:txBody>
      </p:sp>
      <p:cxnSp>
        <p:nvCxnSpPr>
          <p:cNvPr id="12" name="Straight Connector 11">
            <a:extLst>
              <a:ext uri="{FF2B5EF4-FFF2-40B4-BE49-F238E27FC236}">
                <a16:creationId xmlns:a16="http://schemas.microsoft.com/office/drawing/2014/main" id="{F88DD9D8-F900-190D-A298-60E38436EECF}"/>
              </a:ext>
            </a:extLst>
          </p:cNvPr>
          <p:cNvCxnSpPr/>
          <p:nvPr/>
        </p:nvCxnSpPr>
        <p:spPr>
          <a:xfrm flipH="1">
            <a:off x="1719072" y="3633216"/>
            <a:ext cx="256032" cy="91594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394F12A-2DAA-04DC-7BF5-D81779B569BD}"/>
              </a:ext>
            </a:extLst>
          </p:cNvPr>
          <p:cNvCxnSpPr>
            <a:cxnSpLocks/>
          </p:cNvCxnSpPr>
          <p:nvPr/>
        </p:nvCxnSpPr>
        <p:spPr>
          <a:xfrm>
            <a:off x="2683209" y="3585003"/>
            <a:ext cx="0" cy="85288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8F8380D-AB21-F197-70F8-6C0EB04786C5}"/>
              </a:ext>
            </a:extLst>
          </p:cNvPr>
          <p:cNvCxnSpPr>
            <a:cxnSpLocks/>
          </p:cNvCxnSpPr>
          <p:nvPr/>
        </p:nvCxnSpPr>
        <p:spPr>
          <a:xfrm>
            <a:off x="3519331" y="3568653"/>
            <a:ext cx="430877" cy="123044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D7BB92A-57AA-0BDF-9F09-8C7D4197A432}"/>
              </a:ext>
            </a:extLst>
          </p:cNvPr>
          <p:cNvSpPr txBox="1"/>
          <p:nvPr/>
        </p:nvSpPr>
        <p:spPr>
          <a:xfrm>
            <a:off x="7339584" y="5728733"/>
            <a:ext cx="3280203" cy="369332"/>
          </a:xfrm>
          <a:prstGeom prst="rect">
            <a:avLst/>
          </a:prstGeom>
          <a:noFill/>
        </p:spPr>
        <p:txBody>
          <a:bodyPr wrap="square" rtlCol="0">
            <a:spAutoFit/>
          </a:bodyPr>
          <a:lstStyle/>
          <a:p>
            <a:pPr algn="ctr"/>
            <a:r>
              <a:rPr lang="en-US" dirty="0"/>
              <a:t>3GPP location clients</a:t>
            </a:r>
          </a:p>
        </p:txBody>
      </p:sp>
      <p:pic>
        <p:nvPicPr>
          <p:cNvPr id="19" name="Picture 18" descr="A picture containing text, monitor, electronics, screenshot&#10;&#10;Description automatically generated">
            <a:extLst>
              <a:ext uri="{FF2B5EF4-FFF2-40B4-BE49-F238E27FC236}">
                <a16:creationId xmlns:a16="http://schemas.microsoft.com/office/drawing/2014/main" id="{59274FEE-A8D2-64C9-9D75-EFBEBFD600FF}"/>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7504590" y="4525399"/>
            <a:ext cx="430877" cy="820718"/>
          </a:xfrm>
          <a:prstGeom prst="rect">
            <a:avLst/>
          </a:prstGeom>
        </p:spPr>
      </p:pic>
      <p:pic>
        <p:nvPicPr>
          <p:cNvPr id="20" name="Picture 19" descr="A picture containing text, monitor, electronics, screenshot&#10;&#10;Description automatically generated">
            <a:extLst>
              <a:ext uri="{FF2B5EF4-FFF2-40B4-BE49-F238E27FC236}">
                <a16:creationId xmlns:a16="http://schemas.microsoft.com/office/drawing/2014/main" id="{886FD05D-7C0C-A682-99F4-A82FF26787D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8628333" y="4388734"/>
            <a:ext cx="430877" cy="820718"/>
          </a:xfrm>
          <a:prstGeom prst="rect">
            <a:avLst/>
          </a:prstGeom>
        </p:spPr>
      </p:pic>
      <p:pic>
        <p:nvPicPr>
          <p:cNvPr id="21" name="Picture 20" descr="A picture containing text, monitor, electronics, screenshot&#10;&#10;Description automatically generated">
            <a:extLst>
              <a:ext uri="{FF2B5EF4-FFF2-40B4-BE49-F238E27FC236}">
                <a16:creationId xmlns:a16="http://schemas.microsoft.com/office/drawing/2014/main" id="{118642DC-CB74-EDA9-BC88-CB492401C43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9908494" y="4768362"/>
            <a:ext cx="430877" cy="820718"/>
          </a:xfrm>
          <a:prstGeom prst="rect">
            <a:avLst/>
          </a:prstGeom>
        </p:spPr>
      </p:pic>
      <p:cxnSp>
        <p:nvCxnSpPr>
          <p:cNvPr id="22" name="Straight Connector 21">
            <a:extLst>
              <a:ext uri="{FF2B5EF4-FFF2-40B4-BE49-F238E27FC236}">
                <a16:creationId xmlns:a16="http://schemas.microsoft.com/office/drawing/2014/main" id="{978B01C7-86F0-4432-325F-3CC18C3989F5}"/>
              </a:ext>
            </a:extLst>
          </p:cNvPr>
          <p:cNvCxnSpPr/>
          <p:nvPr/>
        </p:nvCxnSpPr>
        <p:spPr>
          <a:xfrm flipH="1">
            <a:off x="7699248" y="3492752"/>
            <a:ext cx="256032" cy="91594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29AC2BE-B2F1-382E-9E4D-40C9E9FE117F}"/>
              </a:ext>
            </a:extLst>
          </p:cNvPr>
          <p:cNvCxnSpPr>
            <a:cxnSpLocks/>
          </p:cNvCxnSpPr>
          <p:nvPr/>
        </p:nvCxnSpPr>
        <p:spPr>
          <a:xfrm>
            <a:off x="8814815" y="3457501"/>
            <a:ext cx="0" cy="85288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0A857DF-3EBD-CCB3-4175-CB78EC849DFC}"/>
              </a:ext>
            </a:extLst>
          </p:cNvPr>
          <p:cNvCxnSpPr>
            <a:cxnSpLocks/>
          </p:cNvCxnSpPr>
          <p:nvPr/>
        </p:nvCxnSpPr>
        <p:spPr>
          <a:xfrm>
            <a:off x="9628633" y="3491444"/>
            <a:ext cx="430877" cy="123044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D39BF7D-5D4B-03D4-D710-42B84B7B2DBF}"/>
              </a:ext>
            </a:extLst>
          </p:cNvPr>
          <p:cNvSpPr txBox="1"/>
          <p:nvPr/>
        </p:nvSpPr>
        <p:spPr>
          <a:xfrm>
            <a:off x="4224387" y="2258330"/>
            <a:ext cx="3280203" cy="923330"/>
          </a:xfrm>
          <a:prstGeom prst="rect">
            <a:avLst/>
          </a:prstGeom>
          <a:noFill/>
        </p:spPr>
        <p:txBody>
          <a:bodyPr wrap="square" rtlCol="0">
            <a:spAutoFit/>
          </a:bodyPr>
          <a:lstStyle/>
          <a:p>
            <a:pPr algn="ctr"/>
            <a:r>
              <a:rPr lang="en-US" dirty="0"/>
              <a:t>3GPP LCS </a:t>
            </a:r>
            <a:br>
              <a:rPr lang="en-US" dirty="0"/>
            </a:br>
            <a:r>
              <a:rPr lang="en-US" dirty="0"/>
              <a:t>client-server interface</a:t>
            </a:r>
          </a:p>
          <a:p>
            <a:pPr algn="ctr"/>
            <a:r>
              <a:rPr lang="en-US" dirty="0"/>
              <a:t>per 3GPP TS 23.271</a:t>
            </a:r>
          </a:p>
        </p:txBody>
      </p:sp>
      <p:cxnSp>
        <p:nvCxnSpPr>
          <p:cNvPr id="27" name="Straight Arrow Connector 26">
            <a:extLst>
              <a:ext uri="{FF2B5EF4-FFF2-40B4-BE49-F238E27FC236}">
                <a16:creationId xmlns:a16="http://schemas.microsoft.com/office/drawing/2014/main" id="{9EBF1BA7-2B9F-E352-2C6B-834E3D637700}"/>
              </a:ext>
            </a:extLst>
          </p:cNvPr>
          <p:cNvCxnSpPr>
            <a:cxnSpLocks/>
            <a:stCxn id="4" idx="3"/>
            <a:endCxn id="5" idx="1"/>
          </p:cNvCxnSpPr>
          <p:nvPr/>
        </p:nvCxnSpPr>
        <p:spPr>
          <a:xfrm>
            <a:off x="3950208" y="2854452"/>
            <a:ext cx="3749040"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23135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0960F-72D2-E5E0-EE9C-63129CE7E69B}"/>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ACA41F7C-4874-8B54-721B-B0066D7E6347}"/>
              </a:ext>
            </a:extLst>
          </p:cNvPr>
          <p:cNvSpPr>
            <a:spLocks noGrp="1"/>
          </p:cNvSpPr>
          <p:nvPr>
            <p:ph idx="1"/>
          </p:nvPr>
        </p:nvSpPr>
        <p:spPr/>
        <p:txBody>
          <a:bodyPr/>
          <a:lstStyle/>
          <a:p>
            <a:r>
              <a:rPr lang="en-US" dirty="0"/>
              <a:t>Modify 3GPP TS 23.283 to add text that specifies the use of the LCS client-server interface of 3GPP TS 23.271 to exchange location information between LMR systems and MC systems.</a:t>
            </a:r>
          </a:p>
          <a:p>
            <a:pPr lvl="1"/>
            <a:r>
              <a:rPr lang="en-US" dirty="0"/>
              <a:t>Keep existing 3GPP TS 23.283 text that indicates the inclusion of the location of the talker in the user </a:t>
            </a:r>
            <a:r>
              <a:rPr lang="en-US"/>
              <a:t>plane.</a:t>
            </a:r>
            <a:endParaRPr lang="en-US" dirty="0"/>
          </a:p>
        </p:txBody>
      </p:sp>
    </p:spTree>
    <p:extLst>
      <p:ext uri="{BB962C8B-B14F-4D97-AF65-F5344CB8AC3E}">
        <p14:creationId xmlns:p14="http://schemas.microsoft.com/office/powerpoint/2010/main" val="8004817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5368</TotalTime>
  <Words>297</Words>
  <Application>Microsoft Office PowerPoint</Application>
  <PresentationFormat>Widescreen</PresentationFormat>
  <Paragraphs>27</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Location Interworking with LMR systems</vt:lpstr>
      <vt:lpstr>Outline</vt:lpstr>
      <vt:lpstr>Issue</vt:lpstr>
      <vt:lpstr>Architectural Solution</vt:lpstr>
      <vt:lpstr>Architecture</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Michael Dolan</cp:lastModifiedBy>
  <cp:revision>604</cp:revision>
  <dcterms:created xsi:type="dcterms:W3CDTF">2010-02-05T13:52:04Z</dcterms:created>
  <dcterms:modified xsi:type="dcterms:W3CDTF">2022-08-17T18:33:49Z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