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78" r:id="rId5"/>
    <p:sldId id="323" r:id="rId6"/>
    <p:sldId id="337" r:id="rId7"/>
    <p:sldId id="338" r:id="rId8"/>
    <p:sldId id="339" r:id="rId9"/>
    <p:sldId id="342" r:id="rId10"/>
    <p:sldId id="345" r:id="rId11"/>
    <p:sldId id="343" r:id="rId12"/>
    <p:sldId id="344" r:id="rId13"/>
    <p:sldId id="351" r:id="rId14"/>
    <p:sldId id="349" r:id="rId15"/>
    <p:sldId id="346" r:id="rId16"/>
    <p:sldId id="350" r:id="rId17"/>
    <p:sldId id="352" r:id="rId18"/>
    <p:sldId id="33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n D'Amore" initials="LD" lastIdx="1" clrIdx="0">
    <p:extLst>
      <p:ext uri="{19B8F6BF-5375-455C-9EA6-DF929625EA0E}">
        <p15:presenceInfo xmlns:p15="http://schemas.microsoft.com/office/powerpoint/2012/main" userId="S::damorelx@interdigital.com::ad7a6bfd-2e55-4dec-879a-1d45b1ede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2CC3"/>
    <a:srgbClr val="3549C3"/>
    <a:srgbClr val="0054A6"/>
    <a:srgbClr val="E23BFC"/>
    <a:srgbClr val="751CB4"/>
    <a:srgbClr val="1C3EC3"/>
    <a:srgbClr val="11B0AE"/>
    <a:srgbClr val="08B0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308" autoAdjust="0"/>
    <p:restoredTop sz="96327"/>
  </p:normalViewPr>
  <p:slideViewPr>
    <p:cSldViewPr snapToGrid="0" snapToObjects="1">
      <p:cViewPr varScale="1">
        <p:scale>
          <a:sx n="51" d="100"/>
          <a:sy n="51" d="100"/>
        </p:scale>
        <p:origin x="264" y="43"/>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A374-B54C-5F41-9A10-CB865671A5D9}" type="datetimeFigureOut">
              <a:rPr lang="en-US" smtClean="0"/>
              <a:t>8/17/2022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55CBB-C77B-3F4E-B233-4377616C0F5E}" type="slidenum">
              <a:rPr lang="en-US" smtClean="0"/>
              <a:t>‹#›</a:t>
            </a:fld>
            <a:endParaRPr lang="en-US"/>
          </a:p>
        </p:txBody>
      </p:sp>
    </p:spTree>
    <p:extLst>
      <p:ext uri="{BB962C8B-B14F-4D97-AF65-F5344CB8AC3E}">
        <p14:creationId xmlns:p14="http://schemas.microsoft.com/office/powerpoint/2010/main" val="387788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13B1C-C88D-764F-BAB0-5ECA07983A7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7999"/>
          </a:xfrm>
          <a:prstGeom prst="rect">
            <a:avLst/>
          </a:prstGeom>
        </p:spPr>
      </p:pic>
      <p:pic>
        <p:nvPicPr>
          <p:cNvPr id="11" name="Picture 10">
            <a:extLst>
              <a:ext uri="{FF2B5EF4-FFF2-40B4-BE49-F238E27FC236}">
                <a16:creationId xmlns:a16="http://schemas.microsoft.com/office/drawing/2014/main" id="{805D51E9-0CB5-BA4C-859F-EF98EF8230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79846" y="6284062"/>
            <a:ext cx="8817429" cy="150843"/>
          </a:xfrm>
          <a:prstGeom prst="rect">
            <a:avLst/>
          </a:prstGeom>
        </p:spPr>
      </p:pic>
      <p:pic>
        <p:nvPicPr>
          <p:cNvPr id="13" name="Picture 12">
            <a:extLst>
              <a:ext uri="{FF2B5EF4-FFF2-40B4-BE49-F238E27FC236}">
                <a16:creationId xmlns:a16="http://schemas.microsoft.com/office/drawing/2014/main" id="{4E8CA5A3-21AC-8541-8D0E-E77A58EF664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pic>
        <p:nvPicPr>
          <p:cNvPr id="14" name="Picture 13">
            <a:extLst>
              <a:ext uri="{FF2B5EF4-FFF2-40B4-BE49-F238E27FC236}">
                <a16:creationId xmlns:a16="http://schemas.microsoft.com/office/drawing/2014/main" id="{11B6B641-DAA4-8E4F-A8A4-468946EE20AE}"/>
              </a:ext>
            </a:extLst>
          </p:cNvPr>
          <p:cNvPicPr>
            <a:picLocks noChangeAspect="1"/>
          </p:cNvPicPr>
          <p:nvPr userDrawn="1"/>
        </p:nvPicPr>
        <p:blipFill>
          <a:blip r:embed="rId5"/>
          <a:stretch>
            <a:fillRect/>
          </a:stretch>
        </p:blipFill>
        <p:spPr>
          <a:xfrm>
            <a:off x="11172190" y="284842"/>
            <a:ext cx="749300" cy="660400"/>
          </a:xfrm>
          <a:prstGeom prst="rect">
            <a:avLst/>
          </a:prstGeom>
        </p:spPr>
      </p:pic>
      <p:sp>
        <p:nvSpPr>
          <p:cNvPr id="15" name="Title 5">
            <a:extLst>
              <a:ext uri="{FF2B5EF4-FFF2-40B4-BE49-F238E27FC236}">
                <a16:creationId xmlns:a16="http://schemas.microsoft.com/office/drawing/2014/main" id="{90C6E18F-C085-CB40-A277-DAE80320F49B}"/>
              </a:ext>
            </a:extLst>
          </p:cNvPr>
          <p:cNvSpPr>
            <a:spLocks noGrp="1"/>
          </p:cNvSpPr>
          <p:nvPr>
            <p:ph type="ctrTitle"/>
          </p:nvPr>
        </p:nvSpPr>
        <p:spPr>
          <a:xfrm>
            <a:off x="595531" y="2669059"/>
            <a:ext cx="10387427" cy="1045977"/>
          </a:xfrm>
        </p:spPr>
        <p:txBody>
          <a:bodyPr>
            <a:normAutofit/>
          </a:bodyPr>
          <a:lstStyle>
            <a:lvl1pPr>
              <a:defRPr sz="6000">
                <a:solidFill>
                  <a:schemeClr val="bg1"/>
                </a:solidFill>
              </a:defRPr>
            </a:lvl1pPr>
          </a:lstStyle>
          <a:p>
            <a:r>
              <a:rPr lang="en-US" dirty="0"/>
              <a:t>Title Goes Here</a:t>
            </a:r>
          </a:p>
        </p:txBody>
      </p:sp>
      <p:sp>
        <p:nvSpPr>
          <p:cNvPr id="16" name="Subtitle 11">
            <a:extLst>
              <a:ext uri="{FF2B5EF4-FFF2-40B4-BE49-F238E27FC236}">
                <a16:creationId xmlns:a16="http://schemas.microsoft.com/office/drawing/2014/main" id="{CB8FCE86-9237-EF4D-A55A-735190C505EB}"/>
              </a:ext>
            </a:extLst>
          </p:cNvPr>
          <p:cNvSpPr>
            <a:spLocks noGrp="1"/>
          </p:cNvSpPr>
          <p:nvPr>
            <p:ph type="subTitle" idx="1"/>
          </p:nvPr>
        </p:nvSpPr>
        <p:spPr>
          <a:xfrm>
            <a:off x="595531" y="3715036"/>
            <a:ext cx="10387428" cy="1155138"/>
          </a:xfrm>
        </p:spPr>
        <p:txBody>
          <a:bodyPr/>
          <a:lstStyle>
            <a:lvl1pPr marL="0" indent="0">
              <a:buNone/>
              <a:defRPr sz="2400">
                <a:solidFill>
                  <a:schemeClr val="bg1"/>
                </a:solidFill>
              </a:defRPr>
            </a:lvl1pPr>
          </a:lstStyle>
          <a:p>
            <a:r>
              <a:rPr lang="en-US" dirty="0"/>
              <a:t>Subtitle goes here </a:t>
            </a:r>
          </a:p>
          <a:p>
            <a:endParaRPr lang="en-US" dirty="0"/>
          </a:p>
        </p:txBody>
      </p:sp>
    </p:spTree>
    <p:extLst>
      <p:ext uri="{BB962C8B-B14F-4D97-AF65-F5344CB8AC3E}">
        <p14:creationId xmlns:p14="http://schemas.microsoft.com/office/powerpoint/2010/main" val="1324022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 Content with Caption">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278880" y="1"/>
            <a:ext cx="5913120"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8/17/2022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519748" y="758824"/>
            <a:ext cx="4500308" cy="1069975"/>
          </a:xfrm>
        </p:spPr>
        <p:txBody>
          <a:bodyPr anchor="b">
            <a:normAutofit/>
          </a:bodyPr>
          <a:lstStyle>
            <a:lvl1pPr>
              <a:defRPr sz="3000" baseline="0"/>
            </a:lvl1pPr>
          </a:lstStyle>
          <a:p>
            <a:r>
              <a:rPr lang="en-US" dirty="0"/>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519748" y="2176272"/>
            <a:ext cx="4500308"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14" name="Picture 13">
            <a:extLst>
              <a:ext uri="{FF2B5EF4-FFF2-40B4-BE49-F238E27FC236}">
                <a16:creationId xmlns:a16="http://schemas.microsoft.com/office/drawing/2014/main" id="{FD449FAE-36FB-974D-8192-89ABE947D7A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74812" y="4733509"/>
            <a:ext cx="1478588" cy="1622841"/>
          </a:xfrm>
          <a:prstGeom prst="rect">
            <a:avLst/>
          </a:prstGeom>
        </p:spPr>
      </p:pic>
      <p:pic>
        <p:nvPicPr>
          <p:cNvPr id="15" name="Picture 14">
            <a:extLst>
              <a:ext uri="{FF2B5EF4-FFF2-40B4-BE49-F238E27FC236}">
                <a16:creationId xmlns:a16="http://schemas.microsoft.com/office/drawing/2014/main" id="{67FAD153-4C07-B448-B1BB-43200480DC91}"/>
              </a:ext>
            </a:extLst>
          </p:cNvPr>
          <p:cNvPicPr>
            <a:picLocks noChangeAspect="1"/>
          </p:cNvPicPr>
          <p:nvPr userDrawn="1"/>
        </p:nvPicPr>
        <p:blipFill>
          <a:blip r:embed="rId3"/>
          <a:stretch>
            <a:fillRect/>
          </a:stretch>
        </p:blipFill>
        <p:spPr>
          <a:xfrm>
            <a:off x="11172190" y="284842"/>
            <a:ext cx="749300" cy="660400"/>
          </a:xfrm>
          <a:prstGeom prst="rect">
            <a:avLst/>
          </a:prstGeom>
        </p:spPr>
      </p:pic>
      <p:pic>
        <p:nvPicPr>
          <p:cNvPr id="17" name="Picture 16" descr="Icon&#10;&#10;Description automatically generated">
            <a:extLst>
              <a:ext uri="{FF2B5EF4-FFF2-40B4-BE49-F238E27FC236}">
                <a16:creationId xmlns:a16="http://schemas.microsoft.com/office/drawing/2014/main" id="{6845C4F3-198E-794F-8449-DD1EC81753E7}"/>
              </a:ext>
            </a:extLst>
          </p:cNvPr>
          <p:cNvPicPr>
            <a:picLocks noChangeAspect="1"/>
          </p:cNvPicPr>
          <p:nvPr userDrawn="1"/>
        </p:nvPicPr>
        <p:blipFill>
          <a:blip r:embed="rId4"/>
          <a:stretch>
            <a:fillRect/>
          </a:stretch>
        </p:blipFill>
        <p:spPr>
          <a:xfrm>
            <a:off x="10982960" y="284842"/>
            <a:ext cx="749300" cy="660400"/>
          </a:xfrm>
          <a:prstGeom prst="rect">
            <a:avLst/>
          </a:prstGeom>
        </p:spPr>
      </p:pic>
    </p:spTree>
    <p:extLst>
      <p:ext uri="{BB962C8B-B14F-4D97-AF65-F5344CB8AC3E}">
        <p14:creationId xmlns:p14="http://schemas.microsoft.com/office/powerpoint/2010/main" val="98150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4829112" y="758824"/>
            <a:ext cx="3150019" cy="1069975"/>
          </a:xfrm>
        </p:spPr>
        <p:txBody>
          <a:bodyPr anchor="b">
            <a:normAutofit/>
          </a:bodyPr>
          <a:lstStyle>
            <a:lvl1pPr>
              <a:defRPr sz="3000" baseline="0"/>
            </a:lvl1pPr>
          </a:lstStyle>
          <a:p>
            <a:r>
              <a:rPr lang="en-US" dirty="0"/>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4829112"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8/17/2022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8161"/>
            <a:ext cx="4358107" cy="6839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ext Placeholder 3">
            <a:extLst>
              <a:ext uri="{FF2B5EF4-FFF2-40B4-BE49-F238E27FC236}">
                <a16:creationId xmlns:a16="http://schemas.microsoft.com/office/drawing/2014/main" id="{67F3B925-47E3-4E47-9783-EBF7B25CD5AC}"/>
              </a:ext>
            </a:extLst>
          </p:cNvPr>
          <p:cNvSpPr>
            <a:spLocks noGrp="1"/>
          </p:cNvSpPr>
          <p:nvPr>
            <p:ph type="body" sz="half" idx="13"/>
          </p:nvPr>
        </p:nvSpPr>
        <p:spPr>
          <a:xfrm>
            <a:off x="8541576"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2" name="Text Placeholder 11">
            <a:extLst>
              <a:ext uri="{FF2B5EF4-FFF2-40B4-BE49-F238E27FC236}">
                <a16:creationId xmlns:a16="http://schemas.microsoft.com/office/drawing/2014/main" id="{276304DA-058E-C04B-8D81-D84DEDA83986}"/>
              </a:ext>
            </a:extLst>
          </p:cNvPr>
          <p:cNvSpPr>
            <a:spLocks noGrp="1"/>
          </p:cNvSpPr>
          <p:nvPr>
            <p:ph type="body" sz="quarter" idx="14" hasCustomPrompt="1"/>
          </p:nvPr>
        </p:nvSpPr>
        <p:spPr>
          <a:xfrm>
            <a:off x="8450137" y="772213"/>
            <a:ext cx="3154680" cy="1069848"/>
          </a:xfrm>
        </p:spPr>
        <p:txBody>
          <a:bodyPr anchor="b" anchorCtr="0">
            <a:normAutofit/>
          </a:bodyPr>
          <a:lstStyle>
            <a:lvl1pPr marL="0" indent="0">
              <a:buNone/>
              <a:defRPr lang="en-US" sz="3000" b="1" i="0" kern="1200" baseline="0" dirty="0">
                <a:solidFill>
                  <a:schemeClr val="tx1"/>
                </a:solidFill>
                <a:latin typeface="+mj-lt"/>
                <a:ea typeface="+mj-ea"/>
                <a:cs typeface="+mj-cs"/>
              </a:defRPr>
            </a:lvl1pPr>
          </a:lstStyle>
          <a:p>
            <a:pPr lvl="0"/>
            <a:r>
              <a:rPr lang="en-US" dirty="0"/>
              <a:t>Click to edit Master title style</a:t>
            </a:r>
          </a:p>
        </p:txBody>
      </p:sp>
    </p:spTree>
    <p:extLst>
      <p:ext uri="{BB962C8B-B14F-4D97-AF65-F5344CB8AC3E}">
        <p14:creationId xmlns:p14="http://schemas.microsoft.com/office/powerpoint/2010/main" val="3764754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6790944" y="376862"/>
            <a:ext cx="3150019" cy="1069975"/>
          </a:xfrm>
        </p:spPr>
        <p:txBody>
          <a:bodyPr anchor="b">
            <a:normAutofit/>
          </a:bodyPr>
          <a:lstStyle>
            <a:lvl1pPr>
              <a:defRPr sz="2000" baseline="0"/>
            </a:lvl1pPr>
          </a:lstStyle>
          <a:p>
            <a:r>
              <a:rPr lang="en-US" dirty="0"/>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6790944" y="170244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8/17/2022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09600" y="558800"/>
            <a:ext cx="5486400" cy="55743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Rectangle: Rounded Corners 1">
            <a:extLst>
              <a:ext uri="{FF2B5EF4-FFF2-40B4-BE49-F238E27FC236}">
                <a16:creationId xmlns:a16="http://schemas.microsoft.com/office/drawing/2014/main" id="{B1A281A8-1257-2B43-81D1-024CB9B636FF}"/>
              </a:ext>
            </a:extLst>
          </p:cNvPr>
          <p:cNvSpPr/>
          <p:nvPr userDrawn="1"/>
        </p:nvSpPr>
        <p:spPr>
          <a:xfrm>
            <a:off x="1784172" y="2210093"/>
            <a:ext cx="3137255" cy="2271736"/>
          </a:xfrm>
          <a:prstGeom prst="roundRect">
            <a:avLst/>
          </a:prstGeom>
          <a:solidFill>
            <a:schemeClr val="bg2"/>
          </a:solidFill>
          <a:ln>
            <a:noFill/>
          </a:ln>
          <a:effectLst>
            <a:outerShdw blurRad="50800" dist="38100" dir="5400000" sx="1000" sy="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3">
            <a:extLst>
              <a:ext uri="{FF2B5EF4-FFF2-40B4-BE49-F238E27FC236}">
                <a16:creationId xmlns:a16="http://schemas.microsoft.com/office/drawing/2014/main" id="{4B3A7FF0-F1D3-BF45-A17B-C3656EF1CDF7}"/>
              </a:ext>
            </a:extLst>
          </p:cNvPr>
          <p:cNvSpPr>
            <a:spLocks noGrp="1"/>
          </p:cNvSpPr>
          <p:nvPr>
            <p:ph type="body" sz="half" idx="13"/>
          </p:nvPr>
        </p:nvSpPr>
        <p:spPr>
          <a:xfrm>
            <a:off x="2298439" y="2991089"/>
            <a:ext cx="2113216" cy="1490740"/>
          </a:xfrm>
        </p:spPr>
        <p:txBody>
          <a:bodyPr>
            <a:normAutofit/>
          </a:bodyPr>
          <a:lstStyle>
            <a:lvl1pPr marL="0" indent="0" algn="ctr">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4" name="Text Placeholder 2">
            <a:extLst>
              <a:ext uri="{FF2B5EF4-FFF2-40B4-BE49-F238E27FC236}">
                <a16:creationId xmlns:a16="http://schemas.microsoft.com/office/drawing/2014/main" id="{5436FD96-F3B0-BE46-BA96-33F2CE018E47}"/>
              </a:ext>
            </a:extLst>
          </p:cNvPr>
          <p:cNvSpPr>
            <a:spLocks noGrp="1"/>
          </p:cNvSpPr>
          <p:nvPr>
            <p:ph type="body" idx="14"/>
          </p:nvPr>
        </p:nvSpPr>
        <p:spPr>
          <a:xfrm>
            <a:off x="2288788" y="2525704"/>
            <a:ext cx="2122867" cy="365125"/>
          </a:xfrm>
        </p:spPr>
        <p:txBody>
          <a:bodyPr anchor="b">
            <a:normAutofit/>
          </a:bodyPr>
          <a:lstStyle>
            <a:lvl1pPr marL="0" indent="0" algn="ctr">
              <a:buNone/>
              <a:defRPr sz="2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Rectangle: Rounded Corners 24">
            <a:extLst>
              <a:ext uri="{FF2B5EF4-FFF2-40B4-BE49-F238E27FC236}">
                <a16:creationId xmlns:a16="http://schemas.microsoft.com/office/drawing/2014/main" id="{FC5AE0E6-4F12-EB48-992D-4D72EB90D13E}"/>
              </a:ext>
            </a:extLst>
          </p:cNvPr>
          <p:cNvSpPr/>
          <p:nvPr userDrawn="1"/>
        </p:nvSpPr>
        <p:spPr>
          <a:xfrm>
            <a:off x="6788197" y="352884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4">
            <a:extLst>
              <a:ext uri="{FF2B5EF4-FFF2-40B4-BE49-F238E27FC236}">
                <a16:creationId xmlns:a16="http://schemas.microsoft.com/office/drawing/2014/main" id="{93801E28-94B9-3040-80FF-5C05F99F07F0}"/>
              </a:ext>
            </a:extLst>
          </p:cNvPr>
          <p:cNvSpPr/>
          <p:nvPr userDrawn="1"/>
        </p:nvSpPr>
        <p:spPr>
          <a:xfrm>
            <a:off x="6788197" y="491060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a:extLst>
              <a:ext uri="{FF2B5EF4-FFF2-40B4-BE49-F238E27FC236}">
                <a16:creationId xmlns:a16="http://schemas.microsoft.com/office/drawing/2014/main" id="{391CA483-CE13-1F41-AB93-5DC923BD8FE0}"/>
              </a:ext>
            </a:extLst>
          </p:cNvPr>
          <p:cNvSpPr>
            <a:spLocks noEditPoints="1"/>
          </p:cNvSpPr>
          <p:nvPr userDrawn="1"/>
        </p:nvSpPr>
        <p:spPr bwMode="auto">
          <a:xfrm>
            <a:off x="7032619" y="3715519"/>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a:extLst>
              <a:ext uri="{FF2B5EF4-FFF2-40B4-BE49-F238E27FC236}">
                <a16:creationId xmlns:a16="http://schemas.microsoft.com/office/drawing/2014/main" id="{B9FB0B79-BCF1-E246-ADA2-930495D91539}"/>
              </a:ext>
            </a:extLst>
          </p:cNvPr>
          <p:cNvSpPr>
            <a:spLocks noEditPoints="1"/>
          </p:cNvSpPr>
          <p:nvPr userDrawn="1"/>
        </p:nvSpPr>
        <p:spPr bwMode="auto">
          <a:xfrm>
            <a:off x="7032619" y="5093056"/>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Text Placeholder 3">
            <a:extLst>
              <a:ext uri="{FF2B5EF4-FFF2-40B4-BE49-F238E27FC236}">
                <a16:creationId xmlns:a16="http://schemas.microsoft.com/office/drawing/2014/main" id="{E57196E2-F244-BE4C-8B2B-57EA89A0DE49}"/>
              </a:ext>
            </a:extLst>
          </p:cNvPr>
          <p:cNvSpPr>
            <a:spLocks noGrp="1"/>
          </p:cNvSpPr>
          <p:nvPr>
            <p:ph type="body" sz="half" idx="15"/>
          </p:nvPr>
        </p:nvSpPr>
        <p:spPr>
          <a:xfrm>
            <a:off x="7832941" y="3878771"/>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2" name="Text Placeholder 3">
            <a:extLst>
              <a:ext uri="{FF2B5EF4-FFF2-40B4-BE49-F238E27FC236}">
                <a16:creationId xmlns:a16="http://schemas.microsoft.com/office/drawing/2014/main" id="{086DBF13-CA08-6542-9195-8240362F1E29}"/>
              </a:ext>
            </a:extLst>
          </p:cNvPr>
          <p:cNvSpPr>
            <a:spLocks noGrp="1"/>
          </p:cNvSpPr>
          <p:nvPr>
            <p:ph type="body" sz="half" idx="16"/>
          </p:nvPr>
        </p:nvSpPr>
        <p:spPr>
          <a:xfrm>
            <a:off x="7832941" y="5280059"/>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2" name="Text Placeholder 3">
            <a:extLst>
              <a:ext uri="{FF2B5EF4-FFF2-40B4-BE49-F238E27FC236}">
                <a16:creationId xmlns:a16="http://schemas.microsoft.com/office/drawing/2014/main" id="{4D61FE13-F568-654D-B48B-9D3C384F38D6}"/>
              </a:ext>
            </a:extLst>
          </p:cNvPr>
          <p:cNvSpPr>
            <a:spLocks noGrp="1"/>
          </p:cNvSpPr>
          <p:nvPr>
            <p:ph type="body" sz="half" idx="18"/>
          </p:nvPr>
        </p:nvSpPr>
        <p:spPr>
          <a:xfrm>
            <a:off x="7832941" y="3457621"/>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4" name="Text Placeholder 3">
            <a:extLst>
              <a:ext uri="{FF2B5EF4-FFF2-40B4-BE49-F238E27FC236}">
                <a16:creationId xmlns:a16="http://schemas.microsoft.com/office/drawing/2014/main" id="{824D8438-6135-584B-B67E-8714BE01BB56}"/>
              </a:ext>
            </a:extLst>
          </p:cNvPr>
          <p:cNvSpPr>
            <a:spLocks noGrp="1"/>
          </p:cNvSpPr>
          <p:nvPr>
            <p:ph type="body" sz="half" idx="17"/>
          </p:nvPr>
        </p:nvSpPr>
        <p:spPr>
          <a:xfrm>
            <a:off x="7832941" y="4853870"/>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500383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8/17/2022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060650"/>
            <a:ext cx="6520132" cy="43702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pic>
        <p:nvPicPr>
          <p:cNvPr id="3" name="Picture 2">
            <a:extLst>
              <a:ext uri="{FF2B5EF4-FFF2-40B4-BE49-F238E27FC236}">
                <a16:creationId xmlns:a16="http://schemas.microsoft.com/office/drawing/2014/main" id="{AE30390E-079E-564C-A5AF-D5F79C41AF8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81746" y="4128363"/>
            <a:ext cx="3135564" cy="990523"/>
          </a:xfrm>
          <a:prstGeom prst="rect">
            <a:avLst/>
          </a:prstGeom>
        </p:spPr>
      </p:pic>
      <p:sp>
        <p:nvSpPr>
          <p:cNvPr id="15" name="Text Placeholder 3">
            <a:extLst>
              <a:ext uri="{FF2B5EF4-FFF2-40B4-BE49-F238E27FC236}">
                <a16:creationId xmlns:a16="http://schemas.microsoft.com/office/drawing/2014/main" id="{2661F3D9-773B-1A42-B742-BCB11AAC293C}"/>
              </a:ext>
            </a:extLst>
          </p:cNvPr>
          <p:cNvSpPr>
            <a:spLocks noGrp="1"/>
          </p:cNvSpPr>
          <p:nvPr>
            <p:ph type="body" sz="half" idx="15"/>
          </p:nvPr>
        </p:nvSpPr>
        <p:spPr>
          <a:xfrm>
            <a:off x="6870574" y="2644583"/>
            <a:ext cx="4828666" cy="2786361"/>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Title 9">
            <a:extLst>
              <a:ext uri="{FF2B5EF4-FFF2-40B4-BE49-F238E27FC236}">
                <a16:creationId xmlns:a16="http://schemas.microsoft.com/office/drawing/2014/main" id="{4D3CB060-F0E5-C642-91D9-D4C0129C2E2E}"/>
              </a:ext>
            </a:extLst>
          </p:cNvPr>
          <p:cNvSpPr>
            <a:spLocks noGrp="1"/>
          </p:cNvSpPr>
          <p:nvPr>
            <p:ph type="title"/>
          </p:nvPr>
        </p:nvSpPr>
        <p:spPr>
          <a:xfrm>
            <a:off x="6870574" y="1583367"/>
            <a:ext cx="4960355" cy="542241"/>
          </a:xfrm>
        </p:spPr>
        <p:txBody>
          <a:bodyPr>
            <a:normAutofit/>
          </a:bodyPr>
          <a:lstStyle>
            <a:lvl1pPr>
              <a:defRPr sz="2000"/>
            </a:lvl1pPr>
          </a:lstStyle>
          <a:p>
            <a:r>
              <a:rPr lang="en-US" dirty="0"/>
              <a:t>Click to edit Master title style</a:t>
            </a:r>
          </a:p>
        </p:txBody>
      </p:sp>
    </p:spTree>
    <p:extLst>
      <p:ext uri="{BB962C8B-B14F-4D97-AF65-F5344CB8AC3E}">
        <p14:creationId xmlns:p14="http://schemas.microsoft.com/office/powerpoint/2010/main" val="1672502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11. 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1135F-0CE0-ED4A-BA8F-31832AE540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AA39B2-72D2-B146-BBCF-BBCB90E82A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A447775-EB7A-2441-A7A9-50D87CC46A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91245E-1E97-C349-BFF5-D1C4DEB2FB19}"/>
              </a:ext>
            </a:extLst>
          </p:cNvPr>
          <p:cNvSpPr>
            <a:spLocks noGrp="1"/>
          </p:cNvSpPr>
          <p:nvPr>
            <p:ph type="dt" sz="half" idx="10"/>
          </p:nvPr>
        </p:nvSpPr>
        <p:spPr/>
        <p:txBody>
          <a:bodyPr/>
          <a:lstStyle/>
          <a:p>
            <a:fld id="{14996C06-B88A-8E47-BC1E-DAAAD94837BE}" type="datetime1">
              <a:rPr lang="en-US" smtClean="0"/>
              <a:t>8/17/2022</a:t>
            </a:fld>
            <a:endParaRPr lang="en-US"/>
          </a:p>
        </p:txBody>
      </p:sp>
      <p:sp>
        <p:nvSpPr>
          <p:cNvPr id="6" name="Footer Placeholder 5">
            <a:extLst>
              <a:ext uri="{FF2B5EF4-FFF2-40B4-BE49-F238E27FC236}">
                <a16:creationId xmlns:a16="http://schemas.microsoft.com/office/drawing/2014/main" id="{C198A5DC-D7CC-DB43-98BB-9E510C87247F}"/>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58B1E81A-10FF-2A49-99D9-6842C0F8BBF9}"/>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463963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8/17/2022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
            <a:ext cx="4114800" cy="68564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Rectangle: Rounded Corners 3">
            <a:extLst>
              <a:ext uri="{FF2B5EF4-FFF2-40B4-BE49-F238E27FC236}">
                <a16:creationId xmlns:a16="http://schemas.microsoft.com/office/drawing/2014/main" id="{C24E201F-5C0F-3449-90E6-9572F1B98AF4}"/>
              </a:ext>
            </a:extLst>
          </p:cNvPr>
          <p:cNvSpPr/>
          <p:nvPr userDrawn="1"/>
        </p:nvSpPr>
        <p:spPr>
          <a:xfrm>
            <a:off x="1528881" y="764770"/>
            <a:ext cx="4287918" cy="4831226"/>
          </a:xfrm>
          <a:prstGeom prst="roundRect">
            <a:avLst/>
          </a:prstGeom>
          <a:solidFill>
            <a:schemeClr val="bg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53">
            <a:extLst>
              <a:ext uri="{FF2B5EF4-FFF2-40B4-BE49-F238E27FC236}">
                <a16:creationId xmlns:a16="http://schemas.microsoft.com/office/drawing/2014/main" id="{230A0B43-BACC-B246-B6B4-333A5028E5C2}"/>
              </a:ext>
            </a:extLst>
          </p:cNvPr>
          <p:cNvSpPr/>
          <p:nvPr userDrawn="1"/>
        </p:nvSpPr>
        <p:spPr>
          <a:xfrm>
            <a:off x="6635089" y="1168269"/>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53">
            <a:extLst>
              <a:ext uri="{FF2B5EF4-FFF2-40B4-BE49-F238E27FC236}">
                <a16:creationId xmlns:a16="http://schemas.microsoft.com/office/drawing/2014/main" id="{E2577D53-1BCF-8D4E-9CDC-E15049FC6E8B}"/>
              </a:ext>
            </a:extLst>
          </p:cNvPr>
          <p:cNvSpPr/>
          <p:nvPr userDrawn="1"/>
        </p:nvSpPr>
        <p:spPr>
          <a:xfrm>
            <a:off x="6635089" y="2686471"/>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53">
            <a:extLst>
              <a:ext uri="{FF2B5EF4-FFF2-40B4-BE49-F238E27FC236}">
                <a16:creationId xmlns:a16="http://schemas.microsoft.com/office/drawing/2014/main" id="{7FA252E4-A399-9046-AAF8-D20A5A1B40BA}"/>
              </a:ext>
            </a:extLst>
          </p:cNvPr>
          <p:cNvSpPr/>
          <p:nvPr userDrawn="1"/>
        </p:nvSpPr>
        <p:spPr>
          <a:xfrm>
            <a:off x="6635089" y="4204673"/>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527B8A51-D592-F74F-B1BD-129D9113FB0C}"/>
              </a:ext>
            </a:extLst>
          </p:cNvPr>
          <p:cNvSpPr>
            <a:spLocks noGrp="1"/>
          </p:cNvSpPr>
          <p:nvPr>
            <p:ph type="body" sz="half" idx="15"/>
          </p:nvPr>
        </p:nvSpPr>
        <p:spPr>
          <a:xfrm>
            <a:off x="8153400" y="1681124"/>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0" name="Text Placeholder 3">
            <a:extLst>
              <a:ext uri="{FF2B5EF4-FFF2-40B4-BE49-F238E27FC236}">
                <a16:creationId xmlns:a16="http://schemas.microsoft.com/office/drawing/2014/main" id="{313FEF3B-D231-B64E-8A63-CDB88424A343}"/>
              </a:ext>
            </a:extLst>
          </p:cNvPr>
          <p:cNvSpPr>
            <a:spLocks noGrp="1"/>
          </p:cNvSpPr>
          <p:nvPr>
            <p:ph type="body" sz="half" idx="16"/>
          </p:nvPr>
        </p:nvSpPr>
        <p:spPr>
          <a:xfrm>
            <a:off x="8153400" y="319769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2" name="Text Placeholder 3">
            <a:extLst>
              <a:ext uri="{FF2B5EF4-FFF2-40B4-BE49-F238E27FC236}">
                <a16:creationId xmlns:a16="http://schemas.microsoft.com/office/drawing/2014/main" id="{B84CCF97-9BD2-0042-AE04-66C9D408EDF3}"/>
              </a:ext>
            </a:extLst>
          </p:cNvPr>
          <p:cNvSpPr>
            <a:spLocks noGrp="1"/>
          </p:cNvSpPr>
          <p:nvPr>
            <p:ph type="body" sz="half" idx="17"/>
          </p:nvPr>
        </p:nvSpPr>
        <p:spPr>
          <a:xfrm>
            <a:off x="8153400" y="4680802"/>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4" name="Freeform 5">
            <a:extLst>
              <a:ext uri="{FF2B5EF4-FFF2-40B4-BE49-F238E27FC236}">
                <a16:creationId xmlns:a16="http://schemas.microsoft.com/office/drawing/2014/main" id="{9668D26C-5E7D-A842-AA9A-4B0806BE5C9B}"/>
              </a:ext>
            </a:extLst>
          </p:cNvPr>
          <p:cNvSpPr>
            <a:spLocks noEditPoints="1"/>
          </p:cNvSpPr>
          <p:nvPr userDrawn="1"/>
        </p:nvSpPr>
        <p:spPr bwMode="auto">
          <a:xfrm>
            <a:off x="7001172" y="1459997"/>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5">
            <a:extLst>
              <a:ext uri="{FF2B5EF4-FFF2-40B4-BE49-F238E27FC236}">
                <a16:creationId xmlns:a16="http://schemas.microsoft.com/office/drawing/2014/main" id="{1DA6C3F2-189B-8049-A301-54CDD51F893A}"/>
              </a:ext>
            </a:extLst>
          </p:cNvPr>
          <p:cNvSpPr>
            <a:spLocks noEditPoints="1"/>
          </p:cNvSpPr>
          <p:nvPr userDrawn="1"/>
        </p:nvSpPr>
        <p:spPr bwMode="auto">
          <a:xfrm>
            <a:off x="7001172" y="2976563"/>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a:extLst>
              <a:ext uri="{FF2B5EF4-FFF2-40B4-BE49-F238E27FC236}">
                <a16:creationId xmlns:a16="http://schemas.microsoft.com/office/drawing/2014/main" id="{3E9A5A33-BED3-1A4C-9975-1044E55B7AF5}"/>
              </a:ext>
            </a:extLst>
          </p:cNvPr>
          <p:cNvSpPr>
            <a:spLocks noEditPoints="1"/>
          </p:cNvSpPr>
          <p:nvPr userDrawn="1"/>
        </p:nvSpPr>
        <p:spPr bwMode="auto">
          <a:xfrm>
            <a:off x="7001172" y="4481978"/>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Text Placeholder 3">
            <a:extLst>
              <a:ext uri="{FF2B5EF4-FFF2-40B4-BE49-F238E27FC236}">
                <a16:creationId xmlns:a16="http://schemas.microsoft.com/office/drawing/2014/main" id="{A4729C87-2B7B-194D-A852-31328240F2D9}"/>
              </a:ext>
            </a:extLst>
          </p:cNvPr>
          <p:cNvSpPr>
            <a:spLocks noGrp="1"/>
          </p:cNvSpPr>
          <p:nvPr>
            <p:ph type="body" sz="half" idx="13"/>
          </p:nvPr>
        </p:nvSpPr>
        <p:spPr>
          <a:xfrm>
            <a:off x="2166525" y="2518505"/>
            <a:ext cx="2113216" cy="1490740"/>
          </a:xfrm>
        </p:spPr>
        <p:txBody>
          <a:bodyPr>
            <a:normAutofit/>
          </a:bodyPr>
          <a:lstStyle>
            <a:lvl1pPr marL="0" indent="0" algn="l">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8" name="Text Placeholder 2">
            <a:extLst>
              <a:ext uri="{FF2B5EF4-FFF2-40B4-BE49-F238E27FC236}">
                <a16:creationId xmlns:a16="http://schemas.microsoft.com/office/drawing/2014/main" id="{F0DF157D-82F8-334D-A803-338A1BCF9832}"/>
              </a:ext>
            </a:extLst>
          </p:cNvPr>
          <p:cNvSpPr>
            <a:spLocks noGrp="1"/>
          </p:cNvSpPr>
          <p:nvPr>
            <p:ph type="body" idx="14"/>
          </p:nvPr>
        </p:nvSpPr>
        <p:spPr>
          <a:xfrm>
            <a:off x="2156874" y="1438717"/>
            <a:ext cx="2122867" cy="884360"/>
          </a:xfrm>
        </p:spPr>
        <p:txBody>
          <a:bodyPr anchor="b">
            <a:noAutofit/>
          </a:bodyPr>
          <a:lstStyle>
            <a:lvl1pPr marL="0" indent="0" algn="l">
              <a:buNone/>
              <a:defRPr sz="3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9" name="Text Placeholder 3">
            <a:extLst>
              <a:ext uri="{FF2B5EF4-FFF2-40B4-BE49-F238E27FC236}">
                <a16:creationId xmlns:a16="http://schemas.microsoft.com/office/drawing/2014/main" id="{348BA459-D587-7D47-B858-C05232FAB0C1}"/>
              </a:ext>
            </a:extLst>
          </p:cNvPr>
          <p:cNvSpPr>
            <a:spLocks noGrp="1"/>
          </p:cNvSpPr>
          <p:nvPr>
            <p:ph type="body" sz="half" idx="18"/>
          </p:nvPr>
        </p:nvSpPr>
        <p:spPr>
          <a:xfrm>
            <a:off x="8153400" y="12592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1" name="Text Placeholder 3">
            <a:extLst>
              <a:ext uri="{FF2B5EF4-FFF2-40B4-BE49-F238E27FC236}">
                <a16:creationId xmlns:a16="http://schemas.microsoft.com/office/drawing/2014/main" id="{B30C369B-C957-2740-AB9D-0E1C1032AE04}"/>
              </a:ext>
            </a:extLst>
          </p:cNvPr>
          <p:cNvSpPr>
            <a:spLocks noGrp="1"/>
          </p:cNvSpPr>
          <p:nvPr>
            <p:ph type="body" sz="half" idx="19"/>
          </p:nvPr>
        </p:nvSpPr>
        <p:spPr>
          <a:xfrm>
            <a:off x="8153400" y="27740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3" name="Text Placeholder 3">
            <a:extLst>
              <a:ext uri="{FF2B5EF4-FFF2-40B4-BE49-F238E27FC236}">
                <a16:creationId xmlns:a16="http://schemas.microsoft.com/office/drawing/2014/main" id="{9E2A875B-6447-564D-80A5-AFB638742F73}"/>
              </a:ext>
            </a:extLst>
          </p:cNvPr>
          <p:cNvSpPr>
            <a:spLocks noGrp="1"/>
          </p:cNvSpPr>
          <p:nvPr>
            <p:ph type="body" sz="half" idx="20"/>
          </p:nvPr>
        </p:nvSpPr>
        <p:spPr>
          <a:xfrm>
            <a:off x="8153400" y="425117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225950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Title/Content Slide">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6E5B4A1C-24CC-CF4D-9D47-04A8DE6D2E45}"/>
              </a:ext>
            </a:extLst>
          </p:cNvPr>
          <p:cNvPicPr>
            <a:picLocks noChangeAspect="1"/>
          </p:cNvPicPr>
          <p:nvPr userDrawn="1"/>
        </p:nvPicPr>
        <p:blipFill>
          <a:blip r:embed="rId2"/>
          <a:stretch>
            <a:fillRect/>
          </a:stretch>
        </p:blipFill>
        <p:spPr>
          <a:xfrm>
            <a:off x="440530" y="-559076"/>
            <a:ext cx="11310938" cy="4343400"/>
          </a:xfrm>
          <a:prstGeom prst="rect">
            <a:avLst/>
          </a:prstGeom>
        </p:spPr>
      </p:pic>
      <p:sp>
        <p:nvSpPr>
          <p:cNvPr id="2" name="Title 1">
            <a:extLst>
              <a:ext uri="{FF2B5EF4-FFF2-40B4-BE49-F238E27FC236}">
                <a16:creationId xmlns:a16="http://schemas.microsoft.com/office/drawing/2014/main" id="{799AC1B6-A8D5-FA4C-A346-56656AF35746}"/>
              </a:ext>
            </a:extLst>
          </p:cNvPr>
          <p:cNvSpPr>
            <a:spLocks noGrp="1"/>
          </p:cNvSpPr>
          <p:nvPr>
            <p:ph type="ctrTitle"/>
          </p:nvPr>
        </p:nvSpPr>
        <p:spPr>
          <a:xfrm>
            <a:off x="1524000" y="1135344"/>
            <a:ext cx="9144000" cy="794195"/>
          </a:xfrm>
        </p:spPr>
        <p:txBody>
          <a:bodyPr anchor="b">
            <a:normAutofit/>
          </a:bodyPr>
          <a:lstStyle>
            <a:lvl1pPr algn="ctr">
              <a:defRPr sz="3000" baseline="0"/>
            </a:lvl1pPr>
          </a:lstStyle>
          <a:p>
            <a:r>
              <a:rPr lang="en-US" dirty="0"/>
              <a:t>Click to edit Master title style</a:t>
            </a:r>
          </a:p>
        </p:txBody>
      </p:sp>
      <p:sp>
        <p:nvSpPr>
          <p:cNvPr id="3" name="Subtitle 2">
            <a:extLst>
              <a:ext uri="{FF2B5EF4-FFF2-40B4-BE49-F238E27FC236}">
                <a16:creationId xmlns:a16="http://schemas.microsoft.com/office/drawing/2014/main" id="{E027A6F4-00D2-B84B-8AE8-2E399317F879}"/>
              </a:ext>
            </a:extLst>
          </p:cNvPr>
          <p:cNvSpPr>
            <a:spLocks noGrp="1"/>
          </p:cNvSpPr>
          <p:nvPr>
            <p:ph type="subTitle" idx="1"/>
          </p:nvPr>
        </p:nvSpPr>
        <p:spPr>
          <a:xfrm>
            <a:off x="1524000" y="2601119"/>
            <a:ext cx="9144000" cy="1655762"/>
          </a:xfrm>
        </p:spPr>
        <p:txBody>
          <a:bodyPr>
            <a:normAutofit/>
          </a:bodyPr>
          <a:lstStyle>
            <a:lvl1pPr marL="0" indent="0" algn="ctr">
              <a:buNone/>
              <a:defRPr sz="2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8/17/2022</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04844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173AAF77-0F10-1247-97C3-EB14A2E453D7}"/>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589" y="0"/>
            <a:ext cx="12195589" cy="6858000"/>
          </a:xfrm>
          <a:prstGeom prst="rect">
            <a:avLst/>
          </a:prstGeom>
        </p:spPr>
      </p:pic>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8/17/2022</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11" name="Text Placeholder 10">
            <a:extLst>
              <a:ext uri="{FF2B5EF4-FFF2-40B4-BE49-F238E27FC236}">
                <a16:creationId xmlns:a16="http://schemas.microsoft.com/office/drawing/2014/main" id="{32DBC3F0-28D7-4F4A-A22F-774CC40F6EB0}"/>
              </a:ext>
            </a:extLst>
          </p:cNvPr>
          <p:cNvSpPr>
            <a:spLocks noGrp="1"/>
          </p:cNvSpPr>
          <p:nvPr>
            <p:ph type="body" sz="quarter" idx="13" hasCustomPrompt="1"/>
          </p:nvPr>
        </p:nvSpPr>
        <p:spPr>
          <a:xfrm>
            <a:off x="1121500" y="2810322"/>
            <a:ext cx="9949000" cy="757824"/>
          </a:xfrm>
        </p:spPr>
        <p:txBody>
          <a:bodyPr>
            <a:normAutofit/>
          </a:bodyPr>
          <a:lstStyle>
            <a:lvl1pPr marL="0" indent="0" algn="ctr">
              <a:buNone/>
              <a:defRPr sz="4000" b="1">
                <a:solidFill>
                  <a:schemeClr val="bg1"/>
                </a:solidFill>
                <a:latin typeface="+mj-lt"/>
              </a:defRPr>
            </a:lvl1pPr>
          </a:lstStyle>
          <a:p>
            <a:pPr lvl="0"/>
            <a:r>
              <a:rPr lang="en-US" dirty="0"/>
              <a:t>Transition Slide - Title Goes Here</a:t>
            </a:r>
          </a:p>
        </p:txBody>
      </p:sp>
      <p:sp>
        <p:nvSpPr>
          <p:cNvPr id="13" name="Text Placeholder 12">
            <a:extLst>
              <a:ext uri="{FF2B5EF4-FFF2-40B4-BE49-F238E27FC236}">
                <a16:creationId xmlns:a16="http://schemas.microsoft.com/office/drawing/2014/main" id="{23350C85-E158-D94A-9462-D41B71E32AEA}"/>
              </a:ext>
            </a:extLst>
          </p:cNvPr>
          <p:cNvSpPr>
            <a:spLocks noGrp="1"/>
          </p:cNvSpPr>
          <p:nvPr>
            <p:ph type="body" sz="quarter" idx="14" hasCustomPrompt="1"/>
          </p:nvPr>
        </p:nvSpPr>
        <p:spPr>
          <a:xfrm>
            <a:off x="1121500" y="3504853"/>
            <a:ext cx="9949000" cy="365125"/>
          </a:xfrm>
        </p:spPr>
        <p:txBody>
          <a:bodyPr>
            <a:noAutofit/>
          </a:bodyPr>
          <a:lstStyle>
            <a:lvl1pPr marL="0" indent="0" algn="ctr">
              <a:buNone/>
              <a:defRPr sz="2400">
                <a:solidFill>
                  <a:schemeClr val="bg1"/>
                </a:solidFill>
              </a:defRPr>
            </a:lvl1pPr>
          </a:lstStyle>
          <a:p>
            <a:pPr lvl="0"/>
            <a:r>
              <a:rPr lang="en-US" dirty="0"/>
              <a:t>Subtitle goes here</a:t>
            </a:r>
          </a:p>
        </p:txBody>
      </p:sp>
    </p:spTree>
    <p:extLst>
      <p:ext uri="{BB962C8B-B14F-4D97-AF65-F5344CB8AC3E}">
        <p14:creationId xmlns:p14="http://schemas.microsoft.com/office/powerpoint/2010/main" val="155272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63FA9D-EA38-004D-B079-53C9937C15EF}"/>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4772" y="-1724"/>
            <a:ext cx="12188952" cy="6858000"/>
          </a:xfrm>
          <a:prstGeom prst="rect">
            <a:avLst/>
          </a:prstGeom>
        </p:spPr>
      </p:pic>
      <p:pic>
        <p:nvPicPr>
          <p:cNvPr id="7" name="Picture 6">
            <a:extLst>
              <a:ext uri="{FF2B5EF4-FFF2-40B4-BE49-F238E27FC236}">
                <a16:creationId xmlns:a16="http://schemas.microsoft.com/office/drawing/2014/main" id="{16A11451-C914-A24D-873A-1E2F49FD44B9}"/>
              </a:ext>
            </a:extLst>
          </p:cNvPr>
          <p:cNvPicPr>
            <a:picLocks noChangeAspect="1"/>
          </p:cNvPicPr>
          <p:nvPr userDrawn="1"/>
        </p:nvPicPr>
        <p:blipFill>
          <a:blip r:embed="rId3"/>
          <a:stretch>
            <a:fillRect/>
          </a:stretch>
        </p:blipFill>
        <p:spPr>
          <a:xfrm>
            <a:off x="11172190" y="284842"/>
            <a:ext cx="749300" cy="660400"/>
          </a:xfrm>
          <a:prstGeom prst="rect">
            <a:avLst/>
          </a:prstGeom>
        </p:spPr>
      </p:pic>
      <p:sp>
        <p:nvSpPr>
          <p:cNvPr id="9" name="Footer Placeholder 4">
            <a:extLst>
              <a:ext uri="{FF2B5EF4-FFF2-40B4-BE49-F238E27FC236}">
                <a16:creationId xmlns:a16="http://schemas.microsoft.com/office/drawing/2014/main" id="{6D6020EE-FF6D-8144-9DFA-BA7B12FC3108}"/>
              </a:ext>
            </a:extLst>
          </p:cNvPr>
          <p:cNvSpPr txBox="1">
            <a:spLocks/>
          </p:cNvSpPr>
          <p:nvPr userDrawn="1"/>
        </p:nvSpPr>
        <p:spPr>
          <a:xfrm>
            <a:off x="595531"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tx1">
                    <a:tint val="75000"/>
                  </a:schemeClr>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dirty="0"/>
              <a:t>©2022 InterDigital, Inc. All Rights Reserved.</a:t>
            </a:r>
          </a:p>
        </p:txBody>
      </p:sp>
      <p:pic>
        <p:nvPicPr>
          <p:cNvPr id="10" name="Picture 9">
            <a:extLst>
              <a:ext uri="{FF2B5EF4-FFF2-40B4-BE49-F238E27FC236}">
                <a16:creationId xmlns:a16="http://schemas.microsoft.com/office/drawing/2014/main" id="{18158D83-F9E1-2A4B-827B-8F8C0DE59FC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sp>
        <p:nvSpPr>
          <p:cNvPr id="11" name="TextBox 10">
            <a:extLst>
              <a:ext uri="{FF2B5EF4-FFF2-40B4-BE49-F238E27FC236}">
                <a16:creationId xmlns:a16="http://schemas.microsoft.com/office/drawing/2014/main" id="{7056188C-6750-EF4F-B069-6FF2743E6765}"/>
              </a:ext>
            </a:extLst>
          </p:cNvPr>
          <p:cNvSpPr txBox="1"/>
          <p:nvPr userDrawn="1"/>
        </p:nvSpPr>
        <p:spPr>
          <a:xfrm>
            <a:off x="619035" y="1871331"/>
            <a:ext cx="9696893" cy="3785652"/>
          </a:xfrm>
          <a:prstGeom prst="rect">
            <a:avLst/>
          </a:prstGeom>
          <a:noFill/>
          <a:ln>
            <a:noFill/>
          </a:ln>
        </p:spPr>
        <p:txBody>
          <a:bodyPr wrap="square" rtlCol="0">
            <a:spAutoFit/>
          </a:bodyPr>
          <a:lstStyle/>
          <a:p>
            <a:pPr algn="l"/>
            <a:r>
              <a:rPr lang="en-US" sz="6000" b="1" dirty="0">
                <a:solidFill>
                  <a:schemeClr val="bg1"/>
                </a:solidFill>
              </a:rPr>
              <a:t>We invent the technologies that </a:t>
            </a:r>
          </a:p>
          <a:p>
            <a:pPr algn="l"/>
            <a:r>
              <a:rPr lang="en-US" sz="6000" b="1" dirty="0">
                <a:solidFill>
                  <a:schemeClr val="bg1"/>
                </a:solidFill>
              </a:rPr>
              <a:t>make life boundless.</a:t>
            </a:r>
            <a:br>
              <a:rPr lang="en-US" sz="6000" b="1" dirty="0">
                <a:solidFill>
                  <a:schemeClr val="bg1"/>
                </a:solidFill>
              </a:rPr>
            </a:br>
            <a:endParaRPr lang="en-US" sz="6000" b="1" dirty="0">
              <a:solidFill>
                <a:schemeClr val="bg1"/>
              </a:solidFill>
            </a:endParaRPr>
          </a:p>
        </p:txBody>
      </p:sp>
    </p:spTree>
    <p:extLst>
      <p:ext uri="{BB962C8B-B14F-4D97-AF65-F5344CB8AC3E}">
        <p14:creationId xmlns:p14="http://schemas.microsoft.com/office/powerpoint/2010/main" val="3327595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Title &amp; Content - Center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dirty="0"/>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819275"/>
            <a:ext cx="11231880" cy="44418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60219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 Title and Content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A58AC-A91A-5043-9E58-7E1A7CCA760B}"/>
              </a:ext>
            </a:extLst>
          </p:cNvPr>
          <p:cNvSpPr>
            <a:spLocks noGrp="1"/>
          </p:cNvSpPr>
          <p:nvPr>
            <p:ph type="title"/>
          </p:nvPr>
        </p:nvSpPr>
        <p:spPr>
          <a:xfrm>
            <a:off x="467360" y="365125"/>
            <a:ext cx="11231880"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DE6E9EE-213F-B643-B3D1-BB1610F920FD}"/>
              </a:ext>
            </a:extLst>
          </p:cNvPr>
          <p:cNvSpPr>
            <a:spLocks noGrp="1"/>
          </p:cNvSpPr>
          <p:nvPr>
            <p:ph idx="1"/>
          </p:nvPr>
        </p:nvSpPr>
        <p:spPr>
          <a:xfrm>
            <a:off x="467359" y="1825625"/>
            <a:ext cx="11231879"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321DF21-E05C-3E4B-BB4D-A9CA879F1ED1}"/>
              </a:ext>
            </a:extLst>
          </p:cNvPr>
          <p:cNvSpPr>
            <a:spLocks noGrp="1"/>
          </p:cNvSpPr>
          <p:nvPr>
            <p:ph type="dt" sz="half" idx="10"/>
          </p:nvPr>
        </p:nvSpPr>
        <p:spPr/>
        <p:txBody>
          <a:bodyPr/>
          <a:lstStyle/>
          <a:p>
            <a:fld id="{C69FE9D6-E73E-A846-B24E-781510D5AD7F}" type="datetime1">
              <a:rPr lang="en-US" smtClean="0"/>
              <a:t>8/17/2022</a:t>
            </a:fld>
            <a:endParaRPr lang="en-US"/>
          </a:p>
        </p:txBody>
      </p:sp>
      <p:sp>
        <p:nvSpPr>
          <p:cNvPr id="5" name="Footer Placeholder 4">
            <a:extLst>
              <a:ext uri="{FF2B5EF4-FFF2-40B4-BE49-F238E27FC236}">
                <a16:creationId xmlns:a16="http://schemas.microsoft.com/office/drawing/2014/main" id="{0DA7266C-F013-D942-99C4-A831DA9FB3AE}"/>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1006D246-E908-E747-A644-AC7F3C5F338E}"/>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215817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Title Only -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48559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Title Only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l">
              <a:defRPr/>
            </a:lvl1pPr>
          </a:lstStyle>
          <a:p>
            <a:r>
              <a:rPr lang="en-US" dirty="0"/>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368196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5.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A43D5-4E3B-7F49-A6EF-95D9F0BADB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1F90B9-18F5-674C-ABE7-DE6F7EA7CB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E061EB-3DE1-014F-983F-9C1017B6A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77BC6D-C1FB-3B42-8876-8C208D904F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7A61F4-ED00-2845-8EEA-17E8E67511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57D5D1-D827-604E-93E6-2206CD308B5F}"/>
              </a:ext>
            </a:extLst>
          </p:cNvPr>
          <p:cNvSpPr>
            <a:spLocks noGrp="1"/>
          </p:cNvSpPr>
          <p:nvPr>
            <p:ph type="dt" sz="half" idx="10"/>
          </p:nvPr>
        </p:nvSpPr>
        <p:spPr/>
        <p:txBody>
          <a:bodyPr/>
          <a:lstStyle/>
          <a:p>
            <a:fld id="{BAE9AC86-883B-2949-A778-BA26A3B828B6}" type="datetime1">
              <a:rPr lang="en-US" smtClean="0"/>
              <a:t>8/17/2022</a:t>
            </a:fld>
            <a:endParaRPr lang="en-US"/>
          </a:p>
        </p:txBody>
      </p:sp>
      <p:sp>
        <p:nvSpPr>
          <p:cNvPr id="8" name="Footer Placeholder 7">
            <a:extLst>
              <a:ext uri="{FF2B5EF4-FFF2-40B4-BE49-F238E27FC236}">
                <a16:creationId xmlns:a16="http://schemas.microsoft.com/office/drawing/2014/main" id="{81A609A6-9CE6-2D4F-A800-80E36D12A3CB}"/>
              </a:ext>
            </a:extLst>
          </p:cNvPr>
          <p:cNvSpPr>
            <a:spLocks noGrp="1"/>
          </p:cNvSpPr>
          <p:nvPr>
            <p:ph type="ftr" sz="quarter" idx="11"/>
          </p:nvPr>
        </p:nvSpPr>
        <p:spPr/>
        <p:txBody>
          <a:bodyPr/>
          <a:lstStyle/>
          <a:p>
            <a:r>
              <a:rPr lang="en-US" dirty="0"/>
              <a:t>©2022 InterDigital, Inc. All Rights Reserved.</a:t>
            </a:r>
          </a:p>
        </p:txBody>
      </p:sp>
      <p:sp>
        <p:nvSpPr>
          <p:cNvPr id="9" name="Slide Number Placeholder 8">
            <a:extLst>
              <a:ext uri="{FF2B5EF4-FFF2-40B4-BE49-F238E27FC236}">
                <a16:creationId xmlns:a16="http://schemas.microsoft.com/office/drawing/2014/main" id="{E3E229BC-33ED-9846-99A6-B5BE08E2D1AD}"/>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414618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6.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9B2FC-9583-5B44-BE9E-9DE606F29ABB}"/>
              </a:ext>
            </a:extLst>
          </p:cNvPr>
          <p:cNvSpPr>
            <a:spLocks noGrp="1"/>
          </p:cNvSpPr>
          <p:nvPr>
            <p:ph type="title"/>
          </p:nvPr>
        </p:nvSpPr>
        <p:spPr>
          <a:xfrm>
            <a:off x="825500" y="320675"/>
            <a:ext cx="10515600"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213BE812-F608-944E-A4FE-F2D0043EB3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98FEC1-90A3-C34C-9BEC-29B6A76E09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FE9B32-2195-D341-8BF6-B85E01EBDC5F}"/>
              </a:ext>
            </a:extLst>
          </p:cNvPr>
          <p:cNvSpPr>
            <a:spLocks noGrp="1"/>
          </p:cNvSpPr>
          <p:nvPr>
            <p:ph type="dt" sz="half" idx="10"/>
          </p:nvPr>
        </p:nvSpPr>
        <p:spPr/>
        <p:txBody>
          <a:bodyPr/>
          <a:lstStyle/>
          <a:p>
            <a:fld id="{EA262423-BE73-2F44-8F74-7438EBA6C551}" type="datetime1">
              <a:rPr lang="en-US" smtClean="0"/>
              <a:t>8/17/2022</a:t>
            </a:fld>
            <a:endParaRPr lang="en-US"/>
          </a:p>
        </p:txBody>
      </p:sp>
      <p:sp>
        <p:nvSpPr>
          <p:cNvPr id="6" name="Footer Placeholder 5">
            <a:extLst>
              <a:ext uri="{FF2B5EF4-FFF2-40B4-BE49-F238E27FC236}">
                <a16:creationId xmlns:a16="http://schemas.microsoft.com/office/drawing/2014/main" id="{DC302DB9-C088-0147-AD86-CA1E50955DE7}"/>
              </a:ext>
            </a:extLst>
          </p:cNvPr>
          <p:cNvSpPr>
            <a:spLocks noGrp="1"/>
          </p:cNvSpPr>
          <p:nvPr>
            <p:ph type="ftr" sz="quarter" idx="11"/>
          </p:nvPr>
        </p:nvSpPr>
        <p:spPr/>
        <p:txBody>
          <a:bodyPr/>
          <a:lstStyle/>
          <a:p>
            <a:r>
              <a:rPr lang="en-US" dirty="0"/>
              <a:t>©2021 InterDigital, Inc. All Rights Reserved.</a:t>
            </a:r>
          </a:p>
        </p:txBody>
      </p:sp>
      <p:sp>
        <p:nvSpPr>
          <p:cNvPr id="7" name="Slide Number Placeholder 6">
            <a:extLst>
              <a:ext uri="{FF2B5EF4-FFF2-40B4-BE49-F238E27FC236}">
                <a16:creationId xmlns:a16="http://schemas.microsoft.com/office/drawing/2014/main" id="{8C51141B-2DD9-AB45-B94C-BA14277DD20C}"/>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654798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088DB-E9A1-4947-B778-1AD4E3C780F2}"/>
              </a:ext>
            </a:extLst>
          </p:cNvPr>
          <p:cNvSpPr>
            <a:spLocks noGrp="1"/>
          </p:cNvSpPr>
          <p:nvPr>
            <p:ph type="title"/>
          </p:nvPr>
        </p:nvSpPr>
        <p:spPr>
          <a:xfrm>
            <a:off x="46736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F214823-1E55-A44E-9CA0-F56607FA5CBC}"/>
              </a:ext>
            </a:extLst>
          </p:cNvPr>
          <p:cNvSpPr>
            <a:spLocks noGrp="1"/>
          </p:cNvSpPr>
          <p:nvPr>
            <p:ph type="body" idx="1"/>
          </p:nvPr>
        </p:nvSpPr>
        <p:spPr>
          <a:xfrm>
            <a:off x="46736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60A75-EAD2-5E4F-9ED6-6089C157F731}"/>
              </a:ext>
            </a:extLst>
          </p:cNvPr>
          <p:cNvSpPr>
            <a:spLocks noGrp="1"/>
          </p:cNvSpPr>
          <p:nvPr>
            <p:ph type="dt" sz="half" idx="2"/>
          </p:nvPr>
        </p:nvSpPr>
        <p:spPr>
          <a:xfrm>
            <a:off x="9329420" y="6356350"/>
            <a:ext cx="13081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BA3D12ED-4383-9244-87E8-481A9366BACC}" type="datetime1">
              <a:rPr lang="en-US" smtClean="0"/>
              <a:t>8/17/2022</a:t>
            </a:fld>
            <a:endParaRPr lang="en-US" dirty="0"/>
          </a:p>
        </p:txBody>
      </p:sp>
      <p:sp>
        <p:nvSpPr>
          <p:cNvPr id="5" name="Footer Placeholder 4">
            <a:extLst>
              <a:ext uri="{FF2B5EF4-FFF2-40B4-BE49-F238E27FC236}">
                <a16:creationId xmlns:a16="http://schemas.microsoft.com/office/drawing/2014/main" id="{103EFBD3-D414-1A4D-9832-22C1D11E4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r>
              <a:rPr lang="en-US" dirty="0"/>
              <a:t>©2022 InterDigital, Inc. All Rights Reserved.</a:t>
            </a:r>
          </a:p>
        </p:txBody>
      </p:sp>
      <p:sp>
        <p:nvSpPr>
          <p:cNvPr id="6" name="Slide Number Placeholder 5">
            <a:extLst>
              <a:ext uri="{FF2B5EF4-FFF2-40B4-BE49-F238E27FC236}">
                <a16:creationId xmlns:a16="http://schemas.microsoft.com/office/drawing/2014/main" id="{7DE07094-71A7-A443-95D4-1FE08020317F}"/>
              </a:ext>
            </a:extLst>
          </p:cNvPr>
          <p:cNvSpPr>
            <a:spLocks noGrp="1"/>
          </p:cNvSpPr>
          <p:nvPr>
            <p:ph type="sldNum" sz="quarter" idx="4"/>
          </p:nvPr>
        </p:nvSpPr>
        <p:spPr>
          <a:xfrm>
            <a:off x="10982960" y="6356350"/>
            <a:ext cx="71628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B8C7A8FA-2E0B-EF40-8154-FE6DF4DBDC95}" type="slidenum">
              <a:rPr lang="en-US" smtClean="0"/>
              <a:pPr/>
              <a:t>‹#›</a:t>
            </a:fld>
            <a:endParaRPr lang="en-US" dirty="0"/>
          </a:p>
        </p:txBody>
      </p:sp>
      <p:pic>
        <p:nvPicPr>
          <p:cNvPr id="7" name="Picture 6">
            <a:extLst>
              <a:ext uri="{FF2B5EF4-FFF2-40B4-BE49-F238E27FC236}">
                <a16:creationId xmlns:a16="http://schemas.microsoft.com/office/drawing/2014/main" id="{ADC34B36-BB75-BD44-A6F2-AEC6244952C8}"/>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553720" y="6434137"/>
            <a:ext cx="1301750" cy="209550"/>
          </a:xfrm>
          <a:prstGeom prst="rect">
            <a:avLst/>
          </a:prstGeom>
        </p:spPr>
      </p:pic>
    </p:spTree>
    <p:extLst>
      <p:ext uri="{BB962C8B-B14F-4D97-AF65-F5344CB8AC3E}">
        <p14:creationId xmlns:p14="http://schemas.microsoft.com/office/powerpoint/2010/main" val="846067080"/>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7" r:id="rId3"/>
    <p:sldLayoutId id="2147483654" r:id="rId4"/>
    <p:sldLayoutId id="2147483650" r:id="rId5"/>
    <p:sldLayoutId id="2147483679" r:id="rId6"/>
    <p:sldLayoutId id="2147483680" r:id="rId7"/>
    <p:sldLayoutId id="2147483653" r:id="rId8"/>
    <p:sldLayoutId id="2147483652" r:id="rId9"/>
    <p:sldLayoutId id="2147483656" r:id="rId10"/>
    <p:sldLayoutId id="2147483660" r:id="rId11"/>
    <p:sldLayoutId id="2147483667" r:id="rId12"/>
    <p:sldLayoutId id="2147483672" r:id="rId13"/>
    <p:sldLayoutId id="2147483657" r:id="rId14"/>
    <p:sldLayoutId id="2147483674" r:id="rId15"/>
    <p:sldLayoutId id="2147483675" r:id="rId16"/>
  </p:sldLayoutIdLst>
  <p:hf hdr="0"/>
  <p:txStyles>
    <p:titleStyle>
      <a:lvl1pPr algn="l" defTabSz="914400" rtl="0" eaLnBrk="1" latinLnBrk="0" hangingPunct="1">
        <a:lnSpc>
          <a:spcPct val="90000"/>
        </a:lnSpc>
        <a:spcBef>
          <a:spcPct val="0"/>
        </a:spcBef>
        <a:buNone/>
        <a:defRPr sz="44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a:xfrm>
            <a:off x="595531" y="2476500"/>
            <a:ext cx="11291669" cy="2250116"/>
          </a:xfrm>
        </p:spPr>
        <p:txBody>
          <a:bodyPr>
            <a:noAutofit/>
          </a:bodyPr>
          <a:lstStyle/>
          <a:p>
            <a:r>
              <a:rPr lang="en-US" sz="4400" dirty="0"/>
              <a:t>Thoughts on ways of working </a:t>
            </a:r>
            <a:br>
              <a:rPr lang="en-US" sz="4400" dirty="0"/>
            </a:br>
            <a:r>
              <a:rPr lang="en-US" sz="4400" dirty="0"/>
              <a:t>and </a:t>
            </a:r>
            <a:br>
              <a:rPr lang="en-US" sz="4400" dirty="0"/>
            </a:br>
            <a:r>
              <a:rPr lang="en-US" sz="4400" dirty="0"/>
              <a:t>Work Item management</a:t>
            </a:r>
          </a:p>
        </p:txBody>
      </p:sp>
      <p:sp>
        <p:nvSpPr>
          <p:cNvPr id="3" name="Subtitle 2">
            <a:extLst>
              <a:ext uri="{FF2B5EF4-FFF2-40B4-BE49-F238E27FC236}">
                <a16:creationId xmlns:a16="http://schemas.microsoft.com/office/drawing/2014/main" id="{D11EAE91-151E-2648-A4A6-930EE9C2417D}"/>
              </a:ext>
            </a:extLst>
          </p:cNvPr>
          <p:cNvSpPr>
            <a:spLocks noGrp="1"/>
          </p:cNvSpPr>
          <p:nvPr>
            <p:ph type="subTitle" idx="1"/>
          </p:nvPr>
        </p:nvSpPr>
        <p:spPr>
          <a:xfrm>
            <a:off x="669959" y="4726616"/>
            <a:ext cx="11106146" cy="1155138"/>
          </a:xfrm>
        </p:spPr>
        <p:txBody>
          <a:bodyPr/>
          <a:lstStyle/>
          <a:p>
            <a:r>
              <a:rPr lang="en-US" sz="2400" dirty="0"/>
              <a:t>Atle Monrad </a:t>
            </a:r>
            <a:r>
              <a:rPr lang="en-US" dirty="0"/>
              <a:t>/ </a:t>
            </a:r>
            <a:r>
              <a:rPr lang="en-US" dirty="0" err="1"/>
              <a:t>InterDigital</a:t>
            </a:r>
            <a:endParaRPr lang="en-US" dirty="0"/>
          </a:p>
        </p:txBody>
      </p:sp>
      <p:sp>
        <p:nvSpPr>
          <p:cNvPr id="4" name="Subtitle 2">
            <a:extLst>
              <a:ext uri="{FF2B5EF4-FFF2-40B4-BE49-F238E27FC236}">
                <a16:creationId xmlns:a16="http://schemas.microsoft.com/office/drawing/2014/main" id="{7E9B0809-BF53-1E85-FF9F-9BB965D55450}"/>
              </a:ext>
            </a:extLst>
          </p:cNvPr>
          <p:cNvSpPr txBox="1">
            <a:spLocks/>
          </p:cNvSpPr>
          <p:nvPr/>
        </p:nvSpPr>
        <p:spPr>
          <a:xfrm>
            <a:off x="8405584" y="256216"/>
            <a:ext cx="2784929" cy="87408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a:t>S6-222326</a:t>
            </a:r>
          </a:p>
        </p:txBody>
      </p:sp>
    </p:spTree>
    <p:extLst>
      <p:ext uri="{BB962C8B-B14F-4D97-AF65-F5344CB8AC3E}">
        <p14:creationId xmlns:p14="http://schemas.microsoft.com/office/powerpoint/2010/main" val="3428629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Features</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10</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725276" cy="4680913"/>
          </a:xfrm>
        </p:spPr>
        <p:txBody>
          <a:bodyPr>
            <a:normAutofit/>
          </a:bodyPr>
          <a:lstStyle/>
          <a:p>
            <a:pPr marL="514350" indent="-514350">
              <a:buFont typeface="+mj-lt"/>
              <a:buAutoNum type="arabicPeriod"/>
            </a:pPr>
            <a:r>
              <a:rPr lang="nb-NO" dirty="0"/>
              <a:t>Can be standalone or implement conclusions from a study.</a:t>
            </a:r>
          </a:p>
          <a:p>
            <a:pPr marL="514350" indent="-514350">
              <a:buFont typeface="+mj-lt"/>
              <a:buAutoNum type="arabicPeriod"/>
            </a:pPr>
            <a:r>
              <a:rPr lang="nb-NO" dirty="0"/>
              <a:t>Can implement/modify/improve/build on proposals from a SID.</a:t>
            </a:r>
          </a:p>
          <a:p>
            <a:pPr marL="514350" indent="-514350">
              <a:buFont typeface="+mj-lt"/>
              <a:buAutoNum type="arabicPeriod"/>
            </a:pPr>
            <a:r>
              <a:rPr lang="nb-NO" dirty="0"/>
              <a:t>A feature can be documented in a single new TS or be an enhancement that span several existing TSs.</a:t>
            </a:r>
          </a:p>
          <a:p>
            <a:pPr marL="514350" indent="-514350">
              <a:buFont typeface="+mj-lt"/>
              <a:buAutoNum type="arabicPeriod"/>
            </a:pPr>
            <a:r>
              <a:rPr lang="nb-NO" dirty="0"/>
              <a:t>Scope clear, content known</a:t>
            </a:r>
          </a:p>
          <a:p>
            <a:pPr marL="514350" indent="-514350">
              <a:buFont typeface="+mj-lt"/>
              <a:buAutoNum type="arabicPeriod"/>
            </a:pPr>
            <a:r>
              <a:rPr lang="nb-NO" dirty="0"/>
              <a:t>Estimated progress</a:t>
            </a:r>
          </a:p>
          <a:p>
            <a:pPr lvl="1"/>
            <a:r>
              <a:rPr lang="nb-NO" dirty="0"/>
              <a:t>Based on progress according to WID</a:t>
            </a:r>
          </a:p>
          <a:p>
            <a:pPr marL="514350" indent="-514350">
              <a:buFont typeface="+mj-lt"/>
              <a:buAutoNum type="arabicPeriod"/>
            </a:pPr>
            <a:r>
              <a:rPr lang="nb-NO" dirty="0"/>
              <a:t>Completion </a:t>
            </a:r>
          </a:p>
          <a:p>
            <a:pPr lvl="1"/>
            <a:r>
              <a:rPr lang="nb-NO" dirty="0"/>
              <a:t>When functionality according to scope of WID is specified</a:t>
            </a:r>
          </a:p>
          <a:p>
            <a:pPr lvl="1"/>
            <a:r>
              <a:rPr lang="nb-NO" dirty="0"/>
              <a:t>If scope is modified, completion rate must be modified accordingly.</a:t>
            </a:r>
          </a:p>
        </p:txBody>
      </p:sp>
    </p:spTree>
    <p:extLst>
      <p:ext uri="{BB962C8B-B14F-4D97-AF65-F5344CB8AC3E}">
        <p14:creationId xmlns:p14="http://schemas.microsoft.com/office/powerpoint/2010/main" val="11680858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CB341-6A0F-3D05-A023-C49D0F33F625}"/>
              </a:ext>
            </a:extLst>
          </p:cNvPr>
          <p:cNvSpPr>
            <a:spLocks noGrp="1"/>
          </p:cNvSpPr>
          <p:nvPr>
            <p:ph type="title"/>
          </p:nvPr>
        </p:nvSpPr>
        <p:spPr/>
        <p:txBody>
          <a:bodyPr/>
          <a:lstStyle/>
          <a:p>
            <a:r>
              <a:rPr lang="nb-NO" dirty="0"/>
              <a:t>Observations – WI management</a:t>
            </a:r>
          </a:p>
        </p:txBody>
      </p:sp>
      <p:sp>
        <p:nvSpPr>
          <p:cNvPr id="3" name="Date Placeholder 2">
            <a:extLst>
              <a:ext uri="{FF2B5EF4-FFF2-40B4-BE49-F238E27FC236}">
                <a16:creationId xmlns:a16="http://schemas.microsoft.com/office/drawing/2014/main" id="{FD9560E6-5369-4A35-3722-A465624EE3CD}"/>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392D9F1F-12C1-E169-E681-908082E84697}"/>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63DC9D42-5F71-110A-CFBF-5CE8B4BF30EF}"/>
              </a:ext>
            </a:extLst>
          </p:cNvPr>
          <p:cNvSpPr>
            <a:spLocks noGrp="1"/>
          </p:cNvSpPr>
          <p:nvPr>
            <p:ph type="sldNum" sz="quarter" idx="12"/>
          </p:nvPr>
        </p:nvSpPr>
        <p:spPr/>
        <p:txBody>
          <a:bodyPr/>
          <a:lstStyle/>
          <a:p>
            <a:fld id="{B8C7A8FA-2E0B-EF40-8154-FE6DF4DBDC95}" type="slidenum">
              <a:rPr lang="en-US" smtClean="0"/>
              <a:t>11</a:t>
            </a:fld>
            <a:endParaRPr lang="en-US"/>
          </a:p>
        </p:txBody>
      </p:sp>
      <p:sp>
        <p:nvSpPr>
          <p:cNvPr id="6" name="Content Placeholder 5">
            <a:extLst>
              <a:ext uri="{FF2B5EF4-FFF2-40B4-BE49-F238E27FC236}">
                <a16:creationId xmlns:a16="http://schemas.microsoft.com/office/drawing/2014/main" id="{5EE20BE7-AC9C-C49A-C99A-D7543A32D857}"/>
              </a:ext>
            </a:extLst>
          </p:cNvPr>
          <p:cNvSpPr>
            <a:spLocks noGrp="1"/>
          </p:cNvSpPr>
          <p:nvPr>
            <p:ph sz="quarter" idx="13"/>
          </p:nvPr>
        </p:nvSpPr>
        <p:spPr/>
        <p:txBody>
          <a:bodyPr>
            <a:normAutofit fontScale="77500" lnSpcReduction="20000"/>
          </a:bodyPr>
          <a:lstStyle/>
          <a:p>
            <a:r>
              <a:rPr lang="nb-NO" dirty="0"/>
              <a:t>Study and/or normative work is done per feature.</a:t>
            </a:r>
          </a:p>
          <a:p>
            <a:r>
              <a:rPr lang="nb-NO" dirty="0"/>
              <a:t>SID and corrsponding WID does not have to be done in the same release.</a:t>
            </a:r>
          </a:p>
          <a:p>
            <a:r>
              <a:rPr lang="nb-NO" dirty="0"/>
              <a:t>SID-rapporteur has «end-date», SID-scope, number of KIs and proposed solutions as input to estimation of completion rate.</a:t>
            </a:r>
          </a:p>
          <a:p>
            <a:r>
              <a:rPr lang="nb-NO" dirty="0"/>
              <a:t>Clear conclusions on SID beneficial for progress of corresponding WID.</a:t>
            </a:r>
          </a:p>
          <a:p>
            <a:r>
              <a:rPr lang="nb-NO" dirty="0"/>
              <a:t>WID-rapporteur has «end-date» and WID-scope as input to estimation of completion rate.</a:t>
            </a:r>
          </a:p>
          <a:p>
            <a:r>
              <a:rPr lang="nb-NO" dirty="0"/>
              <a:t>A WID does not have to implement the conclusions of the corresponsing KI of the study.</a:t>
            </a:r>
          </a:p>
          <a:p>
            <a:r>
              <a:rPr lang="nb-NO" dirty="0"/>
              <a:t>Modification of scope of WID can cause completion of work to be a moving target.</a:t>
            </a:r>
          </a:p>
          <a:p>
            <a:r>
              <a:rPr lang="nb-NO" dirty="0"/>
              <a:t>Link conclusion of KIs in a study to approved scope of WID may give undesired side effects WRT agreements. </a:t>
            </a:r>
          </a:p>
        </p:txBody>
      </p:sp>
    </p:spTree>
    <p:extLst>
      <p:ext uri="{BB962C8B-B14F-4D97-AF65-F5344CB8AC3E}">
        <p14:creationId xmlns:p14="http://schemas.microsoft.com/office/powerpoint/2010/main" val="2558249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CB341-6A0F-3D05-A023-C49D0F33F625}"/>
              </a:ext>
            </a:extLst>
          </p:cNvPr>
          <p:cNvSpPr>
            <a:spLocks noGrp="1"/>
          </p:cNvSpPr>
          <p:nvPr>
            <p:ph type="title"/>
          </p:nvPr>
        </p:nvSpPr>
        <p:spPr/>
        <p:txBody>
          <a:bodyPr/>
          <a:lstStyle/>
          <a:p>
            <a:r>
              <a:rPr lang="nb-NO" dirty="0"/>
              <a:t>Proposal 1/3 (Meetings)</a:t>
            </a:r>
          </a:p>
        </p:txBody>
      </p:sp>
      <p:sp>
        <p:nvSpPr>
          <p:cNvPr id="3" name="Date Placeholder 2">
            <a:extLst>
              <a:ext uri="{FF2B5EF4-FFF2-40B4-BE49-F238E27FC236}">
                <a16:creationId xmlns:a16="http://schemas.microsoft.com/office/drawing/2014/main" id="{FD9560E6-5369-4A35-3722-A465624EE3CD}"/>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392D9F1F-12C1-E169-E681-908082E84697}"/>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63DC9D42-5F71-110A-CFBF-5CE8B4BF30EF}"/>
              </a:ext>
            </a:extLst>
          </p:cNvPr>
          <p:cNvSpPr>
            <a:spLocks noGrp="1"/>
          </p:cNvSpPr>
          <p:nvPr>
            <p:ph type="sldNum" sz="quarter" idx="12"/>
          </p:nvPr>
        </p:nvSpPr>
        <p:spPr/>
        <p:txBody>
          <a:bodyPr/>
          <a:lstStyle/>
          <a:p>
            <a:fld id="{B8C7A8FA-2E0B-EF40-8154-FE6DF4DBDC95}" type="slidenum">
              <a:rPr lang="en-US" smtClean="0"/>
              <a:t>12</a:t>
            </a:fld>
            <a:endParaRPr lang="en-US"/>
          </a:p>
        </p:txBody>
      </p:sp>
      <p:sp>
        <p:nvSpPr>
          <p:cNvPr id="6" name="Content Placeholder 5">
            <a:extLst>
              <a:ext uri="{FF2B5EF4-FFF2-40B4-BE49-F238E27FC236}">
                <a16:creationId xmlns:a16="http://schemas.microsoft.com/office/drawing/2014/main" id="{5EE20BE7-AC9C-C49A-C99A-D7543A32D857}"/>
              </a:ext>
            </a:extLst>
          </p:cNvPr>
          <p:cNvSpPr>
            <a:spLocks noGrp="1"/>
          </p:cNvSpPr>
          <p:nvPr>
            <p:ph sz="quarter" idx="13"/>
          </p:nvPr>
        </p:nvSpPr>
        <p:spPr/>
        <p:txBody>
          <a:bodyPr>
            <a:normAutofit fontScale="85000" lnSpcReduction="20000"/>
          </a:bodyPr>
          <a:lstStyle/>
          <a:p>
            <a:pPr marL="0" indent="0">
              <a:buNone/>
            </a:pPr>
            <a:r>
              <a:rPr lang="nb-NO" sz="3000" dirty="0"/>
              <a:t>We are slowly moving back towards physical meetings, but e-meetings may be part of our future work. Due to this, we should look for improvements in our ways of working both for physical as well as for for electronic meetings.</a:t>
            </a:r>
            <a:br>
              <a:rPr lang="nb-NO" sz="3000" dirty="0"/>
            </a:br>
            <a:endParaRPr lang="nb-NO" sz="3500" dirty="0"/>
          </a:p>
          <a:p>
            <a:pPr lvl="1"/>
            <a:r>
              <a:rPr lang="nb-NO" sz="2600" dirty="0"/>
              <a:t>Consider a moderator for all agenda item, to monitor discussions and if possible, propose agreement of documents during the meeting.</a:t>
            </a:r>
          </a:p>
          <a:p>
            <a:pPr lvl="1"/>
            <a:r>
              <a:rPr lang="nb-NO" sz="2600" dirty="0"/>
              <a:t>Consider some «rules» for introduction of a proposed solution to a KI in the TR.</a:t>
            </a:r>
          </a:p>
          <a:p>
            <a:pPr lvl="1"/>
            <a:r>
              <a:rPr lang="nb-NO" sz="2600" dirty="0"/>
              <a:t>Consider some «rules» for how to regard questions raised in an e-meeting replied / confirmed.</a:t>
            </a:r>
          </a:p>
          <a:p>
            <a:pPr lvl="1"/>
            <a:r>
              <a:rPr lang="nb-NO" sz="2600" dirty="0"/>
              <a:t>Consider a simple «raise of hand» mechanism to include more companies in the decision making process.</a:t>
            </a:r>
          </a:p>
          <a:p>
            <a:pPr lvl="1"/>
            <a:r>
              <a:rPr lang="nb-NO" sz="2600" dirty="0"/>
              <a:t>Not propose new tools, but discuss how to apply the existing tools provided according to the 3GPP working methods.</a:t>
            </a:r>
          </a:p>
        </p:txBody>
      </p:sp>
    </p:spTree>
    <p:extLst>
      <p:ext uri="{BB962C8B-B14F-4D97-AF65-F5344CB8AC3E}">
        <p14:creationId xmlns:p14="http://schemas.microsoft.com/office/powerpoint/2010/main" val="1985338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CB341-6A0F-3D05-A023-C49D0F33F625}"/>
              </a:ext>
            </a:extLst>
          </p:cNvPr>
          <p:cNvSpPr>
            <a:spLocks noGrp="1"/>
          </p:cNvSpPr>
          <p:nvPr>
            <p:ph type="title"/>
          </p:nvPr>
        </p:nvSpPr>
        <p:spPr/>
        <p:txBody>
          <a:bodyPr/>
          <a:lstStyle/>
          <a:p>
            <a:r>
              <a:rPr lang="nb-NO" dirty="0"/>
              <a:t>Proposal 2/3 (WI management)</a:t>
            </a:r>
          </a:p>
        </p:txBody>
      </p:sp>
      <p:sp>
        <p:nvSpPr>
          <p:cNvPr id="3" name="Date Placeholder 2">
            <a:extLst>
              <a:ext uri="{FF2B5EF4-FFF2-40B4-BE49-F238E27FC236}">
                <a16:creationId xmlns:a16="http://schemas.microsoft.com/office/drawing/2014/main" id="{FD9560E6-5369-4A35-3722-A465624EE3CD}"/>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392D9F1F-12C1-E169-E681-908082E84697}"/>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63DC9D42-5F71-110A-CFBF-5CE8B4BF30EF}"/>
              </a:ext>
            </a:extLst>
          </p:cNvPr>
          <p:cNvSpPr>
            <a:spLocks noGrp="1"/>
          </p:cNvSpPr>
          <p:nvPr>
            <p:ph type="sldNum" sz="quarter" idx="12"/>
          </p:nvPr>
        </p:nvSpPr>
        <p:spPr/>
        <p:txBody>
          <a:bodyPr/>
          <a:lstStyle/>
          <a:p>
            <a:fld id="{B8C7A8FA-2E0B-EF40-8154-FE6DF4DBDC95}" type="slidenum">
              <a:rPr lang="en-US" smtClean="0"/>
              <a:t>13</a:t>
            </a:fld>
            <a:endParaRPr lang="en-US"/>
          </a:p>
        </p:txBody>
      </p:sp>
      <p:sp>
        <p:nvSpPr>
          <p:cNvPr id="6" name="Content Placeholder 5">
            <a:extLst>
              <a:ext uri="{FF2B5EF4-FFF2-40B4-BE49-F238E27FC236}">
                <a16:creationId xmlns:a16="http://schemas.microsoft.com/office/drawing/2014/main" id="{5EE20BE7-AC9C-C49A-C99A-D7543A32D857}"/>
              </a:ext>
            </a:extLst>
          </p:cNvPr>
          <p:cNvSpPr>
            <a:spLocks noGrp="1"/>
          </p:cNvSpPr>
          <p:nvPr>
            <p:ph sz="quarter" idx="13"/>
          </p:nvPr>
        </p:nvSpPr>
        <p:spPr/>
        <p:txBody>
          <a:bodyPr>
            <a:normAutofit/>
          </a:bodyPr>
          <a:lstStyle/>
          <a:p>
            <a:pPr marL="0" indent="0">
              <a:buNone/>
            </a:pPr>
            <a:r>
              <a:rPr lang="nb-NO" dirty="0"/>
              <a:t>The fact that SID + WID typically is done per feature in a single release, give limited time for discussions during the study phase. With or without e-meetings, we should look for improvements in our ways of working for completion of work Items.</a:t>
            </a:r>
            <a:br>
              <a:rPr lang="nb-NO" dirty="0"/>
            </a:br>
            <a:endParaRPr lang="nb-NO" dirty="0"/>
          </a:p>
          <a:p>
            <a:pPr lvl="1"/>
            <a:r>
              <a:rPr lang="nb-NO" dirty="0"/>
              <a:t>Consider «guidance» for provision of KIs, proposed solutions and conclusions of a TR.</a:t>
            </a:r>
          </a:p>
          <a:p>
            <a:pPr lvl="1"/>
            <a:r>
              <a:rPr lang="nb-NO" dirty="0"/>
              <a:t>Consider a common reporting mechanism for rapporteurs as part of indicating progress and completion rate.</a:t>
            </a:r>
          </a:p>
          <a:p>
            <a:pPr lvl="1"/>
            <a:r>
              <a:rPr lang="nb-NO" dirty="0"/>
              <a:t>Not propose new tools, but discuss how to apply the existing tools provided according to the 3GPP working methods.</a:t>
            </a:r>
          </a:p>
          <a:p>
            <a:pPr lvl="1"/>
            <a:endParaRPr lang="nb-NO" dirty="0"/>
          </a:p>
        </p:txBody>
      </p:sp>
    </p:spTree>
    <p:extLst>
      <p:ext uri="{BB962C8B-B14F-4D97-AF65-F5344CB8AC3E}">
        <p14:creationId xmlns:p14="http://schemas.microsoft.com/office/powerpoint/2010/main" val="52410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CB341-6A0F-3D05-A023-C49D0F33F625}"/>
              </a:ext>
            </a:extLst>
          </p:cNvPr>
          <p:cNvSpPr>
            <a:spLocks noGrp="1"/>
          </p:cNvSpPr>
          <p:nvPr>
            <p:ph type="title"/>
          </p:nvPr>
        </p:nvSpPr>
        <p:spPr/>
        <p:txBody>
          <a:bodyPr/>
          <a:lstStyle/>
          <a:p>
            <a:r>
              <a:rPr lang="nb-NO" dirty="0"/>
              <a:t>Proposal 3/3 (Process)</a:t>
            </a:r>
          </a:p>
        </p:txBody>
      </p:sp>
      <p:sp>
        <p:nvSpPr>
          <p:cNvPr id="3" name="Date Placeholder 2">
            <a:extLst>
              <a:ext uri="{FF2B5EF4-FFF2-40B4-BE49-F238E27FC236}">
                <a16:creationId xmlns:a16="http://schemas.microsoft.com/office/drawing/2014/main" id="{FD9560E6-5369-4A35-3722-A465624EE3CD}"/>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392D9F1F-12C1-E169-E681-908082E84697}"/>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63DC9D42-5F71-110A-CFBF-5CE8B4BF30EF}"/>
              </a:ext>
            </a:extLst>
          </p:cNvPr>
          <p:cNvSpPr>
            <a:spLocks noGrp="1"/>
          </p:cNvSpPr>
          <p:nvPr>
            <p:ph type="sldNum" sz="quarter" idx="12"/>
          </p:nvPr>
        </p:nvSpPr>
        <p:spPr/>
        <p:txBody>
          <a:bodyPr/>
          <a:lstStyle/>
          <a:p>
            <a:fld id="{B8C7A8FA-2E0B-EF40-8154-FE6DF4DBDC95}" type="slidenum">
              <a:rPr lang="en-US" smtClean="0"/>
              <a:t>14</a:t>
            </a:fld>
            <a:endParaRPr lang="en-US"/>
          </a:p>
        </p:txBody>
      </p:sp>
      <p:sp>
        <p:nvSpPr>
          <p:cNvPr id="6" name="Content Placeholder 5">
            <a:extLst>
              <a:ext uri="{FF2B5EF4-FFF2-40B4-BE49-F238E27FC236}">
                <a16:creationId xmlns:a16="http://schemas.microsoft.com/office/drawing/2014/main" id="{5EE20BE7-AC9C-C49A-C99A-D7543A32D857}"/>
              </a:ext>
            </a:extLst>
          </p:cNvPr>
          <p:cNvSpPr>
            <a:spLocks noGrp="1"/>
          </p:cNvSpPr>
          <p:nvPr>
            <p:ph sz="quarter" idx="13"/>
          </p:nvPr>
        </p:nvSpPr>
        <p:spPr/>
        <p:txBody>
          <a:bodyPr>
            <a:normAutofit fontScale="77500" lnSpcReduction="20000"/>
          </a:bodyPr>
          <a:lstStyle/>
          <a:p>
            <a:pPr marL="0" indent="0">
              <a:buNone/>
            </a:pPr>
            <a:endParaRPr lang="nb-NO" sz="4000" dirty="0"/>
          </a:p>
          <a:p>
            <a:pPr lvl="1"/>
            <a:r>
              <a:rPr lang="nb-NO" sz="3200" dirty="0"/>
              <a:t>It has </a:t>
            </a:r>
            <a:r>
              <a:rPr lang="nb-NO" sz="3200" dirty="0" err="1"/>
              <a:t>been</a:t>
            </a:r>
            <a:r>
              <a:rPr lang="nb-NO" sz="3200" dirty="0"/>
              <a:t> </a:t>
            </a:r>
            <a:r>
              <a:rPr lang="nb-NO" sz="3200" dirty="0" err="1"/>
              <a:t>discussed</a:t>
            </a:r>
            <a:r>
              <a:rPr lang="nb-NO" sz="3200" dirty="0"/>
              <a:t> </a:t>
            </a:r>
            <a:r>
              <a:rPr lang="nb-NO" sz="3200" dirty="0" err="1"/>
              <a:t>if</a:t>
            </a:r>
            <a:r>
              <a:rPr lang="nb-NO" sz="3200" dirty="0"/>
              <a:t> SA6 </a:t>
            </a:r>
            <a:r>
              <a:rPr lang="nb-NO" sz="3200" dirty="0" err="1"/>
              <a:t>should</a:t>
            </a:r>
            <a:r>
              <a:rPr lang="nb-NO" sz="3200" dirty="0"/>
              <a:t> </a:t>
            </a:r>
            <a:r>
              <a:rPr lang="nb-NO" sz="3200" dirty="0" err="1"/>
              <a:t>invite</a:t>
            </a:r>
            <a:r>
              <a:rPr lang="nb-NO" sz="3200" dirty="0"/>
              <a:t> to a </a:t>
            </a:r>
            <a:r>
              <a:rPr lang="nb-NO" sz="3200" dirty="0" err="1"/>
              <a:t>process</a:t>
            </a:r>
            <a:r>
              <a:rPr lang="nb-NO" sz="3200" dirty="0"/>
              <a:t> and </a:t>
            </a:r>
            <a:r>
              <a:rPr lang="nb-NO" sz="3200" dirty="0" err="1"/>
              <a:t>document</a:t>
            </a:r>
            <a:r>
              <a:rPr lang="nb-NO" sz="3200" dirty="0"/>
              <a:t> </a:t>
            </a:r>
            <a:r>
              <a:rPr lang="nb-NO" sz="3200" dirty="0" err="1"/>
              <a:t>this</a:t>
            </a:r>
            <a:r>
              <a:rPr lang="nb-NO" sz="3200" dirty="0"/>
              <a:t> in a «</a:t>
            </a:r>
            <a:r>
              <a:rPr lang="nb-NO" sz="3200" dirty="0" err="1"/>
              <a:t>guidance</a:t>
            </a:r>
            <a:r>
              <a:rPr lang="nb-NO" sz="3200" dirty="0"/>
              <a:t> </a:t>
            </a:r>
            <a:r>
              <a:rPr lang="nb-NO" sz="3200" dirty="0" err="1"/>
              <a:t>on</a:t>
            </a:r>
            <a:r>
              <a:rPr lang="nb-NO" sz="3200" dirty="0"/>
              <a:t> SA6 </a:t>
            </a:r>
            <a:r>
              <a:rPr lang="nb-NO" sz="3200" dirty="0" err="1"/>
              <a:t>ways-of-working</a:t>
            </a:r>
            <a:r>
              <a:rPr lang="nb-NO" sz="3200" dirty="0"/>
              <a:t>».</a:t>
            </a:r>
          </a:p>
          <a:p>
            <a:pPr lvl="1"/>
            <a:endParaRPr lang="nb-NO" sz="3200" dirty="0"/>
          </a:p>
          <a:p>
            <a:pPr lvl="1"/>
            <a:r>
              <a:rPr lang="nb-NO" sz="3200" dirty="0" err="1"/>
              <a:t>Regardless</a:t>
            </a:r>
            <a:r>
              <a:rPr lang="nb-NO" sz="3200" dirty="0"/>
              <a:t> </a:t>
            </a:r>
            <a:r>
              <a:rPr lang="nb-NO" sz="3200" dirty="0" err="1"/>
              <a:t>whether</a:t>
            </a:r>
            <a:r>
              <a:rPr lang="nb-NO" sz="3200" dirty="0"/>
              <a:t> </a:t>
            </a:r>
            <a:r>
              <a:rPr lang="nb-NO" sz="3200" dirty="0" err="1"/>
              <a:t>such</a:t>
            </a:r>
            <a:r>
              <a:rPr lang="nb-NO" sz="3200" dirty="0"/>
              <a:t> a </a:t>
            </a:r>
            <a:r>
              <a:rPr lang="nb-NO" sz="3200" dirty="0" err="1"/>
              <a:t>document</a:t>
            </a:r>
            <a:r>
              <a:rPr lang="nb-NO" sz="3200" dirty="0"/>
              <a:t> is </a:t>
            </a:r>
            <a:r>
              <a:rPr lang="nb-NO" sz="3200" dirty="0" err="1"/>
              <a:t>progressed</a:t>
            </a:r>
            <a:r>
              <a:rPr lang="nb-NO" sz="3200" dirty="0"/>
              <a:t> or not, in order to have </a:t>
            </a:r>
            <a:r>
              <a:rPr lang="nb-NO" sz="3200" dirty="0" err="1"/>
              <a:t>dedicated</a:t>
            </a:r>
            <a:r>
              <a:rPr lang="nb-NO" sz="3200" dirty="0"/>
              <a:t> and </a:t>
            </a:r>
            <a:r>
              <a:rPr lang="nb-NO" sz="3200" dirty="0" err="1"/>
              <a:t>focused</a:t>
            </a:r>
            <a:r>
              <a:rPr lang="nb-NO" sz="3200" dirty="0"/>
              <a:t> </a:t>
            </a:r>
            <a:r>
              <a:rPr lang="nb-NO" sz="3200" dirty="0" err="1"/>
              <a:t>discussions</a:t>
            </a:r>
            <a:r>
              <a:rPr lang="nb-NO" sz="3200" dirty="0"/>
              <a:t>, it is </a:t>
            </a:r>
            <a:r>
              <a:rPr lang="nb-NO" sz="3200" dirty="0" err="1"/>
              <a:t>proposed</a:t>
            </a:r>
            <a:r>
              <a:rPr lang="nb-NO" sz="3200" dirty="0"/>
              <a:t> to </a:t>
            </a:r>
            <a:r>
              <a:rPr lang="nb-NO" sz="3200" dirty="0" err="1"/>
              <a:t>discuss</a:t>
            </a:r>
            <a:r>
              <a:rPr lang="nb-NO" sz="3200" dirty="0"/>
              <a:t> «</a:t>
            </a:r>
            <a:r>
              <a:rPr lang="nb-NO" sz="3200" dirty="0" err="1"/>
              <a:t>guidance</a:t>
            </a:r>
            <a:r>
              <a:rPr lang="nb-NO" sz="3200" dirty="0"/>
              <a:t> </a:t>
            </a:r>
            <a:r>
              <a:rPr lang="nb-NO" sz="3200" dirty="0" err="1"/>
              <a:t>on</a:t>
            </a:r>
            <a:r>
              <a:rPr lang="nb-NO" sz="3200" dirty="0"/>
              <a:t> SA6 </a:t>
            </a:r>
            <a:r>
              <a:rPr lang="nb-NO" sz="3200" dirty="0" err="1"/>
              <a:t>ways-of-working</a:t>
            </a:r>
            <a:r>
              <a:rPr lang="nb-NO" sz="3200" dirty="0"/>
              <a:t>» from </a:t>
            </a:r>
            <a:r>
              <a:rPr lang="nb-NO" sz="3200" dirty="0" err="1"/>
              <a:t>independent</a:t>
            </a:r>
            <a:r>
              <a:rPr lang="nb-NO" sz="3200" dirty="0"/>
              <a:t> </a:t>
            </a:r>
            <a:r>
              <a:rPr lang="nb-NO" sz="3200" dirty="0" err="1"/>
              <a:t>self-contained</a:t>
            </a:r>
            <a:r>
              <a:rPr lang="nb-NO" sz="3200" dirty="0"/>
              <a:t> </a:t>
            </a:r>
            <a:r>
              <a:rPr lang="nb-NO" sz="3200" dirty="0" err="1"/>
              <a:t>topics</a:t>
            </a:r>
            <a:r>
              <a:rPr lang="nb-NO" sz="3200" dirty="0"/>
              <a:t> </a:t>
            </a:r>
            <a:r>
              <a:rPr lang="nb-NO" sz="3200" dirty="0" err="1"/>
              <a:t>that</a:t>
            </a:r>
            <a:r>
              <a:rPr lang="nb-NO" sz="3200" dirty="0"/>
              <a:t> </a:t>
            </a:r>
            <a:r>
              <a:rPr lang="nb-NO" sz="3200" dirty="0" err="1"/>
              <a:t>are</a:t>
            </a:r>
            <a:r>
              <a:rPr lang="nb-NO" sz="3200" dirty="0"/>
              <a:t> </a:t>
            </a:r>
            <a:r>
              <a:rPr lang="nb-NO" sz="3200" dirty="0" err="1"/>
              <a:t>framed</a:t>
            </a:r>
            <a:r>
              <a:rPr lang="nb-NO" sz="3200" dirty="0"/>
              <a:t>, </a:t>
            </a:r>
            <a:r>
              <a:rPr lang="nb-NO" sz="3200" dirty="0" err="1"/>
              <a:t>discussed</a:t>
            </a:r>
            <a:r>
              <a:rPr lang="nb-NO" sz="3200" dirty="0"/>
              <a:t> and </a:t>
            </a:r>
            <a:r>
              <a:rPr lang="nb-NO" sz="3200" dirty="0" err="1"/>
              <a:t>concluded</a:t>
            </a:r>
            <a:r>
              <a:rPr lang="nb-NO" sz="3200" dirty="0"/>
              <a:t> one-by-</a:t>
            </a:r>
            <a:r>
              <a:rPr lang="nb-NO" sz="3200" dirty="0" err="1"/>
              <a:t>one</a:t>
            </a:r>
            <a:r>
              <a:rPr lang="nb-NO" sz="3200" dirty="0"/>
              <a:t>.</a:t>
            </a:r>
          </a:p>
          <a:p>
            <a:pPr lvl="1"/>
            <a:endParaRPr lang="nb-NO" sz="3200" dirty="0"/>
          </a:p>
          <a:p>
            <a:pPr lvl="1"/>
            <a:r>
              <a:rPr lang="nb-NO" sz="3200" dirty="0"/>
              <a:t>It is </a:t>
            </a:r>
            <a:r>
              <a:rPr lang="nb-NO" sz="3200" dirty="0" err="1"/>
              <a:t>also</a:t>
            </a:r>
            <a:r>
              <a:rPr lang="nb-NO" sz="3200" dirty="0"/>
              <a:t> </a:t>
            </a:r>
            <a:r>
              <a:rPr lang="nb-NO" sz="3200" dirty="0" err="1"/>
              <a:t>proposed</a:t>
            </a:r>
            <a:r>
              <a:rPr lang="nb-NO" sz="3200" dirty="0"/>
              <a:t> </a:t>
            </a:r>
            <a:r>
              <a:rPr lang="nb-NO" sz="3200" dirty="0" err="1"/>
              <a:t>that</a:t>
            </a:r>
            <a:r>
              <a:rPr lang="nb-NO" sz="3200" dirty="0"/>
              <a:t> </a:t>
            </a:r>
            <a:r>
              <a:rPr lang="nb-NO" sz="3200" dirty="0" err="1"/>
              <a:t>the</a:t>
            </a:r>
            <a:r>
              <a:rPr lang="nb-NO" sz="3200" dirty="0"/>
              <a:t> SA6 </a:t>
            </a:r>
            <a:r>
              <a:rPr lang="nb-NO" sz="3200" dirty="0" err="1"/>
              <a:t>leadership</a:t>
            </a:r>
            <a:r>
              <a:rPr lang="nb-NO" sz="3200" dirty="0"/>
              <a:t> </a:t>
            </a:r>
            <a:r>
              <a:rPr lang="nb-NO" sz="3200" dirty="0" err="1"/>
              <a:t>discuss</a:t>
            </a:r>
            <a:r>
              <a:rPr lang="nb-NO" sz="3200" dirty="0"/>
              <a:t> </a:t>
            </a:r>
            <a:r>
              <a:rPr lang="nb-NO" sz="3200" dirty="0" err="1"/>
              <a:t>possible</a:t>
            </a:r>
            <a:r>
              <a:rPr lang="nb-NO" sz="3200" dirty="0"/>
              <a:t> </a:t>
            </a:r>
            <a:r>
              <a:rPr lang="nb-NO" sz="3200" dirty="0" err="1"/>
              <a:t>improvements</a:t>
            </a:r>
            <a:r>
              <a:rPr lang="nb-NO" sz="3200" dirty="0"/>
              <a:t> to </a:t>
            </a:r>
            <a:r>
              <a:rPr lang="nb-NO" sz="3200" dirty="0" err="1"/>
              <a:t>our</a:t>
            </a:r>
            <a:r>
              <a:rPr lang="nb-NO" sz="3200" dirty="0"/>
              <a:t> </a:t>
            </a:r>
            <a:r>
              <a:rPr lang="nb-NO" sz="3200" dirty="0" err="1"/>
              <a:t>ways</a:t>
            </a:r>
            <a:r>
              <a:rPr lang="nb-NO" sz="3200" dirty="0"/>
              <a:t> </a:t>
            </a:r>
            <a:r>
              <a:rPr lang="nb-NO" sz="3200" dirty="0" err="1"/>
              <a:t>of</a:t>
            </a:r>
            <a:r>
              <a:rPr lang="nb-NO" sz="3200" dirty="0"/>
              <a:t> </a:t>
            </a:r>
            <a:r>
              <a:rPr lang="nb-NO" sz="3200" dirty="0" err="1"/>
              <a:t>working</a:t>
            </a:r>
            <a:r>
              <a:rPr lang="nb-NO" sz="3200" dirty="0"/>
              <a:t>, taking </a:t>
            </a:r>
            <a:r>
              <a:rPr lang="nb-NO" sz="3200" dirty="0" err="1"/>
              <a:t>both</a:t>
            </a:r>
            <a:r>
              <a:rPr lang="nb-NO" sz="3200" dirty="0"/>
              <a:t> </a:t>
            </a:r>
            <a:r>
              <a:rPr lang="nb-NO" sz="3200" dirty="0" err="1"/>
              <a:t>physical</a:t>
            </a:r>
            <a:r>
              <a:rPr lang="nb-NO" sz="3200" dirty="0"/>
              <a:t> and </a:t>
            </a:r>
            <a:r>
              <a:rPr lang="nb-NO" sz="3200" dirty="0" err="1"/>
              <a:t>virtual</a:t>
            </a:r>
            <a:r>
              <a:rPr lang="nb-NO" sz="3200" dirty="0"/>
              <a:t> </a:t>
            </a:r>
            <a:r>
              <a:rPr lang="nb-NO" sz="3200" dirty="0" err="1"/>
              <a:t>meetings</a:t>
            </a:r>
            <a:r>
              <a:rPr lang="nb-NO" sz="3200" dirty="0"/>
              <a:t> </a:t>
            </a:r>
            <a:r>
              <a:rPr lang="nb-NO" sz="3200" dirty="0" err="1"/>
              <a:t>into</a:t>
            </a:r>
            <a:r>
              <a:rPr lang="nb-NO" sz="3200" dirty="0"/>
              <a:t> </a:t>
            </a:r>
            <a:r>
              <a:rPr lang="nb-NO" sz="3200" dirty="0" err="1"/>
              <a:t>consideration</a:t>
            </a:r>
            <a:r>
              <a:rPr lang="nb-NO" sz="3200" dirty="0"/>
              <a:t>, and </a:t>
            </a:r>
            <a:r>
              <a:rPr lang="nb-NO" sz="3200" dirty="0" err="1"/>
              <a:t>use</a:t>
            </a:r>
            <a:r>
              <a:rPr lang="nb-NO" sz="3200" dirty="0"/>
              <a:t> </a:t>
            </a:r>
            <a:r>
              <a:rPr lang="nb-NO" sz="3200" dirty="0" err="1"/>
              <a:t>the</a:t>
            </a:r>
            <a:r>
              <a:rPr lang="nb-NO" sz="3200" dirty="0"/>
              <a:t> </a:t>
            </a:r>
            <a:r>
              <a:rPr lang="nb-NO" sz="3200" dirty="0" err="1"/>
              <a:t>tools</a:t>
            </a:r>
            <a:r>
              <a:rPr lang="nb-NO" sz="3200" dirty="0"/>
              <a:t> </a:t>
            </a:r>
            <a:r>
              <a:rPr lang="nb-NO" sz="3200" dirty="0" err="1"/>
              <a:t>available</a:t>
            </a:r>
            <a:r>
              <a:rPr lang="nb-NO" sz="3200" dirty="0"/>
              <a:t> in </a:t>
            </a:r>
            <a:r>
              <a:rPr lang="nb-NO" sz="3200" dirty="0" err="1"/>
              <a:t>the</a:t>
            </a:r>
            <a:r>
              <a:rPr lang="nb-NO" sz="3200" dirty="0"/>
              <a:t> </a:t>
            </a:r>
            <a:r>
              <a:rPr lang="nb-NO" sz="3200" dirty="0" err="1"/>
              <a:t>working</a:t>
            </a:r>
            <a:r>
              <a:rPr lang="nb-NO" sz="3200" dirty="0"/>
              <a:t> </a:t>
            </a:r>
            <a:r>
              <a:rPr lang="nb-NO" sz="3200" dirty="0" err="1"/>
              <a:t>methods</a:t>
            </a:r>
            <a:r>
              <a:rPr lang="nb-NO" sz="3200" dirty="0"/>
              <a:t> to </a:t>
            </a:r>
            <a:r>
              <a:rPr lang="nb-NO" sz="3200" dirty="0" err="1"/>
              <a:t>secure</a:t>
            </a:r>
            <a:r>
              <a:rPr lang="nb-NO" sz="3200" dirty="0"/>
              <a:t> progress </a:t>
            </a:r>
            <a:r>
              <a:rPr lang="nb-NO" sz="3200" dirty="0" err="1"/>
              <a:t>of</a:t>
            </a:r>
            <a:r>
              <a:rPr lang="nb-NO" sz="3200" dirty="0"/>
              <a:t> </a:t>
            </a:r>
            <a:r>
              <a:rPr lang="nb-NO" sz="3200" dirty="0" err="1"/>
              <a:t>our</a:t>
            </a:r>
            <a:r>
              <a:rPr lang="nb-NO" sz="3200" dirty="0"/>
              <a:t> </a:t>
            </a:r>
            <a:r>
              <a:rPr lang="nb-NO" sz="3200"/>
              <a:t>work.</a:t>
            </a:r>
            <a:endParaRPr lang="nb-NO" sz="3200" dirty="0"/>
          </a:p>
        </p:txBody>
      </p:sp>
    </p:spTree>
    <p:extLst>
      <p:ext uri="{BB962C8B-B14F-4D97-AF65-F5344CB8AC3E}">
        <p14:creationId xmlns:p14="http://schemas.microsoft.com/office/powerpoint/2010/main" val="1141138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a:xfrm>
            <a:off x="595531" y="2857900"/>
            <a:ext cx="11291669" cy="1045977"/>
          </a:xfrm>
        </p:spPr>
        <p:txBody>
          <a:bodyPr>
            <a:noAutofit/>
          </a:bodyPr>
          <a:lstStyle/>
          <a:p>
            <a:r>
              <a:rPr lang="en-US" sz="4400" dirty="0"/>
              <a:t>Thank you</a:t>
            </a:r>
          </a:p>
        </p:txBody>
      </p:sp>
    </p:spTree>
    <p:extLst>
      <p:ext uri="{BB962C8B-B14F-4D97-AF65-F5344CB8AC3E}">
        <p14:creationId xmlns:p14="http://schemas.microsoft.com/office/powerpoint/2010/main" val="3207627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General</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2</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fontScale="92500" lnSpcReduction="10000"/>
          </a:bodyPr>
          <a:lstStyle/>
          <a:p>
            <a:r>
              <a:rPr lang="nb-NO" dirty="0"/>
              <a:t>The 3GPP Working Procedures, the Working Methods (TR 21.900) and the established ways of working already provides SA6 with a good framework for how our work is performed.</a:t>
            </a:r>
          </a:p>
          <a:p>
            <a:r>
              <a:rPr lang="nb-NO" dirty="0"/>
              <a:t>This does not preclude us from evaluating and improving our ways of working.</a:t>
            </a:r>
          </a:p>
          <a:p>
            <a:r>
              <a:rPr lang="nb-NO" dirty="0"/>
              <a:t>Introduction of electronic meetings has also impacted the way our work is performed.</a:t>
            </a:r>
          </a:p>
          <a:p>
            <a:r>
              <a:rPr lang="nb-NO" dirty="0"/>
              <a:t>Our work, our working methods and how we handle the work item management are coupled and should be discussed together.</a:t>
            </a:r>
          </a:p>
          <a:p>
            <a:r>
              <a:rPr lang="nb-NO" dirty="0"/>
              <a:t>These slides bring up some aspects of our work and working methods, and propose some actions that should be further discussed and considered by the group.</a:t>
            </a:r>
          </a:p>
        </p:txBody>
      </p:sp>
    </p:spTree>
    <p:extLst>
      <p:ext uri="{BB962C8B-B14F-4D97-AF65-F5344CB8AC3E}">
        <p14:creationId xmlns:p14="http://schemas.microsoft.com/office/powerpoint/2010/main" val="2400834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Meeting process - Physical meeting</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3</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a:bodyPr>
          <a:lstStyle/>
          <a:p>
            <a:pPr marL="514350" indent="-514350">
              <a:buFont typeface="+mj-lt"/>
              <a:buAutoNum type="arabicPeriod"/>
            </a:pPr>
            <a:r>
              <a:rPr lang="nb-NO" dirty="0"/>
              <a:t>Chair runs through the agenda to review T-docs.</a:t>
            </a:r>
          </a:p>
          <a:p>
            <a:pPr lvl="1"/>
            <a:r>
              <a:rPr lang="nb-NO" dirty="0"/>
              <a:t>T-docs without comments are agreed.</a:t>
            </a:r>
          </a:p>
          <a:p>
            <a:pPr lvl="1"/>
            <a:r>
              <a:rPr lang="nb-NO" dirty="0"/>
              <a:t>T-docs with comments are rejected/postponed or revised according to comments.</a:t>
            </a:r>
          </a:p>
          <a:p>
            <a:pPr marL="514350" indent="-514350">
              <a:buFont typeface="+mj-lt"/>
              <a:buAutoNum type="arabicPeriod"/>
            </a:pPr>
            <a:r>
              <a:rPr lang="nb-NO" dirty="0"/>
              <a:t>Chair runs through the agenda again to look for review of T-docs that are not concluded.</a:t>
            </a:r>
          </a:p>
          <a:p>
            <a:pPr lvl="1"/>
            <a:r>
              <a:rPr lang="nb-NO" dirty="0"/>
              <a:t>T-docs without additional comments are agreed.</a:t>
            </a:r>
          </a:p>
          <a:p>
            <a:pPr lvl="1"/>
            <a:r>
              <a:rPr lang="nb-NO" dirty="0"/>
              <a:t>T-docs with additional comments are rejected/postponed or revised according to comments.</a:t>
            </a:r>
          </a:p>
          <a:p>
            <a:pPr marL="514350" indent="-514350">
              <a:buFont typeface="+mj-lt"/>
              <a:buAutoNum type="arabicPeriod"/>
            </a:pPr>
            <a:r>
              <a:rPr lang="nb-NO" dirty="0"/>
              <a:t>Go to item 2. until the meeting is over.</a:t>
            </a:r>
          </a:p>
          <a:p>
            <a:endParaRPr lang="nb-NO" dirty="0"/>
          </a:p>
        </p:txBody>
      </p:sp>
    </p:spTree>
    <p:extLst>
      <p:ext uri="{BB962C8B-B14F-4D97-AF65-F5344CB8AC3E}">
        <p14:creationId xmlns:p14="http://schemas.microsoft.com/office/powerpoint/2010/main" val="129731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Meeting process - Electronic meeting</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a:xfrm>
            <a:off x="11278495" y="6356350"/>
            <a:ext cx="716280" cy="365125"/>
          </a:xfrm>
        </p:spPr>
        <p:txBody>
          <a:bodyPr/>
          <a:lstStyle/>
          <a:p>
            <a:fld id="{B8C7A8FA-2E0B-EF40-8154-FE6DF4DBDC95}" type="slidenum">
              <a:rPr lang="en-US" smtClean="0"/>
              <a:t>4</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663949" y="1494960"/>
            <a:ext cx="11528051" cy="4910831"/>
          </a:xfrm>
        </p:spPr>
        <p:txBody>
          <a:bodyPr>
            <a:normAutofit fontScale="92500" lnSpcReduction="20000"/>
          </a:bodyPr>
          <a:lstStyle/>
          <a:p>
            <a:pPr marL="514350" indent="-514350">
              <a:buFont typeface="+mj-lt"/>
              <a:buAutoNum type="arabicPeriod"/>
            </a:pPr>
            <a:r>
              <a:rPr lang="nb-NO" dirty="0"/>
              <a:t>The chair opens the meeting and runs through selected agenda Items and T-docs in the «open meeting» conference call.</a:t>
            </a:r>
          </a:p>
          <a:p>
            <a:pPr marL="514350" indent="-514350">
              <a:buFont typeface="+mj-lt"/>
              <a:buAutoNum type="arabicPeriod"/>
            </a:pPr>
            <a:r>
              <a:rPr lang="nb-NO" dirty="0"/>
              <a:t>Delegates send email to initiate a thread for review of each T-doc.</a:t>
            </a:r>
          </a:p>
          <a:p>
            <a:pPr marL="514350" indent="-514350">
              <a:buFont typeface="+mj-lt"/>
              <a:buAutoNum type="arabicPeriod"/>
            </a:pPr>
            <a:r>
              <a:rPr lang="nb-NO" dirty="0"/>
              <a:t>Delegates discuss over email and in conference calls. T-docs revised (as drafts) when found necessary.</a:t>
            </a:r>
          </a:p>
          <a:p>
            <a:pPr marL="514350" indent="-514350">
              <a:buFont typeface="+mj-lt"/>
              <a:buAutoNum type="arabicPeriod"/>
            </a:pPr>
            <a:r>
              <a:rPr lang="nb-NO" dirty="0"/>
              <a:t>Discussion period is over, formal revision of T-docs uploaded.</a:t>
            </a:r>
          </a:p>
          <a:p>
            <a:pPr marL="514350" indent="-514350">
              <a:buFont typeface="+mj-lt"/>
              <a:buAutoNum type="arabicPeriod"/>
            </a:pPr>
            <a:r>
              <a:rPr lang="nb-NO" dirty="0"/>
              <a:t>Delegates sends email to initiate a thread for final review of each T-doc.</a:t>
            </a:r>
          </a:p>
          <a:p>
            <a:pPr marL="514350" indent="-514350">
              <a:buFont typeface="+mj-lt"/>
              <a:buAutoNum type="arabicPeriod"/>
            </a:pPr>
            <a:r>
              <a:rPr lang="nb-NO" dirty="0"/>
              <a:t>Delegates send email to initiate concerns/objections on a T-doc.</a:t>
            </a:r>
          </a:p>
          <a:p>
            <a:pPr marL="514350" indent="-514350">
              <a:buFont typeface="+mj-lt"/>
              <a:buAutoNum type="arabicPeriod"/>
            </a:pPr>
            <a:r>
              <a:rPr lang="nb-NO" dirty="0"/>
              <a:t>When final review period is over, T-docs without concerns/objections are agreed while T-docs with concerns/objctions are briefely discussed and concluded in the final call.</a:t>
            </a:r>
          </a:p>
          <a:p>
            <a:pPr marL="514350" indent="-514350">
              <a:buFont typeface="+mj-lt"/>
              <a:buAutoNum type="arabicPeriod"/>
            </a:pPr>
            <a:r>
              <a:rPr lang="nb-NO" dirty="0"/>
              <a:t>Justifications for objections not provided.</a:t>
            </a:r>
          </a:p>
        </p:txBody>
      </p:sp>
    </p:spTree>
    <p:extLst>
      <p:ext uri="{BB962C8B-B14F-4D97-AF65-F5344CB8AC3E}">
        <p14:creationId xmlns:p14="http://schemas.microsoft.com/office/powerpoint/2010/main" val="1768585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Meeting environment - Physical meeting</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5</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lnSpcReduction="10000"/>
          </a:bodyPr>
          <a:lstStyle/>
          <a:p>
            <a:pPr marL="514350" indent="-514350">
              <a:buFont typeface="+mj-lt"/>
              <a:buAutoNum type="arabicPeriod"/>
            </a:pPr>
            <a:r>
              <a:rPr lang="nb-NO" dirty="0"/>
              <a:t>Delegate</a:t>
            </a:r>
          </a:p>
          <a:p>
            <a:pPr lvl="1"/>
            <a:r>
              <a:rPr lang="nb-NO" dirty="0"/>
              <a:t>Presence.</a:t>
            </a:r>
          </a:p>
          <a:p>
            <a:pPr lvl="1"/>
            <a:r>
              <a:rPr lang="nb-NO" dirty="0"/>
              <a:t>Eye contact.</a:t>
            </a:r>
          </a:p>
          <a:p>
            <a:pPr lvl="1"/>
            <a:r>
              <a:rPr lang="nb-NO" dirty="0"/>
              <a:t>Body language.</a:t>
            </a:r>
          </a:p>
          <a:p>
            <a:pPr lvl="1"/>
            <a:r>
              <a:rPr lang="nb-NO" dirty="0"/>
              <a:t>On-line </a:t>
            </a:r>
            <a:r>
              <a:rPr lang="nb-NO" dirty="0" err="1"/>
              <a:t>discussions</a:t>
            </a:r>
            <a:r>
              <a:rPr lang="nb-NO" dirty="0"/>
              <a:t> </a:t>
            </a:r>
            <a:r>
              <a:rPr lang="nb-NO" dirty="0" err="1"/>
              <a:t>can</a:t>
            </a:r>
            <a:r>
              <a:rPr lang="nb-NO" dirty="0"/>
              <a:t> </a:t>
            </a:r>
            <a:r>
              <a:rPr lang="nb-NO" dirty="0" err="1"/>
              <a:t>easily</a:t>
            </a:r>
            <a:r>
              <a:rPr lang="nb-NO" dirty="0"/>
              <a:t> </a:t>
            </a:r>
            <a:r>
              <a:rPr lang="nb-NO" dirty="0" err="1"/>
              <a:t>involve</a:t>
            </a:r>
            <a:r>
              <a:rPr lang="nb-NO" dirty="0"/>
              <a:t> </a:t>
            </a:r>
            <a:r>
              <a:rPr lang="nb-NO" dirty="0" err="1"/>
              <a:t>additional</a:t>
            </a:r>
            <a:r>
              <a:rPr lang="nb-NO" dirty="0"/>
              <a:t> delegates.</a:t>
            </a:r>
          </a:p>
          <a:p>
            <a:pPr lvl="1"/>
            <a:endParaRPr lang="nb-NO" dirty="0"/>
          </a:p>
          <a:p>
            <a:pPr marL="514350" indent="-514350">
              <a:buFont typeface="+mj-lt"/>
              <a:buAutoNum type="arabicPeriod"/>
            </a:pPr>
            <a:r>
              <a:rPr lang="nb-NO" dirty="0"/>
              <a:t>Meeting room</a:t>
            </a:r>
          </a:p>
          <a:p>
            <a:pPr lvl="1"/>
            <a:r>
              <a:rPr lang="nb-NO" dirty="0"/>
              <a:t>Show of hands.</a:t>
            </a:r>
          </a:p>
          <a:p>
            <a:pPr lvl="1"/>
            <a:r>
              <a:rPr lang="nb-NO" dirty="0"/>
              <a:t>Attendance in a common time zone.</a:t>
            </a:r>
          </a:p>
          <a:p>
            <a:pPr lvl="1"/>
            <a:r>
              <a:rPr lang="nb-NO" dirty="0" err="1"/>
              <a:t>Easy</a:t>
            </a:r>
            <a:r>
              <a:rPr lang="nb-NO" dirty="0"/>
              <a:t> </a:t>
            </a:r>
            <a:r>
              <a:rPr lang="nb-NO" dirty="0" err="1"/>
              <a:t>with</a:t>
            </a:r>
            <a:r>
              <a:rPr lang="nb-NO" dirty="0"/>
              <a:t> on-line and </a:t>
            </a:r>
            <a:r>
              <a:rPr lang="nb-NO" dirty="0" err="1"/>
              <a:t>off</a:t>
            </a:r>
            <a:r>
              <a:rPr lang="nb-NO" dirty="0"/>
              <a:t>-line ad-hoc </a:t>
            </a:r>
            <a:r>
              <a:rPr lang="nb-NO" dirty="0" err="1"/>
              <a:t>discussions</a:t>
            </a:r>
            <a:r>
              <a:rPr lang="nb-NO" dirty="0"/>
              <a:t>.</a:t>
            </a:r>
          </a:p>
          <a:p>
            <a:pPr lvl="1"/>
            <a:r>
              <a:rPr lang="nb-NO" dirty="0"/>
              <a:t>No comments mean agreement.</a:t>
            </a:r>
          </a:p>
          <a:p>
            <a:pPr lvl="1"/>
            <a:r>
              <a:rPr lang="nb-NO" dirty="0"/>
              <a:t>«Isolation of objections».</a:t>
            </a:r>
          </a:p>
        </p:txBody>
      </p:sp>
    </p:spTree>
    <p:extLst>
      <p:ext uri="{BB962C8B-B14F-4D97-AF65-F5344CB8AC3E}">
        <p14:creationId xmlns:p14="http://schemas.microsoft.com/office/powerpoint/2010/main" val="1903682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Meeting environment - Electronic meeting</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6</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a:bodyPr>
          <a:lstStyle/>
          <a:p>
            <a:pPr marL="514350" indent="-514350">
              <a:buFont typeface="+mj-lt"/>
              <a:buAutoNum type="arabicPeriod"/>
            </a:pPr>
            <a:r>
              <a:rPr lang="nb-NO" dirty="0"/>
              <a:t>Delegate</a:t>
            </a:r>
          </a:p>
          <a:p>
            <a:pPr lvl="1"/>
            <a:r>
              <a:rPr lang="nb-NO" dirty="0"/>
              <a:t>No presence.</a:t>
            </a:r>
          </a:p>
          <a:p>
            <a:pPr lvl="1"/>
            <a:r>
              <a:rPr lang="nb-NO" dirty="0"/>
              <a:t>Time zone diversity.</a:t>
            </a:r>
          </a:p>
          <a:p>
            <a:pPr lvl="1"/>
            <a:r>
              <a:rPr lang="nb-NO" dirty="0"/>
              <a:t>Difficult to have off-line on-the-fly chats over e-mail.</a:t>
            </a:r>
          </a:p>
          <a:p>
            <a:pPr marL="514350" indent="-514350">
              <a:buFont typeface="+mj-lt"/>
              <a:buAutoNum type="arabicPeriod"/>
            </a:pPr>
            <a:r>
              <a:rPr lang="nb-NO" dirty="0"/>
              <a:t>Meeting room</a:t>
            </a:r>
          </a:p>
          <a:p>
            <a:pPr lvl="1"/>
            <a:r>
              <a:rPr lang="nb-NO" dirty="0"/>
              <a:t>Difficult to get the sense of «Meeting» and «meeting room».</a:t>
            </a:r>
          </a:p>
          <a:p>
            <a:pPr lvl="1"/>
            <a:r>
              <a:rPr lang="nb-NO" dirty="0"/>
              <a:t>More challenging to </a:t>
            </a:r>
            <a:r>
              <a:rPr lang="nb-NO" dirty="0" err="1"/>
              <a:t>include</a:t>
            </a:r>
            <a:r>
              <a:rPr lang="nb-NO" dirty="0"/>
              <a:t> </a:t>
            </a:r>
            <a:r>
              <a:rPr lang="nb-NO" dirty="0" err="1"/>
              <a:t>additional</a:t>
            </a:r>
            <a:r>
              <a:rPr lang="nb-NO" dirty="0"/>
              <a:t> delegates in a discussion </a:t>
            </a:r>
            <a:r>
              <a:rPr lang="nb-NO" dirty="0" err="1"/>
              <a:t>that</a:t>
            </a:r>
            <a:r>
              <a:rPr lang="nb-NO" dirty="0"/>
              <a:t> </a:t>
            </a:r>
            <a:r>
              <a:rPr lang="nb-NO" dirty="0" err="1"/>
              <a:t>initially</a:t>
            </a:r>
            <a:r>
              <a:rPr lang="nb-NO" dirty="0"/>
              <a:t> has </a:t>
            </a:r>
            <a:r>
              <a:rPr lang="nb-NO" dirty="0" err="1"/>
              <a:t>limited</a:t>
            </a:r>
            <a:r>
              <a:rPr lang="nb-NO" dirty="0"/>
              <a:t> </a:t>
            </a:r>
            <a:r>
              <a:rPr lang="nb-NO" dirty="0" err="1"/>
              <a:t>interest</a:t>
            </a:r>
            <a:r>
              <a:rPr lang="nb-NO" dirty="0"/>
              <a:t>.</a:t>
            </a:r>
          </a:p>
          <a:p>
            <a:endParaRPr lang="nb-NO" dirty="0"/>
          </a:p>
        </p:txBody>
      </p:sp>
    </p:spTree>
    <p:extLst>
      <p:ext uri="{BB962C8B-B14F-4D97-AF65-F5344CB8AC3E}">
        <p14:creationId xmlns:p14="http://schemas.microsoft.com/office/powerpoint/2010/main" val="4608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CB341-6A0F-3D05-A023-C49D0F33F625}"/>
              </a:ext>
            </a:extLst>
          </p:cNvPr>
          <p:cNvSpPr>
            <a:spLocks noGrp="1"/>
          </p:cNvSpPr>
          <p:nvPr>
            <p:ph type="title"/>
          </p:nvPr>
        </p:nvSpPr>
        <p:spPr/>
        <p:txBody>
          <a:bodyPr/>
          <a:lstStyle/>
          <a:p>
            <a:r>
              <a:rPr lang="nb-NO" dirty="0"/>
              <a:t>Observations - meetings</a:t>
            </a:r>
          </a:p>
        </p:txBody>
      </p:sp>
      <p:sp>
        <p:nvSpPr>
          <p:cNvPr id="3" name="Date Placeholder 2">
            <a:extLst>
              <a:ext uri="{FF2B5EF4-FFF2-40B4-BE49-F238E27FC236}">
                <a16:creationId xmlns:a16="http://schemas.microsoft.com/office/drawing/2014/main" id="{FD9560E6-5369-4A35-3722-A465624EE3CD}"/>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392D9F1F-12C1-E169-E681-908082E84697}"/>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63DC9D42-5F71-110A-CFBF-5CE8B4BF30EF}"/>
              </a:ext>
            </a:extLst>
          </p:cNvPr>
          <p:cNvSpPr>
            <a:spLocks noGrp="1"/>
          </p:cNvSpPr>
          <p:nvPr>
            <p:ph type="sldNum" sz="quarter" idx="12"/>
          </p:nvPr>
        </p:nvSpPr>
        <p:spPr/>
        <p:txBody>
          <a:bodyPr/>
          <a:lstStyle/>
          <a:p>
            <a:fld id="{B8C7A8FA-2E0B-EF40-8154-FE6DF4DBDC95}" type="slidenum">
              <a:rPr lang="en-US" smtClean="0"/>
              <a:t>7</a:t>
            </a:fld>
            <a:endParaRPr lang="en-US"/>
          </a:p>
        </p:txBody>
      </p:sp>
      <p:sp>
        <p:nvSpPr>
          <p:cNvPr id="6" name="Content Placeholder 5">
            <a:extLst>
              <a:ext uri="{FF2B5EF4-FFF2-40B4-BE49-F238E27FC236}">
                <a16:creationId xmlns:a16="http://schemas.microsoft.com/office/drawing/2014/main" id="{5EE20BE7-AC9C-C49A-C99A-D7543A32D857}"/>
              </a:ext>
            </a:extLst>
          </p:cNvPr>
          <p:cNvSpPr>
            <a:spLocks noGrp="1"/>
          </p:cNvSpPr>
          <p:nvPr>
            <p:ph sz="quarter" idx="13"/>
          </p:nvPr>
        </p:nvSpPr>
        <p:spPr/>
        <p:txBody>
          <a:bodyPr/>
          <a:lstStyle/>
          <a:p>
            <a:r>
              <a:rPr lang="nb-NO" dirty="0"/>
              <a:t>Physical meetings have an iterative process where documents </a:t>
            </a:r>
            <a:r>
              <a:rPr lang="nb-NO" dirty="0" err="1"/>
              <a:t>are</a:t>
            </a:r>
            <a:r>
              <a:rPr lang="nb-NO" dirty="0"/>
              <a:t> </a:t>
            </a:r>
            <a:r>
              <a:rPr lang="nb-NO" dirty="0" err="1"/>
              <a:t>improved</a:t>
            </a:r>
            <a:r>
              <a:rPr lang="nb-NO" dirty="0"/>
              <a:t> and </a:t>
            </a:r>
            <a:r>
              <a:rPr lang="nb-NO" dirty="0" err="1"/>
              <a:t>concluded</a:t>
            </a:r>
            <a:r>
              <a:rPr lang="nb-NO" dirty="0"/>
              <a:t> as they are discussed during the meeting.</a:t>
            </a:r>
          </a:p>
          <a:p>
            <a:pPr lvl="1"/>
            <a:r>
              <a:rPr lang="nb-NO" dirty="0"/>
              <a:t>Discussed -&gt; Agreed</a:t>
            </a:r>
          </a:p>
          <a:p>
            <a:pPr lvl="1"/>
            <a:r>
              <a:rPr lang="nb-NO" dirty="0"/>
              <a:t>Discussed -&gt; Revised -&gt; Agreed</a:t>
            </a:r>
          </a:p>
          <a:p>
            <a:r>
              <a:rPr lang="nb-NO" dirty="0"/>
              <a:t>Physical meetings provides additional bandwith that sense «</a:t>
            </a:r>
            <a:r>
              <a:rPr lang="nb-NO" i="1" dirty="0"/>
              <a:t>view of the room</a:t>
            </a:r>
            <a:r>
              <a:rPr lang="nb-NO" dirty="0"/>
              <a:t>» and «</a:t>
            </a:r>
            <a:r>
              <a:rPr lang="nb-NO" i="1" dirty="0"/>
              <a:t>view of the people</a:t>
            </a:r>
            <a:r>
              <a:rPr lang="nb-NO" dirty="0"/>
              <a:t>» in a way that can provide additional information which is helpful with regards to agreement of documents.</a:t>
            </a:r>
          </a:p>
          <a:p>
            <a:pPr lvl="1"/>
            <a:endParaRPr lang="nb-NO" dirty="0"/>
          </a:p>
        </p:txBody>
      </p:sp>
    </p:spTree>
    <p:extLst>
      <p:ext uri="{BB962C8B-B14F-4D97-AF65-F5344CB8AC3E}">
        <p14:creationId xmlns:p14="http://schemas.microsoft.com/office/powerpoint/2010/main" val="2329974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Work Item Management</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8</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623676" cy="4680913"/>
          </a:xfrm>
        </p:spPr>
        <p:txBody>
          <a:bodyPr>
            <a:normAutofit/>
          </a:bodyPr>
          <a:lstStyle/>
          <a:p>
            <a:r>
              <a:rPr lang="nb-NO" dirty="0"/>
              <a:t>Relevant types of Work Items</a:t>
            </a:r>
          </a:p>
          <a:p>
            <a:pPr lvl="1"/>
            <a:r>
              <a:rPr lang="nb-NO" dirty="0"/>
              <a:t>Features</a:t>
            </a:r>
          </a:p>
          <a:p>
            <a:pPr lvl="1"/>
            <a:r>
              <a:rPr lang="nb-NO" dirty="0"/>
              <a:t>Study Items</a:t>
            </a:r>
          </a:p>
          <a:p>
            <a:r>
              <a:rPr lang="nb-NO" dirty="0"/>
              <a:t>Procedures for Work Items well described in</a:t>
            </a:r>
          </a:p>
          <a:p>
            <a:pPr lvl="1"/>
            <a:r>
              <a:rPr lang="nb-NO" dirty="0"/>
              <a:t>Working Procedures</a:t>
            </a:r>
          </a:p>
          <a:p>
            <a:pPr lvl="1"/>
            <a:r>
              <a:rPr lang="nb-NO" dirty="0"/>
              <a:t>Working Methods (3GPP TR 21.900)</a:t>
            </a:r>
          </a:p>
          <a:p>
            <a:r>
              <a:rPr lang="nb-NO" dirty="0"/>
              <a:t>3GPP has 20 years of experience in Work Item coordination</a:t>
            </a:r>
          </a:p>
          <a:p>
            <a:r>
              <a:rPr lang="nb-NO" dirty="0"/>
              <a:t>SA6 should not modify existing or create new rules or procedures.</a:t>
            </a:r>
          </a:p>
          <a:p>
            <a:r>
              <a:rPr lang="nb-NO" dirty="0"/>
              <a:t>Different groups apply the Work Item management slightlky differently, but the framework is the same.</a:t>
            </a:r>
          </a:p>
        </p:txBody>
      </p:sp>
    </p:spTree>
    <p:extLst>
      <p:ext uri="{BB962C8B-B14F-4D97-AF65-F5344CB8AC3E}">
        <p14:creationId xmlns:p14="http://schemas.microsoft.com/office/powerpoint/2010/main" val="1999328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Studies</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8/17/2022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9</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fontScale="92500" lnSpcReduction="10000"/>
          </a:bodyPr>
          <a:lstStyle/>
          <a:p>
            <a:pPr marL="514350" indent="-514350">
              <a:buFont typeface="+mj-lt"/>
              <a:buAutoNum type="arabicPeriod"/>
            </a:pPr>
            <a:r>
              <a:rPr lang="nb-NO" dirty="0"/>
              <a:t>Done prior to normative work</a:t>
            </a:r>
          </a:p>
          <a:p>
            <a:pPr marL="514350" indent="-514350">
              <a:buFont typeface="+mj-lt"/>
              <a:buAutoNum type="arabicPeriod"/>
            </a:pPr>
            <a:r>
              <a:rPr lang="nb-NO" dirty="0"/>
              <a:t>Scope clear, content unknown</a:t>
            </a:r>
          </a:p>
          <a:p>
            <a:pPr marL="514350" indent="-514350">
              <a:buFont typeface="+mj-lt"/>
              <a:buAutoNum type="arabicPeriod"/>
            </a:pPr>
            <a:r>
              <a:rPr lang="nb-NO" dirty="0"/>
              <a:t>Estimated progress</a:t>
            </a:r>
          </a:p>
          <a:p>
            <a:pPr lvl="1"/>
            <a:r>
              <a:rPr lang="nb-NO" dirty="0"/>
              <a:t>Based on estimated end-date of SID.</a:t>
            </a:r>
          </a:p>
          <a:p>
            <a:pPr lvl="1"/>
            <a:r>
              <a:rPr lang="nb-NO" dirty="0"/>
              <a:t>Based on progress according to scope of SID.</a:t>
            </a:r>
          </a:p>
          <a:p>
            <a:pPr lvl="1"/>
            <a:r>
              <a:rPr lang="nb-NO" dirty="0"/>
              <a:t>Number of Key Issues and number of proposed solutions are factors that complicates estimation of progress.</a:t>
            </a:r>
          </a:p>
          <a:p>
            <a:pPr marL="514350" indent="-514350">
              <a:buFont typeface="+mj-lt"/>
              <a:buAutoNum type="arabicPeriod"/>
            </a:pPr>
            <a:r>
              <a:rPr lang="nb-NO" dirty="0"/>
              <a:t>«Proposed solutions» in a TR are </a:t>
            </a:r>
            <a:r>
              <a:rPr lang="nb-NO" u="sng" dirty="0"/>
              <a:t>proposals</a:t>
            </a:r>
            <a:r>
              <a:rPr lang="nb-NO" dirty="0"/>
              <a:t>. </a:t>
            </a:r>
          </a:p>
          <a:p>
            <a:pPr marL="514350" indent="-514350">
              <a:buFont typeface="+mj-lt"/>
              <a:buAutoNum type="arabicPeriod"/>
            </a:pPr>
            <a:r>
              <a:rPr lang="nb-NO" dirty="0"/>
              <a:t>Completion</a:t>
            </a:r>
          </a:p>
          <a:p>
            <a:pPr lvl="1"/>
            <a:r>
              <a:rPr lang="nb-NO" dirty="0"/>
              <a:t>When sufficient conclusions are ready for normative work</a:t>
            </a:r>
          </a:p>
          <a:p>
            <a:pPr lvl="1"/>
            <a:r>
              <a:rPr lang="nb-NO" dirty="0"/>
              <a:t>A conclusion can be when the group know what to do or what not to do.</a:t>
            </a:r>
          </a:p>
          <a:p>
            <a:pPr lvl="1"/>
            <a:r>
              <a:rPr lang="nb-NO" dirty="0"/>
              <a:t>Too much details and work on outdated solutions may not be useful.</a:t>
            </a:r>
          </a:p>
        </p:txBody>
      </p:sp>
    </p:spTree>
    <p:extLst>
      <p:ext uri="{BB962C8B-B14F-4D97-AF65-F5344CB8AC3E}">
        <p14:creationId xmlns:p14="http://schemas.microsoft.com/office/powerpoint/2010/main" val="2073687857"/>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054A6"/>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C8E648E97429F4A9C700CA2B719F885" ma:contentTypeVersion="16" ma:contentTypeDescription="Create a new document." ma:contentTypeScope="" ma:versionID="15110f0a500a2721de7ab006cf14c3fd">
  <xsd:schema xmlns:xsd="http://www.w3.org/2001/XMLSchema" xmlns:xs="http://www.w3.org/2001/XMLSchema" xmlns:p="http://schemas.microsoft.com/office/2006/metadata/properties" xmlns:ns2="5a888943-97ca-4c93-b605-714bb5e9e285" xmlns:ns3="e32f50e1-6846-4d7d-ad60-ccd6877e6c5e" targetNamespace="http://schemas.microsoft.com/office/2006/metadata/properties" ma:root="true" ma:fieldsID="0b4d449c088b4b6867d2749d240cb183" ns2:_="" ns3:_="">
    <xsd:import namespace="5a888943-97ca-4c93-b605-714bb5e9e285"/>
    <xsd:import namespace="e32f50e1-6846-4d7d-ad60-ccd6877e6c5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888943-97ca-4c93-b605-714bb5e9e2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32f50e1-6846-4d7d-ad60-ccd6877e6c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82293F-7097-4B08-9799-3D3CCF2C2F89}">
  <ds:schemaRefs>
    <ds:schemaRef ds:uri="http://schemas.microsoft.com/sharepoint/v3/contenttype/forms"/>
  </ds:schemaRefs>
</ds:datastoreItem>
</file>

<file path=customXml/itemProps2.xml><?xml version="1.0" encoding="utf-8"?>
<ds:datastoreItem xmlns:ds="http://schemas.openxmlformats.org/officeDocument/2006/customXml" ds:itemID="{5CBDEEC6-C9BF-4A0E-926F-FAAB0F09759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e32f50e1-6846-4d7d-ad60-ccd6877e6c5e"/>
    <ds:schemaRef ds:uri="5a888943-97ca-4c93-b605-714bb5e9e285"/>
    <ds:schemaRef ds:uri="http://www.w3.org/XML/1998/namespace"/>
    <ds:schemaRef ds:uri="http://purl.org/dc/dcmitype/"/>
  </ds:schemaRefs>
</ds:datastoreItem>
</file>

<file path=customXml/itemProps3.xml><?xml version="1.0" encoding="utf-8"?>
<ds:datastoreItem xmlns:ds="http://schemas.openxmlformats.org/officeDocument/2006/customXml" ds:itemID="{47DBDBB6-BC4D-4A95-AA0E-02BBDA70C7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888943-97ca-4c93-b605-714bb5e9e285"/>
    <ds:schemaRef ds:uri="e32f50e1-6846-4d7d-ad60-ccd6877e6c5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33292</TotalTime>
  <Words>1414</Words>
  <Application>Microsoft Office PowerPoint</Application>
  <PresentationFormat>Widescreen</PresentationFormat>
  <Paragraphs>152</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Century Gothic</vt:lpstr>
      <vt:lpstr>Office Theme</vt:lpstr>
      <vt:lpstr>Thoughts on ways of working  and  Work Item management</vt:lpstr>
      <vt:lpstr>General</vt:lpstr>
      <vt:lpstr>Meeting process - Physical meeting</vt:lpstr>
      <vt:lpstr>Meeting process - Electronic meeting</vt:lpstr>
      <vt:lpstr>Meeting environment - Physical meeting</vt:lpstr>
      <vt:lpstr>Meeting environment - Electronic meeting</vt:lpstr>
      <vt:lpstr>Observations - meetings</vt:lpstr>
      <vt:lpstr>Work Item Management</vt:lpstr>
      <vt:lpstr>Studies</vt:lpstr>
      <vt:lpstr>Features</vt:lpstr>
      <vt:lpstr>Observations – WI management</vt:lpstr>
      <vt:lpstr>Proposal 1/3 (Meetings)</vt:lpstr>
      <vt:lpstr>Proposal 2/3 (WI management)</vt:lpstr>
      <vt:lpstr>Proposal 3/3 (Process)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Tony Cavaliere</dc:creator>
  <cp:lastModifiedBy>Atle Monrad</cp:lastModifiedBy>
  <cp:revision>202</cp:revision>
  <dcterms:created xsi:type="dcterms:W3CDTF">2021-03-31T15:29:37Z</dcterms:created>
  <dcterms:modified xsi:type="dcterms:W3CDTF">2022-08-16T22:25:37Z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0x0101006C8E648E97429F4A9C700CA2B719F885</vt:lpwstr>
  </property>
  <property fmtid="{D5CDD505-2E9C-101B-9397-08002B2CF9AE}" pid="3" name="_dlc_DocIdItemGuid">
    <vt:lpwstr>639211f3-2c56-455e-af95-06cdd81c0625</vt:lpwstr>
  </property>
  <property fmtid="{D5CDD505-2E9C-101B-9397-08002B2CF9AE}" pid="4" name="UploadBy">
    <vt:lpwstr>38</vt:lpwstr>
  </property>
  <property fmtid="{D5CDD505-2E9C-101B-9397-08002B2CF9AE}" pid="5" name="Policy Portal Retirement Process">
    <vt:lpwstr>, </vt:lpwstr>
  </property>
  <property fmtid="{D5CDD505-2E9C-101B-9397-08002B2CF9AE}" pid="6" name="Policy Portal Approval Workflow">
    <vt:lpwstr>, </vt:lpwstr>
  </property>
  <property fmtid="{D5CDD505-2E9C-101B-9397-08002B2CF9AE}" pid="7" name="Policy Portal Revision Workflow ">
    <vt:lpwstr>, </vt:lpwstr>
  </property>
  <property fmtid="{D5CDD505-2E9C-101B-9397-08002B2CF9AE}" pid="8" name="RevisionNumber">
    <vt:lpwstr>New</vt:lpwstr>
  </property>
  <property fmtid="{D5CDD505-2E9C-101B-9397-08002B2CF9AE}" pid="9" name="Policy Portal Admin Update Process ">
    <vt:lpwstr>, </vt:lpwstr>
  </property>
  <property fmtid="{D5CDD505-2E9C-101B-9397-08002B2CF9AE}" pid="10" name="Workflow1 - ItemUpdated">
    <vt:lpwstr>, </vt:lpwstr>
  </property>
  <property fmtid="{D5CDD505-2E9C-101B-9397-08002B2CF9AE}" pid="11" name="PolicyDocWorkflow - ItemUpdated">
    <vt:lpwstr>, </vt:lpwstr>
  </property>
  <property fmtid="{D5CDD505-2E9C-101B-9397-08002B2CF9AE}" pid="12" name="Details">
    <vt:lpwstr>, </vt:lpwstr>
  </property>
  <property fmtid="{D5CDD505-2E9C-101B-9397-08002B2CF9AE}" pid="13" name="Policy Portal Retirement Request">
    <vt:lpwstr>, </vt:lpwstr>
  </property>
  <property fmtid="{D5CDD505-2E9C-101B-9397-08002B2CF9AE}" pid="14" name="Policy Portal Revision Workflow">
    <vt:lpwstr>, </vt:lpwstr>
  </property>
  <property fmtid="{D5CDD505-2E9C-101B-9397-08002B2CF9AE}" pid="15" name="DocumentVersion">
    <vt:lpwstr>New</vt:lpwstr>
  </property>
  <property fmtid="{D5CDD505-2E9C-101B-9397-08002B2CF9AE}" pid="16" name="RetirementRequestInitiator">
    <vt:lpwstr/>
  </property>
  <property fmtid="{D5CDD505-2E9C-101B-9397-08002B2CF9AE}" pid="17" name="DocumentStatus">
    <vt:lpwstr>Approved</vt:lpwstr>
  </property>
  <property fmtid="{D5CDD505-2E9C-101B-9397-08002B2CF9AE}" pid="18" name="AssignedTo">
    <vt:lpwstr>38</vt:lpwstr>
  </property>
  <property fmtid="{D5CDD505-2E9C-101B-9397-08002B2CF9AE}" pid="19" name="Policy Portal Admin Update Process">
    <vt:lpwstr>, </vt:lpwstr>
  </property>
  <property fmtid="{D5CDD505-2E9C-101B-9397-08002B2CF9AE}" pid="20" name="PublishStatus">
    <vt:lpwstr>Approved</vt:lpwstr>
  </property>
  <property fmtid="{D5CDD505-2E9C-101B-9397-08002B2CF9AE}" pid="21" name="Event">
    <vt:lpwstr>WF Update</vt:lpwstr>
  </property>
  <property fmtid="{D5CDD505-2E9C-101B-9397-08002B2CF9AE}" pid="22" name="RunningLastInstance">
    <vt:lpwstr>08585621106208146331849716497CU59-New</vt:lpwstr>
  </property>
  <property fmtid="{D5CDD505-2E9C-101B-9397-08002B2CF9AE}" pid="23" name="DateStarted">
    <vt:filetime>2021-12-14T15:37:46Z</vt:filetime>
  </property>
  <property fmtid="{D5CDD505-2E9C-101B-9397-08002B2CF9AE}" pid="24" name="DocumentOwner">
    <vt:lpwstr>Lauren D'Amore</vt:lpwstr>
  </property>
  <property fmtid="{D5CDD505-2E9C-101B-9397-08002B2CF9AE}" pid="25" name="ApprovedDate">
    <vt:filetime>2021-12-14T15:41:58Z</vt:filetime>
  </property>
  <property fmtid="{D5CDD505-2E9C-101B-9397-08002B2CF9AE}" pid="26" name="CompletedInstance5">
    <vt:lpwstr>b433a429-7af6-4953-a46d-e967b737302a</vt:lpwstr>
  </property>
  <property fmtid="{D5CDD505-2E9C-101B-9397-08002B2CF9AE}" pid="27" name="CompletedInstance3">
    <vt:lpwstr>9d5929c5-f1b8-464c-af84-9328a7e41683</vt:lpwstr>
  </property>
  <property fmtid="{D5CDD505-2E9C-101B-9397-08002B2CF9AE}" pid="28" name="CompletedInstance6">
    <vt:lpwstr>32b00dad-1e61-47d7-b5b9-a4395dff2c50,c97343e9-9d51-4dae-8e3f-2a89de797422</vt:lpwstr>
  </property>
  <property fmtid="{D5CDD505-2E9C-101B-9397-08002B2CF9AE}" pid="29" name="URL">
    <vt:lpwstr/>
  </property>
  <property fmtid="{D5CDD505-2E9C-101B-9397-08002B2CF9AE}" pid="30" name="CompletedInstance2">
    <vt:lpwstr>6d990464-b0c7-4d39-a946-bcfb399e44f8</vt:lpwstr>
  </property>
  <property fmtid="{D5CDD505-2E9C-101B-9397-08002B2CF9AE}" pid="31" name="ExistingDocumentStatus">
    <vt:lpwstr/>
  </property>
</Properties>
</file>