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13"/>
  </p:notesMasterIdLst>
  <p:handoutMasterIdLst>
    <p:handoutMasterId r:id="rId14"/>
  </p:handoutMasterIdLst>
  <p:sldIdLst>
    <p:sldId id="366" r:id="rId5"/>
    <p:sldId id="367" r:id="rId6"/>
    <p:sldId id="368" r:id="rId7"/>
    <p:sldId id="369" r:id="rId8"/>
    <p:sldId id="370" r:id="rId9"/>
    <p:sldId id="371" r:id="rId10"/>
    <p:sldId id="373" r:id="rId11"/>
    <p:sldId id="374" r:id="rId12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27" autoAdjust="0"/>
    <p:restoredTop sz="94679" autoAdjust="0"/>
  </p:normalViewPr>
  <p:slideViewPr>
    <p:cSldViewPr snapToGrid="0">
      <p:cViewPr varScale="1">
        <p:scale>
          <a:sx n="81" d="100"/>
          <a:sy n="81" d="100"/>
        </p:scale>
        <p:origin x="557" y="53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xmlns="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xmlns="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xmlns="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xmlns="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xmlns="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xmlns="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xmlns="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xmlns="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xmlns="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xmlns="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6309580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8278039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xmlns="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xmlns="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85771"/>
            <a:ext cx="10515600" cy="1104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xmlns="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xmlns="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xmlns="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xmlns="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xmlns="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4" name="Text Box 14">
            <a:extLst>
              <a:ext uri="{FF2B5EF4-FFF2-40B4-BE49-F238E27FC236}">
                <a16:creationId xmlns:a16="http://schemas.microsoft.com/office/drawing/2014/main" xmlns="" id="{04953B71-6776-413E-AC69-E69762C9C33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23850" y="73025"/>
            <a:ext cx="3486150" cy="46166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TSG-SA WG6 Meeting #49-e</a:t>
            </a:r>
          </a:p>
          <a:p>
            <a:pPr eaLnBrk="1" hangingPunct="1">
              <a:defRPr/>
            </a:pPr>
            <a:r>
              <a:rPr lang="en-GB" altLang="en-US" sz="1200" b="1" dirty="0">
                <a:latin typeface="Arial "/>
              </a:rPr>
              <a:t>e-meeting, 16</a:t>
            </a:r>
            <a:r>
              <a:rPr lang="en-GB" altLang="en-US" sz="1200" b="1" baseline="30000" dirty="0">
                <a:latin typeface="Arial "/>
              </a:rPr>
              <a:t>th</a:t>
            </a:r>
            <a:r>
              <a:rPr lang="en-GB" altLang="en-US" sz="1200" b="1" dirty="0">
                <a:latin typeface="Arial "/>
              </a:rPr>
              <a:t> – 25</a:t>
            </a:r>
            <a:r>
              <a:rPr lang="en-GB" altLang="en-US" sz="1200" b="1" baseline="30000" dirty="0">
                <a:latin typeface="Arial "/>
              </a:rPr>
              <a:t>th </a:t>
            </a:r>
            <a:r>
              <a:rPr lang="en-GB" altLang="en-US" sz="1200" b="1" dirty="0">
                <a:latin typeface="Arial "/>
              </a:rPr>
              <a:t>May 2022</a:t>
            </a:r>
            <a:endParaRPr lang="en-US" altLang="en-US" sz="1200" b="1" dirty="0">
              <a:latin typeface="Arial "/>
            </a:endParaRPr>
          </a:p>
        </p:txBody>
      </p:sp>
      <p:sp>
        <p:nvSpPr>
          <p:cNvPr id="15" name="Text Box 13">
            <a:extLst>
              <a:ext uri="{FF2B5EF4-FFF2-40B4-BE49-F238E27FC236}">
                <a16:creationId xmlns:a16="http://schemas.microsoft.com/office/drawing/2014/main" xmlns="" id="{897F339D-C9FE-4694-B4EA-980A7508C12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401961" y="73009"/>
            <a:ext cx="1463675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GB" altLang="en-US" sz="1200" b="1" dirty="0" smtClean="0"/>
              <a:t>S6-221226</a:t>
            </a:r>
            <a:endParaRPr lang="en-GB" altLang="en-US" sz="1200" dirty="0">
              <a:solidFill>
                <a:schemeClr val="bg2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xmlns="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7887" y="1709738"/>
            <a:ext cx="8390959" cy="2852737"/>
          </a:xfrm>
        </p:spPr>
        <p:txBody>
          <a:bodyPr/>
          <a:lstStyle/>
          <a:p>
            <a:pPr eaLnBrk="1" hangingPunct="1"/>
            <a:r>
              <a:rPr lang="en-GB" altLang="en-US" smtClean="0"/>
              <a:t>Discussion on </a:t>
            </a:r>
            <a:r>
              <a:rPr lang="en-US" altLang="zh-CN" smtClean="0"/>
              <a:t>Association between VAL server and SEALDD server</a:t>
            </a:r>
            <a:endParaRPr lang="en-GB" altLang="en-US" dirty="0"/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xmlns="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 err="1" smtClean="0"/>
              <a:t>Yaxin</a:t>
            </a:r>
            <a:r>
              <a:rPr lang="en-GB" altLang="en-US" dirty="0" smtClean="0"/>
              <a:t> Wang</a:t>
            </a:r>
            <a:endParaRPr lang="en-GB" altLang="en-US" dirty="0"/>
          </a:p>
          <a:p>
            <a:pPr marL="0" indent="0" eaLnBrk="1" hangingPunct="1">
              <a:buFontTx/>
              <a:buNone/>
            </a:pPr>
            <a:r>
              <a:rPr lang="en-GB" altLang="en-US" dirty="0" smtClean="0"/>
              <a:t>Source</a:t>
            </a:r>
            <a:r>
              <a:rPr lang="en-GB" altLang="en-US" dirty="0"/>
              <a:t>: Huawei, </a:t>
            </a:r>
            <a:r>
              <a:rPr lang="en-GB" altLang="en-US" dirty="0" err="1"/>
              <a:t>Hisilicon</a:t>
            </a:r>
            <a:endParaRPr lang="en-GB" altLang="en-US" dirty="0"/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509406577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xmlns="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Outline</a:t>
            </a:r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xmlns="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 smtClean="0"/>
              <a:t>Association architecture of SEALDD </a:t>
            </a:r>
            <a:r>
              <a:rPr lang="zh-CN" altLang="en-US" dirty="0" smtClean="0"/>
              <a:t>（</a:t>
            </a:r>
            <a:r>
              <a:rPr lang="en-US" altLang="zh-CN" dirty="0" smtClean="0"/>
              <a:t>Main controversy introduction</a:t>
            </a:r>
            <a:r>
              <a:rPr lang="zh-CN" altLang="en-US" dirty="0" smtClean="0"/>
              <a:t>）</a:t>
            </a:r>
            <a:endParaRPr lang="en-US" altLang="zh-CN" dirty="0" smtClean="0"/>
          </a:p>
          <a:p>
            <a:r>
              <a:rPr lang="en-US" altLang="zh-CN" dirty="0" smtClean="0"/>
              <a:t>Principle clarification</a:t>
            </a:r>
            <a:endParaRPr lang="en-US" altLang="zh-CN" dirty="0"/>
          </a:p>
          <a:p>
            <a:r>
              <a:rPr lang="en-US" altLang="en-US" dirty="0" smtClean="0"/>
              <a:t>SEALDD server for both signaling and data distribution</a:t>
            </a:r>
          </a:p>
          <a:p>
            <a:r>
              <a:rPr lang="en-US" altLang="en-US" dirty="0" smtClean="0"/>
              <a:t>SEALDD server for only data distribution</a:t>
            </a:r>
          </a:p>
          <a:p>
            <a:r>
              <a:rPr lang="en-US" altLang="en-US" dirty="0" smtClean="0"/>
              <a:t>Conclusion</a:t>
            </a:r>
          </a:p>
        </p:txBody>
      </p:sp>
    </p:spTree>
    <p:extLst>
      <p:ext uri="{BB962C8B-B14F-4D97-AF65-F5344CB8AC3E}">
        <p14:creationId xmlns:p14="http://schemas.microsoft.com/office/powerpoint/2010/main" val="3954253616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xmlns="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 smtClean="0"/>
              <a:t>Association Architecture of SEALDD</a:t>
            </a:r>
            <a:endParaRPr lang="en-GB" altLang="en-US" dirty="0"/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xmlns="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4503" y="1755953"/>
            <a:ext cx="11249297" cy="2972801"/>
          </a:xfrm>
        </p:spPr>
        <p:txBody>
          <a:bodyPr/>
          <a:lstStyle/>
          <a:p>
            <a:r>
              <a:rPr lang="en-US" altLang="en-US" dirty="0"/>
              <a:t> Main controversy: </a:t>
            </a:r>
            <a:endParaRPr lang="en-US" altLang="en-US" dirty="0" smtClean="0"/>
          </a:p>
          <a:p>
            <a:r>
              <a:rPr lang="en-US" altLang="en-US" sz="2000" dirty="0" smtClean="0">
                <a:solidFill>
                  <a:srgbClr val="FF0000"/>
                </a:solidFill>
              </a:rPr>
              <a:t>1. What </a:t>
            </a:r>
            <a:r>
              <a:rPr lang="en-US" altLang="en-US" sz="2000" dirty="0">
                <a:solidFill>
                  <a:srgbClr val="FF0000"/>
                </a:solidFill>
              </a:rPr>
              <a:t>information should be included in the associated SEALDD server information</a:t>
            </a:r>
            <a:endParaRPr lang="en-US" altLang="en-US" sz="2000" dirty="0" smtClean="0">
              <a:solidFill>
                <a:srgbClr val="FF0000"/>
              </a:solidFill>
            </a:endParaRPr>
          </a:p>
          <a:p>
            <a:pPr marL="296950" lvl="0" indent="-296950" defTabSz="1187798" eaLnBrk="1" fontAlgn="auto" hangingPunct="1">
              <a:spcBef>
                <a:spcPts val="1299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en-US" sz="1600" dirty="0" smtClean="0">
                <a:solidFill>
                  <a:srgbClr val="FF0000"/>
                </a:solidFill>
              </a:rPr>
              <a:t>Associated SEALDD instance</a:t>
            </a:r>
            <a:r>
              <a:rPr lang="en-US" altLang="en-US" sz="1600" dirty="0" smtClean="0">
                <a:solidFill>
                  <a:srgbClr val="1D1D1A"/>
                </a:solidFill>
              </a:rPr>
              <a:t>: 1 VAL server is associated with 1 SEALDD server. </a:t>
            </a:r>
          </a:p>
          <a:p>
            <a:pPr marL="296950" lvl="0" indent="-296950" defTabSz="1187798" eaLnBrk="1" fontAlgn="auto" hangingPunct="1">
              <a:spcBef>
                <a:spcPts val="1299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en-US" sz="1600" dirty="0" smtClean="0">
                <a:solidFill>
                  <a:srgbClr val="FF0000"/>
                </a:solidFill>
              </a:rPr>
              <a:t>Associated SEALDD server ID </a:t>
            </a:r>
            <a:r>
              <a:rPr lang="en-US" altLang="en-US" sz="1600" dirty="0" smtClean="0">
                <a:solidFill>
                  <a:srgbClr val="1D1D1A"/>
                </a:solidFill>
              </a:rPr>
              <a:t>: 1 VAL server is associated with a SEALDD server ID (can be multiple SEALDD servers)</a:t>
            </a:r>
            <a:endParaRPr lang="en-US" altLang="en-US" sz="1800" dirty="0"/>
          </a:p>
          <a:p>
            <a:pPr lvl="0"/>
            <a:r>
              <a:rPr lang="en-US" altLang="en-US" sz="2000" dirty="0" smtClean="0">
                <a:solidFill>
                  <a:srgbClr val="FF0000"/>
                </a:solidFill>
              </a:rPr>
              <a:t>2</a:t>
            </a:r>
            <a:r>
              <a:rPr lang="en-US" altLang="en-US" sz="2000" dirty="0">
                <a:solidFill>
                  <a:srgbClr val="FF0000"/>
                </a:solidFill>
              </a:rPr>
              <a:t>. Whether SEALDD server should be selected by the Client.</a:t>
            </a:r>
          </a:p>
          <a:p>
            <a:pPr marL="296950" lvl="0" indent="-296950" defTabSz="1187798" eaLnBrk="1" fontAlgn="auto" hangingPunct="1">
              <a:spcBef>
                <a:spcPts val="1299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en-US" sz="1600" dirty="0">
                <a:solidFill>
                  <a:srgbClr val="FF0000"/>
                </a:solidFill>
              </a:rPr>
              <a:t>Associated SEALDD </a:t>
            </a:r>
            <a:r>
              <a:rPr lang="en-US" altLang="en-US" sz="1600" dirty="0" smtClean="0">
                <a:solidFill>
                  <a:srgbClr val="FF0000"/>
                </a:solidFill>
              </a:rPr>
              <a:t>instance in EAS profile</a:t>
            </a:r>
            <a:r>
              <a:rPr lang="en-US" altLang="en-US" sz="1600" dirty="0" smtClean="0">
                <a:solidFill>
                  <a:srgbClr val="1D1D1A"/>
                </a:solidFill>
              </a:rPr>
              <a:t>:  </a:t>
            </a:r>
            <a:r>
              <a:rPr lang="en-US" altLang="zh-CN" sz="1600" dirty="0" smtClean="0">
                <a:solidFill>
                  <a:srgbClr val="1D1D1A"/>
                </a:solidFill>
              </a:rPr>
              <a:t>VAL client just get the associated SEALDD instance and does not do the selection</a:t>
            </a:r>
            <a:r>
              <a:rPr lang="en-US" altLang="en-US" sz="1600" dirty="0" smtClean="0">
                <a:solidFill>
                  <a:srgbClr val="1D1D1A"/>
                </a:solidFill>
              </a:rPr>
              <a:t>. </a:t>
            </a:r>
            <a:endParaRPr lang="en-US" altLang="en-US" sz="1600" dirty="0">
              <a:solidFill>
                <a:srgbClr val="1D1D1A"/>
              </a:solidFill>
            </a:endParaRPr>
          </a:p>
          <a:p>
            <a:pPr marL="296950" lvl="0" indent="-296950" defTabSz="1187798" eaLnBrk="1" fontAlgn="auto" hangingPunct="1">
              <a:spcBef>
                <a:spcPts val="1299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en-US" sz="1600" dirty="0">
                <a:solidFill>
                  <a:srgbClr val="FF0000"/>
                </a:solidFill>
              </a:rPr>
              <a:t>Associated SEALDD server ID </a:t>
            </a:r>
            <a:r>
              <a:rPr lang="en-US" altLang="en-US" sz="1600" dirty="0" smtClean="0">
                <a:solidFill>
                  <a:srgbClr val="FF0000"/>
                </a:solidFill>
              </a:rPr>
              <a:t>in AC profile</a:t>
            </a:r>
            <a:r>
              <a:rPr lang="en-US" altLang="en-US" sz="1600" dirty="0" smtClean="0">
                <a:solidFill>
                  <a:srgbClr val="1D1D1A"/>
                </a:solidFill>
              </a:rPr>
              <a:t>:  VAL client provides desired SEALDD service (SEALDD server ID) in AC profile and gets multiple SEALDD server instances.  VAL client selects one SEALDD server instance for the VAL server.</a:t>
            </a:r>
            <a:endParaRPr lang="en-US" altLang="en-US" sz="1800" dirty="0">
              <a:solidFill>
                <a:prstClr val="black"/>
              </a:solidFill>
            </a:endParaRPr>
          </a:p>
          <a:p>
            <a:pPr marL="0" lvl="0" indent="0" defTabSz="1187798" eaLnBrk="1" fontAlgn="auto" hangingPunct="1">
              <a:spcBef>
                <a:spcPts val="1299"/>
              </a:spcBef>
              <a:spcAft>
                <a:spcPts val="0"/>
              </a:spcAft>
              <a:buNone/>
            </a:pPr>
            <a:endParaRPr lang="en-US" altLang="en-US" sz="1800" dirty="0" smtClean="0">
              <a:solidFill>
                <a:srgbClr val="1D1D1A"/>
              </a:solidFill>
            </a:endParaRPr>
          </a:p>
          <a:p>
            <a:pPr marL="296950" lvl="0" indent="-296950" defTabSz="1187798" eaLnBrk="1" fontAlgn="auto" hangingPunct="1">
              <a:spcBef>
                <a:spcPts val="1299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en-US" sz="1800" smtClean="0">
                <a:solidFill>
                  <a:srgbClr val="1D1D1A"/>
                </a:solidFill>
              </a:rPr>
              <a:t>Main Questions: </a:t>
            </a:r>
            <a:endParaRPr lang="en-US" altLang="en-US" sz="1800" dirty="0" smtClean="0">
              <a:solidFill>
                <a:srgbClr val="1D1D1A"/>
              </a:solidFill>
            </a:endParaRPr>
          </a:p>
          <a:p>
            <a:pPr marL="754150" lvl="1" indent="-296950" defTabSz="1187798" eaLnBrk="1" fontAlgn="auto" hangingPunct="1">
              <a:spcBef>
                <a:spcPts val="1299"/>
              </a:spcBef>
              <a:spcAft>
                <a:spcPts val="0"/>
              </a:spcAft>
            </a:pPr>
            <a:r>
              <a:rPr lang="en-US" altLang="en-US" sz="1200" dirty="0" smtClean="0">
                <a:solidFill>
                  <a:srgbClr val="1D1D1A"/>
                </a:solidFill>
              </a:rPr>
              <a:t>1. Whether </a:t>
            </a:r>
            <a:r>
              <a:rPr lang="en-US" altLang="en-US" sz="1200" dirty="0">
                <a:solidFill>
                  <a:srgbClr val="1D1D1A"/>
                </a:solidFill>
              </a:rPr>
              <a:t>VAL server or VAL client does the SEALDD server selection. (VAL server or VAL client)</a:t>
            </a:r>
          </a:p>
          <a:p>
            <a:pPr marL="754150" lvl="1" indent="-296950" defTabSz="1187798" eaLnBrk="1" fontAlgn="auto" hangingPunct="1">
              <a:spcBef>
                <a:spcPts val="1299"/>
              </a:spcBef>
              <a:spcAft>
                <a:spcPts val="0"/>
              </a:spcAft>
            </a:pPr>
            <a:r>
              <a:rPr lang="en-US" altLang="en-US" sz="1200" dirty="0" smtClean="0">
                <a:solidFill>
                  <a:srgbClr val="1D1D1A"/>
                </a:solidFill>
              </a:rPr>
              <a:t>2. When the SEALDD server instance association occurs. (Before EAS discovery or after EAS discovery)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0446" y="4842349"/>
            <a:ext cx="4317409" cy="85142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46671" y="4520428"/>
            <a:ext cx="2803816" cy="1849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1425320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xmlns="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Principle clarification</a:t>
            </a:r>
            <a:endParaRPr lang="en-GB" altLang="en-US" dirty="0"/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xmlns="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4503" y="1773371"/>
            <a:ext cx="11315971" cy="3591109"/>
          </a:xfrm>
        </p:spPr>
        <p:txBody>
          <a:bodyPr/>
          <a:lstStyle/>
          <a:p>
            <a:r>
              <a:rPr lang="en-US" altLang="en-US" dirty="0" smtClean="0"/>
              <a:t> </a:t>
            </a:r>
            <a:r>
              <a:rPr lang="en-US" altLang="zh-CN" dirty="0" smtClean="0"/>
              <a:t>Basic principle for SEALDD</a:t>
            </a:r>
            <a:r>
              <a:rPr lang="zh-CN" altLang="en-US" dirty="0" smtClean="0"/>
              <a:t>：</a:t>
            </a:r>
            <a:endParaRPr lang="en-US" altLang="zh-CN" dirty="0" smtClean="0"/>
          </a:p>
          <a:p>
            <a:pPr marL="296950" lvl="0" indent="-296950" defTabSz="1187798" eaLnBrk="1" fontAlgn="auto" hangingPunct="1">
              <a:spcBef>
                <a:spcPts val="1299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en-US" sz="1600" dirty="0" smtClean="0">
                <a:solidFill>
                  <a:srgbClr val="1D1D1A"/>
                </a:solidFill>
              </a:rPr>
              <a:t>SEALDD server </a:t>
            </a:r>
            <a:r>
              <a:rPr lang="en-US" altLang="en-US" sz="1600" dirty="0">
                <a:solidFill>
                  <a:srgbClr val="1D1D1A"/>
                </a:solidFill>
              </a:rPr>
              <a:t>is </a:t>
            </a:r>
            <a:r>
              <a:rPr lang="en-US" altLang="en-US" sz="1600" dirty="0" smtClean="0">
                <a:solidFill>
                  <a:srgbClr val="1D1D1A"/>
                </a:solidFill>
              </a:rPr>
              <a:t>the server</a:t>
            </a:r>
            <a:r>
              <a:rPr lang="en-US" altLang="en-US" sz="1600" dirty="0" smtClean="0">
                <a:solidFill>
                  <a:srgbClr val="FF0000"/>
                </a:solidFill>
              </a:rPr>
              <a:t> deployed in the EDN platform providing enabler service </a:t>
            </a:r>
            <a:r>
              <a:rPr lang="en-US" altLang="en-US" sz="1600" dirty="0">
                <a:solidFill>
                  <a:srgbClr val="FF0000"/>
                </a:solidFill>
              </a:rPr>
              <a:t>to VAL server</a:t>
            </a:r>
            <a:r>
              <a:rPr lang="en-US" altLang="en-US" sz="1600" dirty="0">
                <a:solidFill>
                  <a:srgbClr val="1D1D1A"/>
                </a:solidFill>
              </a:rPr>
              <a:t> for better communicating with the UEs. </a:t>
            </a:r>
            <a:r>
              <a:rPr lang="en-US" altLang="en-US" sz="1600" dirty="0" smtClean="0">
                <a:solidFill>
                  <a:srgbClr val="1D1D1A"/>
                </a:solidFill>
              </a:rPr>
              <a:t> </a:t>
            </a:r>
          </a:p>
          <a:p>
            <a:pPr marL="296950" lvl="0" indent="-296950" defTabSz="1187798" eaLnBrk="1" fontAlgn="auto" hangingPunct="1">
              <a:spcBef>
                <a:spcPts val="1299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en-US" sz="1600" dirty="0" smtClean="0">
                <a:solidFill>
                  <a:srgbClr val="1D1D1A"/>
                </a:solidFill>
              </a:rPr>
              <a:t>The APIs can only be invoked by the </a:t>
            </a:r>
            <a:r>
              <a:rPr lang="en-US" altLang="en-US" sz="1600" dirty="0" smtClean="0">
                <a:solidFill>
                  <a:srgbClr val="FF0000"/>
                </a:solidFill>
              </a:rPr>
              <a:t>VAL server</a:t>
            </a:r>
            <a:r>
              <a:rPr lang="en-US" altLang="en-US" sz="1600" dirty="0" smtClean="0">
                <a:solidFill>
                  <a:srgbClr val="1D1D1A"/>
                </a:solidFill>
              </a:rPr>
              <a:t>. (SEALDD is the front end of the VAL server, not a complete standalone application server like other SEAL services)</a:t>
            </a:r>
          </a:p>
          <a:p>
            <a:pPr marL="296950" lvl="0" indent="-296950" defTabSz="1187798" eaLnBrk="1" fontAlgn="auto" hangingPunct="1">
              <a:spcBef>
                <a:spcPts val="1299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en-US" sz="1600" dirty="0" smtClean="0">
                <a:solidFill>
                  <a:srgbClr val="FF0000"/>
                </a:solidFill>
              </a:rPr>
              <a:t>VAL server should select the SEALDD server instance </a:t>
            </a:r>
            <a:r>
              <a:rPr lang="en-US" altLang="en-US" sz="1600" dirty="0" smtClean="0">
                <a:solidFill>
                  <a:srgbClr val="1D1D1A"/>
                </a:solidFill>
              </a:rPr>
              <a:t>before invoking the API for service.</a:t>
            </a:r>
          </a:p>
          <a:p>
            <a:pPr marL="296950" lvl="0" indent="-296950" defTabSz="1187798" eaLnBrk="1" fontAlgn="auto" hangingPunct="1">
              <a:spcBef>
                <a:spcPts val="1299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en-US" sz="1600" dirty="0" smtClean="0">
                <a:solidFill>
                  <a:srgbClr val="1D1D1A"/>
                </a:solidFill>
              </a:rPr>
              <a:t>Summary:  </a:t>
            </a:r>
          </a:p>
          <a:p>
            <a:pPr marL="0" lvl="0" indent="0" defTabSz="1187798" eaLnBrk="1" fontAlgn="auto" hangingPunct="1">
              <a:spcBef>
                <a:spcPts val="1299"/>
              </a:spcBef>
              <a:spcAft>
                <a:spcPts val="0"/>
              </a:spcAft>
              <a:buNone/>
            </a:pPr>
            <a:r>
              <a:rPr lang="en-US" altLang="en-US" sz="1600" dirty="0">
                <a:solidFill>
                  <a:srgbClr val="1D1D1A"/>
                </a:solidFill>
              </a:rPr>
              <a:t>	</a:t>
            </a:r>
            <a:r>
              <a:rPr lang="en-US" altLang="en-US" sz="1600" dirty="0" smtClean="0">
                <a:solidFill>
                  <a:srgbClr val="1D1D1A"/>
                </a:solidFill>
              </a:rPr>
              <a:t>VAL </a:t>
            </a:r>
            <a:r>
              <a:rPr lang="en-US" altLang="zh-CN" sz="1600" dirty="0" smtClean="0">
                <a:solidFill>
                  <a:srgbClr val="1D1D1A"/>
                </a:solidFill>
              </a:rPr>
              <a:t>server (not the VAL client) should do the SEALDD server selection.</a:t>
            </a:r>
          </a:p>
          <a:p>
            <a:pPr marL="0" lvl="0" indent="0" defTabSz="1187798" eaLnBrk="1" fontAlgn="auto" hangingPunct="1">
              <a:spcBef>
                <a:spcPts val="1299"/>
              </a:spcBef>
              <a:spcAft>
                <a:spcPts val="0"/>
              </a:spcAft>
              <a:buNone/>
            </a:pPr>
            <a:r>
              <a:rPr lang="en-US" altLang="en-US" sz="1600" dirty="0">
                <a:solidFill>
                  <a:srgbClr val="1D1D1A"/>
                </a:solidFill>
              </a:rPr>
              <a:t>	</a:t>
            </a:r>
          </a:p>
          <a:p>
            <a:pPr marL="0" lvl="0" indent="0" defTabSz="1187798" eaLnBrk="1" fontAlgn="auto" hangingPunct="1">
              <a:spcBef>
                <a:spcPts val="1299"/>
              </a:spcBef>
              <a:spcAft>
                <a:spcPts val="0"/>
              </a:spcAft>
              <a:buNone/>
            </a:pPr>
            <a:endParaRPr lang="en-US" altLang="en-US" sz="1800" dirty="0" smtClean="0"/>
          </a:p>
        </p:txBody>
      </p:sp>
    </p:spTree>
    <p:extLst>
      <p:ext uri="{BB962C8B-B14F-4D97-AF65-F5344CB8AC3E}">
        <p14:creationId xmlns:p14="http://schemas.microsoft.com/office/powerpoint/2010/main" val="787123852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xmlns="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Associated SEALDD server instance</a:t>
            </a:r>
            <a:endParaRPr lang="en-GB" altLang="en-US" dirty="0"/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xmlns="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4504" y="1773371"/>
            <a:ext cx="6749142" cy="3573692"/>
          </a:xfrm>
        </p:spPr>
        <p:txBody>
          <a:bodyPr/>
          <a:lstStyle/>
          <a:p>
            <a:r>
              <a:rPr lang="en-US" altLang="en-US" dirty="0" smtClean="0"/>
              <a:t> Use case: For both signaling and data distribution </a:t>
            </a:r>
          </a:p>
          <a:p>
            <a:pPr marL="296950" lvl="0" indent="-296950" defTabSz="1187798" eaLnBrk="1" fontAlgn="auto" hangingPunct="1">
              <a:spcBef>
                <a:spcPts val="1299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en-US" sz="1600" dirty="0" smtClean="0">
                <a:solidFill>
                  <a:srgbClr val="1D1D1A"/>
                </a:solidFill>
              </a:rPr>
              <a:t>If SEALDD is used for both signaling and data distribution, the </a:t>
            </a:r>
            <a:r>
              <a:rPr lang="en-US" altLang="en-US" sz="1600" dirty="0" smtClean="0">
                <a:solidFill>
                  <a:srgbClr val="FF0000"/>
                </a:solidFill>
              </a:rPr>
              <a:t>VAL server has to invoke SEALDD service before UE access.</a:t>
            </a:r>
          </a:p>
          <a:p>
            <a:pPr marL="296950" lvl="0" indent="-296950" defTabSz="1187798" eaLnBrk="1" fontAlgn="auto" hangingPunct="1">
              <a:spcBef>
                <a:spcPts val="1299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n-US" altLang="en-US" sz="1600" dirty="0">
              <a:solidFill>
                <a:srgbClr val="1D1D1A"/>
              </a:solidFill>
            </a:endParaRPr>
          </a:p>
          <a:p>
            <a:pPr marL="296950" lvl="0" indent="-296950" defTabSz="1187798" eaLnBrk="1" fontAlgn="auto" hangingPunct="1">
              <a:spcBef>
                <a:spcPts val="1299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n-US" altLang="en-US" sz="1600" dirty="0" smtClean="0">
              <a:solidFill>
                <a:srgbClr val="1D1D1A"/>
              </a:solidFill>
            </a:endParaRPr>
          </a:p>
          <a:p>
            <a:pPr marL="296950" lvl="0" indent="-296950" defTabSz="1187798" eaLnBrk="1" fontAlgn="auto" hangingPunct="1">
              <a:spcBef>
                <a:spcPts val="1299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n-US" altLang="en-US" sz="1600" dirty="0" smtClean="0">
              <a:solidFill>
                <a:srgbClr val="1D1D1A"/>
              </a:solidFill>
            </a:endParaRPr>
          </a:p>
          <a:p>
            <a:pPr marL="296950" lvl="0" indent="-296950" defTabSz="1187798" eaLnBrk="1" fontAlgn="auto" hangingPunct="1">
              <a:spcBef>
                <a:spcPts val="1299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1600" dirty="0" smtClean="0">
                <a:solidFill>
                  <a:srgbClr val="1D1D1A"/>
                </a:solidFill>
              </a:rPr>
              <a:t>VAL client gets the associated SEALDD server instance in the EAS profile and use it to establish SEALDD connection via SEALDD client.</a:t>
            </a:r>
          </a:p>
          <a:p>
            <a:pPr marL="0" lvl="0" indent="0" defTabSz="1187798" eaLnBrk="1" fontAlgn="auto" hangingPunct="1">
              <a:spcBef>
                <a:spcPts val="1299"/>
              </a:spcBef>
              <a:spcAft>
                <a:spcPts val="0"/>
              </a:spcAft>
              <a:buNone/>
            </a:pPr>
            <a:r>
              <a:rPr lang="en-US" altLang="en-US" sz="1800" dirty="0" smtClean="0"/>
              <a:t>			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3826357"/>
            <a:ext cx="4979261" cy="981948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7366818" y="3873597"/>
            <a:ext cx="4065359" cy="938719"/>
          </a:xfrm>
          <a:prstGeom prst="rect">
            <a:avLst/>
          </a:prstGeom>
          <a:noFill/>
          <a:ln w="28575">
            <a:solidFill>
              <a:schemeClr val="accent1"/>
            </a:solidFill>
            <a:prstDash val="dashDot"/>
          </a:ln>
        </p:spPr>
        <p:txBody>
          <a:bodyPr wrap="square" rtlCol="0">
            <a:spAutoFit/>
          </a:bodyPr>
          <a:lstStyle/>
          <a:p>
            <a:r>
              <a:rPr lang="en-US" altLang="zh-CN" sz="1100" dirty="0" smtClean="0"/>
              <a:t>SEALDD server association has to be before UE access.</a:t>
            </a:r>
          </a:p>
          <a:p>
            <a:endParaRPr lang="en-US" altLang="zh-CN" sz="1100" dirty="0"/>
          </a:p>
          <a:p>
            <a:r>
              <a:rPr lang="en-US" altLang="zh-CN" sz="1100" dirty="0" smtClean="0"/>
              <a:t>If VAL server does not select the SEALDD server instance and invoke the API before UE access (Step 1), SEALDD server cannot handle the first application signaling (Step 4).</a:t>
            </a:r>
            <a:endParaRPr lang="zh-CN" altLang="en-US" sz="1100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3646" y="1988198"/>
            <a:ext cx="4874280" cy="1835452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7056720" y="5085461"/>
            <a:ext cx="4468132" cy="1107996"/>
          </a:xfrm>
          <a:prstGeom prst="rect">
            <a:avLst/>
          </a:prstGeom>
          <a:noFill/>
          <a:ln w="28575">
            <a:solidFill>
              <a:schemeClr val="accent1"/>
            </a:solidFill>
            <a:prstDash val="dashDot"/>
          </a:ln>
        </p:spPr>
        <p:txBody>
          <a:bodyPr wrap="square" rtlCol="0">
            <a:spAutoFit/>
          </a:bodyPr>
          <a:lstStyle/>
          <a:p>
            <a:r>
              <a:rPr lang="en-US" altLang="zh-CN" sz="1100" dirty="0" smtClean="0"/>
              <a:t>What’s in EAS profile:</a:t>
            </a:r>
          </a:p>
          <a:p>
            <a:pPr marL="228600" indent="-228600">
              <a:buAutoNum type="arabicPeriod"/>
            </a:pPr>
            <a:r>
              <a:rPr lang="en-US" altLang="zh-CN" sz="1100" dirty="0" smtClean="0">
                <a:solidFill>
                  <a:srgbClr val="FF0000"/>
                </a:solidFill>
              </a:rPr>
              <a:t>VAL server ID, SEALDD server address as endpoint</a:t>
            </a:r>
          </a:p>
          <a:p>
            <a:r>
              <a:rPr lang="en-US" altLang="zh-CN" sz="1100" dirty="0" smtClean="0"/>
              <a:t>What EEC get in EAS discovery response:</a:t>
            </a:r>
          </a:p>
          <a:p>
            <a:pPr marL="228600" indent="-228600">
              <a:buAutoNum type="arabicPeriod"/>
            </a:pPr>
            <a:r>
              <a:rPr lang="en-US" altLang="zh-CN" sz="1100" dirty="0" smtClean="0">
                <a:solidFill>
                  <a:srgbClr val="FF0000"/>
                </a:solidFill>
              </a:rPr>
              <a:t>Only SEALDD server address.</a:t>
            </a:r>
          </a:p>
          <a:p>
            <a:endParaRPr lang="en-US" altLang="zh-CN" sz="1100" dirty="0">
              <a:solidFill>
                <a:srgbClr val="FF0000"/>
              </a:solidFill>
            </a:endParaRPr>
          </a:p>
          <a:p>
            <a:r>
              <a:rPr lang="en-US" altLang="zh-CN" sz="1100" dirty="0" smtClean="0"/>
              <a:t>No enhancement to EAS discovery procedure.</a:t>
            </a:r>
          </a:p>
        </p:txBody>
      </p:sp>
    </p:spTree>
    <p:extLst>
      <p:ext uri="{BB962C8B-B14F-4D97-AF65-F5344CB8AC3E}">
        <p14:creationId xmlns:p14="http://schemas.microsoft.com/office/powerpoint/2010/main" val="748789282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xmlns="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Associated SEALDD server instance</a:t>
            </a:r>
            <a:endParaRPr lang="en-GB" altLang="en-US" dirty="0"/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xmlns="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4504" y="1773371"/>
            <a:ext cx="7024212" cy="4427132"/>
          </a:xfrm>
        </p:spPr>
        <p:txBody>
          <a:bodyPr/>
          <a:lstStyle/>
          <a:p>
            <a:r>
              <a:rPr lang="en-US" altLang="en-US" dirty="0" smtClean="0"/>
              <a:t> Use case: For only data distribution</a:t>
            </a:r>
          </a:p>
          <a:p>
            <a:pPr marL="296950" lvl="0" indent="-296950" defTabSz="1187798" eaLnBrk="1" fontAlgn="auto" hangingPunct="1">
              <a:spcBef>
                <a:spcPts val="1299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en-US" sz="1600" dirty="0" smtClean="0">
                <a:solidFill>
                  <a:srgbClr val="1D1D1A"/>
                </a:solidFill>
              </a:rPr>
              <a:t>In this scenario, VAL client has the direct signaling connection with the VAL server. The VAL server can </a:t>
            </a:r>
            <a:r>
              <a:rPr lang="en-US" altLang="en-US" sz="1600" dirty="0" smtClean="0"/>
              <a:t>decide to use SEALDD service for data distribution after UE connects to VAL </a:t>
            </a:r>
            <a:r>
              <a:rPr lang="en-US" altLang="zh-CN" sz="1600" dirty="0" smtClean="0"/>
              <a:t>server</a:t>
            </a:r>
            <a:r>
              <a:rPr lang="en-US" altLang="zh-CN" sz="1600" dirty="0"/>
              <a:t>. </a:t>
            </a:r>
            <a:r>
              <a:rPr lang="en-US" altLang="zh-CN" sz="1600" dirty="0" smtClean="0"/>
              <a:t>(</a:t>
            </a:r>
            <a:r>
              <a:rPr lang="en-US" altLang="zh-CN" sz="1600" dirty="0"/>
              <a:t>In </a:t>
            </a:r>
            <a:r>
              <a:rPr lang="en-US" altLang="zh-CN" sz="1600" dirty="0" smtClean="0"/>
              <a:t>service </a:t>
            </a:r>
            <a:r>
              <a:rPr lang="en-US" altLang="zh-CN" sz="1600" dirty="0"/>
              <a:t>requesting phase</a:t>
            </a:r>
            <a:r>
              <a:rPr lang="en-US" altLang="zh-CN" sz="1600" dirty="0" smtClean="0"/>
              <a:t>) </a:t>
            </a:r>
            <a:endParaRPr lang="en-US" altLang="en-US" sz="1600" dirty="0" smtClean="0"/>
          </a:p>
          <a:p>
            <a:pPr marL="296950" lvl="0" indent="-296950" defTabSz="1187798" eaLnBrk="1" fontAlgn="auto" hangingPunct="1">
              <a:spcBef>
                <a:spcPts val="1299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n-US" altLang="en-US" sz="1600" dirty="0">
              <a:solidFill>
                <a:srgbClr val="1D1D1A"/>
              </a:solidFill>
            </a:endParaRPr>
          </a:p>
          <a:p>
            <a:pPr marL="296950" lvl="0" indent="-296950" defTabSz="1187798" eaLnBrk="1" fontAlgn="auto" hangingPunct="1">
              <a:spcBef>
                <a:spcPts val="1299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n-US" altLang="en-US" sz="1600" dirty="0" smtClean="0">
              <a:solidFill>
                <a:srgbClr val="1D1D1A"/>
              </a:solidFill>
            </a:endParaRPr>
          </a:p>
          <a:p>
            <a:pPr marL="296950" lvl="0" indent="-296950" defTabSz="1187798" eaLnBrk="1" fontAlgn="auto" hangingPunct="1">
              <a:spcBef>
                <a:spcPts val="1299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n-US" altLang="en-US" sz="1600" dirty="0" smtClean="0">
              <a:solidFill>
                <a:srgbClr val="1D1D1A"/>
              </a:solidFill>
            </a:endParaRPr>
          </a:p>
          <a:p>
            <a:pPr marL="296950" lvl="0" indent="-296950" defTabSz="1187798" eaLnBrk="1" fontAlgn="auto" hangingPunct="1">
              <a:spcBef>
                <a:spcPts val="1299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n-US" altLang="en-US" sz="1600" dirty="0">
              <a:solidFill>
                <a:srgbClr val="1D1D1A"/>
              </a:solidFill>
            </a:endParaRPr>
          </a:p>
          <a:p>
            <a:pPr marL="296950" lvl="0" indent="-296950" defTabSz="1187798" eaLnBrk="1" fontAlgn="auto" hangingPunct="1">
              <a:spcBef>
                <a:spcPts val="1299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n-US" altLang="en-US" sz="1600" dirty="0" smtClean="0">
              <a:solidFill>
                <a:srgbClr val="1D1D1A"/>
              </a:solidFill>
            </a:endParaRPr>
          </a:p>
          <a:p>
            <a:pPr marL="296950" lvl="0" indent="-296950" defTabSz="1187798" eaLnBrk="1" fontAlgn="auto" hangingPunct="1">
              <a:spcBef>
                <a:spcPts val="1299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1600" dirty="0" smtClean="0">
                <a:solidFill>
                  <a:srgbClr val="1D1D1A"/>
                </a:solidFill>
              </a:rPr>
              <a:t>VAL server selects the SEALDD server instance and invokes the API for data distribution. </a:t>
            </a:r>
            <a:r>
              <a:rPr lang="en-US" altLang="zh-CN" sz="1600" dirty="0" smtClean="0"/>
              <a:t>Then VAL server can notify the UE with the selected SEALDD server instance via application layer signaling. </a:t>
            </a:r>
            <a:r>
              <a:rPr lang="en-US" altLang="en-US" sz="1800" dirty="0" smtClean="0"/>
              <a:t>			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2" y="3133320"/>
            <a:ext cx="2733675" cy="180346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16234" y="3689467"/>
            <a:ext cx="3504790" cy="691171"/>
          </a:xfrm>
          <a:prstGeom prst="rect">
            <a:avLst/>
          </a:prstGeom>
        </p:spPr>
      </p:pic>
      <p:sp>
        <p:nvSpPr>
          <p:cNvPr id="3" name="右箭头 2"/>
          <p:cNvSpPr/>
          <p:nvPr/>
        </p:nvSpPr>
        <p:spPr>
          <a:xfrm>
            <a:off x="3067463" y="3756145"/>
            <a:ext cx="552038" cy="51105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7540365" y="4121160"/>
            <a:ext cx="4065359" cy="769441"/>
          </a:xfrm>
          <a:prstGeom prst="rect">
            <a:avLst/>
          </a:prstGeom>
          <a:noFill/>
          <a:ln w="28575">
            <a:solidFill>
              <a:schemeClr val="accent1"/>
            </a:solidFill>
            <a:prstDash val="dashDot"/>
          </a:ln>
        </p:spPr>
        <p:txBody>
          <a:bodyPr wrap="square" rtlCol="0">
            <a:spAutoFit/>
          </a:bodyPr>
          <a:lstStyle/>
          <a:p>
            <a:r>
              <a:rPr lang="en-US" altLang="zh-CN" sz="1100" dirty="0" smtClean="0"/>
              <a:t>SEALDD server association is </a:t>
            </a:r>
            <a:r>
              <a:rPr lang="en-US" altLang="zh-CN" sz="1100" dirty="0" smtClean="0">
                <a:solidFill>
                  <a:srgbClr val="FF0000"/>
                </a:solidFill>
              </a:rPr>
              <a:t>after UE access</a:t>
            </a:r>
            <a:r>
              <a:rPr lang="en-US" altLang="zh-CN" sz="1100" dirty="0" smtClean="0"/>
              <a:t>.</a:t>
            </a:r>
          </a:p>
          <a:p>
            <a:endParaRPr lang="en-US" altLang="zh-CN" sz="1100" dirty="0" smtClean="0"/>
          </a:p>
          <a:p>
            <a:r>
              <a:rPr lang="en-US" altLang="zh-CN" sz="1100" dirty="0" smtClean="0">
                <a:solidFill>
                  <a:srgbClr val="FF0000"/>
                </a:solidFill>
              </a:rPr>
              <a:t>No enhancement to EAS discovery procedure, SEALDD server ID is not used.</a:t>
            </a:r>
            <a:endParaRPr lang="zh-CN" altLang="en-US" sz="1100" dirty="0">
              <a:solidFill>
                <a:srgbClr val="FF0000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05294" y="1981380"/>
            <a:ext cx="4932022" cy="18571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5317072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xmlns="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Conclusion</a:t>
            </a:r>
            <a:endParaRPr lang="en-GB" altLang="en-US" dirty="0"/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xmlns="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4503" y="1860455"/>
            <a:ext cx="11249297" cy="4566471"/>
          </a:xfrm>
        </p:spPr>
        <p:txBody>
          <a:bodyPr/>
          <a:lstStyle/>
          <a:p>
            <a:pPr lvl="1"/>
            <a:r>
              <a:rPr lang="en-US" altLang="en-US" dirty="0" smtClean="0"/>
              <a:t> 1. </a:t>
            </a:r>
            <a:r>
              <a:rPr lang="en-US" altLang="en-US" dirty="0" smtClean="0">
                <a:solidFill>
                  <a:srgbClr val="FF0000"/>
                </a:solidFill>
              </a:rPr>
              <a:t>VAL </a:t>
            </a:r>
            <a:r>
              <a:rPr lang="en-US" altLang="en-US" dirty="0">
                <a:solidFill>
                  <a:srgbClr val="FF0000"/>
                </a:solidFill>
              </a:rPr>
              <a:t>server is the API invoker and selects the SEALDD server instance.</a:t>
            </a:r>
          </a:p>
          <a:p>
            <a:pPr lvl="1"/>
            <a:r>
              <a:rPr lang="en-US" altLang="en-US" dirty="0" smtClean="0"/>
              <a:t> 2. </a:t>
            </a:r>
            <a:r>
              <a:rPr lang="en-US" altLang="en-US" dirty="0"/>
              <a:t>For </a:t>
            </a:r>
            <a:r>
              <a:rPr lang="en-US" altLang="en-US" dirty="0" smtClean="0"/>
              <a:t>both </a:t>
            </a:r>
            <a:r>
              <a:rPr lang="en-US" altLang="en-US" dirty="0"/>
              <a:t>signaling and data </a:t>
            </a:r>
            <a:r>
              <a:rPr lang="en-US" altLang="en-US" dirty="0" smtClean="0"/>
              <a:t>distribution scenario, </a:t>
            </a:r>
            <a:r>
              <a:rPr lang="en-US" altLang="en-US" dirty="0" smtClean="0">
                <a:solidFill>
                  <a:srgbClr val="FF0000"/>
                </a:solidFill>
              </a:rPr>
              <a:t>associated SEALDD server instance information is included in EAS profile as the VAL server’s Endpoint</a:t>
            </a:r>
            <a:r>
              <a:rPr lang="en-US" altLang="en-US" dirty="0" smtClean="0"/>
              <a:t>. There is no other enhancement to EEL.</a:t>
            </a:r>
          </a:p>
          <a:p>
            <a:pPr lvl="1"/>
            <a:r>
              <a:rPr lang="en-US" altLang="en-US" dirty="0"/>
              <a:t> </a:t>
            </a:r>
            <a:r>
              <a:rPr lang="en-US" altLang="en-US" dirty="0" smtClean="0"/>
              <a:t>3. For only data distribution scenario, there is </a:t>
            </a:r>
            <a:r>
              <a:rPr lang="en-US" altLang="en-US" dirty="0" smtClean="0">
                <a:solidFill>
                  <a:srgbClr val="FF0000"/>
                </a:solidFill>
              </a:rPr>
              <a:t>no enhancement</a:t>
            </a:r>
            <a:r>
              <a:rPr lang="en-US" altLang="en-US" dirty="0" smtClean="0"/>
              <a:t> in EEL mechanism.</a:t>
            </a:r>
          </a:p>
          <a:p>
            <a:pPr lvl="0" defTabSz="1187798"/>
            <a:endParaRPr lang="en-US" altLang="en-US" dirty="0"/>
          </a:p>
          <a:p>
            <a:pPr lvl="0" defTabSz="1187798"/>
            <a:r>
              <a:rPr lang="en-US" altLang="en-US" dirty="0"/>
              <a:t>The SEALDD server instance (address) should be included in the associated SEALDD server information (i.e</a:t>
            </a:r>
            <a:r>
              <a:rPr lang="en-US" altLang="en-US" dirty="0" smtClean="0"/>
              <a:t>. as the EAS Endpoint </a:t>
            </a:r>
            <a:r>
              <a:rPr lang="en-US" altLang="en-US" dirty="0"/>
              <a:t>in the EAS profile</a:t>
            </a:r>
            <a:r>
              <a:rPr lang="en-US" altLang="en-US" dirty="0" smtClean="0"/>
              <a:t>).</a:t>
            </a:r>
          </a:p>
          <a:p>
            <a:pPr lvl="0" defTabSz="1187798"/>
            <a:r>
              <a:rPr lang="en-US" altLang="en-US" dirty="0" smtClean="0"/>
              <a:t>No enhancement in EAS discovery request (EEC does not need to include SEALDD server ID in the request) .</a:t>
            </a: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416676185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2286556454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5CA3727-A4EB-4398-9783-D0148B061093}">
  <ds:schemaRefs>
    <ds:schemaRef ds:uri="http://schemas.microsoft.com/office/2006/metadata/properties"/>
    <ds:schemaRef ds:uri="http://purl.org/dc/dcmitype/"/>
    <ds:schemaRef ds:uri="280d8efa-eff2-4910-88d2-79ca146720c4"/>
    <ds:schemaRef ds:uri="http://schemas.microsoft.com/office/2006/documentManagement/types"/>
    <ds:schemaRef ds:uri="http://purl.org/dc/terms/"/>
    <ds:schemaRef ds:uri="http://www.w3.org/XML/1998/namespace"/>
    <ds:schemaRef ds:uri="http://schemas.microsoft.com/office/infopath/2007/PartnerControls"/>
    <ds:schemaRef ds:uri="http://schemas.openxmlformats.org/package/2006/metadata/core-properties"/>
    <ds:schemaRef ds:uri="679a257e-872f-4c98-9e8a-0a9c104f72cd"/>
    <ds:schemaRef ds:uri="http://purl.org/dc/elements/1.1/"/>
  </ds:schemaRefs>
</ds:datastoreItem>
</file>

<file path=customXml/itemProps2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6841</TotalTime>
  <Words>666</Words>
  <Application>Microsoft Office PowerPoint</Application>
  <PresentationFormat>Widescreen</PresentationFormat>
  <Paragraphs>67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5" baseType="lpstr">
      <vt:lpstr>宋体</vt:lpstr>
      <vt:lpstr>Arial</vt:lpstr>
      <vt:lpstr>Arial </vt:lpstr>
      <vt:lpstr>Calibri</vt:lpstr>
      <vt:lpstr>Calibri Light</vt:lpstr>
      <vt:lpstr>Times New Roman</vt:lpstr>
      <vt:lpstr>Office Theme</vt:lpstr>
      <vt:lpstr>Discussion on Association between VAL server and SEALDD server</vt:lpstr>
      <vt:lpstr>Outline</vt:lpstr>
      <vt:lpstr>Association Architecture of SEALDD</vt:lpstr>
      <vt:lpstr>Principle clarification</vt:lpstr>
      <vt:lpstr>Associated SEALDD server instance</vt:lpstr>
      <vt:lpstr>Associated SEALDD server instance</vt:lpstr>
      <vt:lpstr>Conclusion</vt:lpstr>
      <vt:lpstr>PowerPoint Presentation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Huawei</cp:lastModifiedBy>
  <cp:revision>623</cp:revision>
  <dcterms:created xsi:type="dcterms:W3CDTF">2010-02-05T13:52:04Z</dcterms:created>
  <dcterms:modified xsi:type="dcterms:W3CDTF">2022-05-10T21:26:57Z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  <property fmtid="{D5CDD505-2E9C-101B-9397-08002B2CF9AE}" pid="3" name="_2015_ms_pID_725343">
    <vt:lpwstr>(3)o2VWCi3NF+8SyyWXcZnCsWlMwpDHsleU119jRB1A/aczwSro/4yF1AmdxilbeKzbcxlyKxJb
4Zc5He1UnHPezivY+BZnPa4jF08v2sHaL9EIGklWQaT9vsKolAY4epCTG5lr90BvDmYg9j5u
QCcXg/R2WGVl4/72wd+9W/b69Uz2dQ90uo1hPVatDyDDE9TZEMNToHDYWUv5k/0UmoqS6T8h
dUeF/MxKstRvpi5p+d</vt:lpwstr>
  </property>
  <property fmtid="{D5CDD505-2E9C-101B-9397-08002B2CF9AE}" pid="4" name="_2015_ms_pID_7253431">
    <vt:lpwstr>Wvt4523J931XYNGNRtdtoKKpdHkJctwPAFnKfwDyERXxrhrpAyCDkH
mgGUSzsy+A6YLr57dFxsB4F7j3F1oBw8EszvYJhWCrQlseZZOCxba1pvxvapRWR6/WaysyOw
OQARGw5Qlr3hyQtQhJoJLVmroyEY+4KPjECvAU8/0GgdBoIVvLpbanHoMk+8hwN7lWDjdKq7
3GUx7M2aMQYXgMCsUzu+E7HNtITb3MrPwI97</vt:lpwstr>
  </property>
  <property fmtid="{D5CDD505-2E9C-101B-9397-08002B2CF9AE}" pid="5" name="_2015_ms_pID_7253432">
    <vt:lpwstr>Tw==</vt:lpwstr>
  </property>
  <property fmtid="{D5CDD505-2E9C-101B-9397-08002B2CF9AE}" pid="6" name="_readonly">
    <vt:lpwstr/>
  </property>
  <property fmtid="{D5CDD505-2E9C-101B-9397-08002B2CF9AE}" pid="7" name="_change">
    <vt:lpwstr/>
  </property>
  <property fmtid="{D5CDD505-2E9C-101B-9397-08002B2CF9AE}" pid="8" name="_full-control">
    <vt:lpwstr/>
  </property>
  <property fmtid="{D5CDD505-2E9C-101B-9397-08002B2CF9AE}" pid="9" name="sflag">
    <vt:lpwstr>1652084955</vt:lpwstr>
  </property>
</Properties>
</file>