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66" r:id="rId5"/>
    <p:sldId id="367" r:id="rId6"/>
    <p:sldId id="368" r:id="rId7"/>
    <p:sldId id="372" r:id="rId8"/>
    <p:sldId id="373" r:id="rId9"/>
    <p:sldId id="374" r:id="rId10"/>
    <p:sldId id="376" r:id="rId11"/>
    <p:sldId id="378" r:id="rId12"/>
    <p:sldId id="375" r:id="rId13"/>
    <p:sldId id="377" r:id="rId14"/>
    <p:sldId id="371"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3" d="100"/>
          <a:sy n="83" d="100"/>
        </p:scale>
        <p:origin x="566"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01218001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02998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164541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3595630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49-e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16</a:t>
            </a:r>
            <a:r>
              <a:rPr lang="en-GB" altLang="en-US" sz="1200" b="1" baseline="30000" dirty="0" smtClean="0">
                <a:latin typeface="Arial "/>
              </a:rPr>
              <a:t>th</a:t>
            </a:r>
            <a:r>
              <a:rPr lang="en-GB" altLang="en-US" sz="1200" b="1" dirty="0" smtClean="0">
                <a:latin typeface="Arial "/>
              </a:rPr>
              <a:t> </a:t>
            </a:r>
            <a:r>
              <a:rPr lang="en-GB" altLang="en-US" sz="1200" b="1" dirty="0">
                <a:latin typeface="Arial "/>
              </a:rPr>
              <a:t>– </a:t>
            </a:r>
            <a:r>
              <a:rPr lang="en-GB" altLang="en-US" sz="1200" b="1" dirty="0" smtClean="0">
                <a:latin typeface="Arial "/>
              </a:rPr>
              <a:t>25</a:t>
            </a:r>
            <a:r>
              <a:rPr lang="en-GB" altLang="en-US" sz="1200" b="1" baseline="30000" dirty="0" smtClean="0">
                <a:latin typeface="Arial "/>
              </a:rPr>
              <a:t>th </a:t>
            </a:r>
            <a:r>
              <a:rPr lang="en-GB" altLang="en-US" sz="1200" b="1" dirty="0" smtClean="0">
                <a:latin typeface="Arial "/>
              </a:rPr>
              <a:t>May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S6-221098</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16.emf"/><Relationship Id="rId3" Type="http://schemas.openxmlformats.org/officeDocument/2006/relationships/image" Target="../media/image6.png"/><Relationship Id="rId7" Type="http://schemas.openxmlformats.org/officeDocument/2006/relationships/image" Target="../media/image10.emf"/><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image" Target="../media/image3.jpeg"/><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emf"/><Relationship Id="rId11" Type="http://schemas.openxmlformats.org/officeDocument/2006/relationships/image" Target="../media/image14.emf"/><Relationship Id="rId5" Type="http://schemas.openxmlformats.org/officeDocument/2006/relationships/image" Target="../media/image8.emf"/><Relationship Id="rId15" Type="http://schemas.openxmlformats.org/officeDocument/2006/relationships/image" Target="../media/image18.png"/><Relationship Id="rId10"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2.emf"/><Relationship Id="rId14" Type="http://schemas.openxmlformats.org/officeDocument/2006/relationships/image" Target="../media/image17.emf"/></Relationships>
</file>

<file path=ppt/slides/_rels/slide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20112" cy="2852737"/>
          </a:xfrm>
        </p:spPr>
        <p:txBody>
          <a:bodyPr/>
          <a:lstStyle/>
          <a:p>
            <a:pPr eaLnBrk="1" hangingPunct="1"/>
            <a:r>
              <a:rPr lang="en-GB" altLang="en-US" dirty="0" smtClean="0"/>
              <a:t>Discussion paper on notification management service</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err="1" smtClean="0"/>
              <a:t>Arunprasath</a:t>
            </a:r>
            <a:r>
              <a:rPr lang="en-GB" altLang="en-US" dirty="0" smtClean="0"/>
              <a:t> R</a:t>
            </a:r>
            <a:endParaRPr lang="en-GB" altLang="en-US" dirty="0"/>
          </a:p>
          <a:p>
            <a:pPr marL="0" indent="0" eaLnBrk="1" hangingPunct="1">
              <a:buFontTx/>
              <a:buNone/>
            </a:pPr>
            <a:r>
              <a:rPr lang="en-GB" altLang="en-US" dirty="0" smtClean="0"/>
              <a:t>Source</a:t>
            </a:r>
            <a:r>
              <a:rPr lang="en-GB" altLang="en-US" dirty="0"/>
              <a:t>: </a:t>
            </a:r>
            <a:r>
              <a:rPr lang="en-GB" altLang="en-US" dirty="0" smtClean="0"/>
              <a:t>Samsung, AT&amp;T</a:t>
            </a:r>
            <a:endParaRPr lang="en-GB" altLang="en-US" dirty="0"/>
          </a:p>
          <a:p>
            <a:pPr marL="0" indent="0" eaLnBrk="1" hangingPunct="1">
              <a:buFontTx/>
              <a:buNone/>
            </a:pPr>
            <a:endParaRPr lang="en-GB" altLang="en-US" dirty="0"/>
          </a:p>
        </p:txBody>
      </p:sp>
    </p:spTree>
    <p:extLst>
      <p:ext uri="{BB962C8B-B14F-4D97-AF65-F5344CB8AC3E}">
        <p14:creationId xmlns:p14="http://schemas.microsoft.com/office/powerpoint/2010/main" val="331237152"/>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Motivation</a:t>
            </a:r>
            <a:endParaRPr lang="en-GB" dirty="0"/>
          </a:p>
        </p:txBody>
      </p:sp>
      <p:sp>
        <p:nvSpPr>
          <p:cNvPr id="2" name="Rectangle 1"/>
          <p:cNvSpPr/>
          <p:nvPr/>
        </p:nvSpPr>
        <p:spPr>
          <a:xfrm>
            <a:off x="73891" y="2173197"/>
            <a:ext cx="11279909" cy="4370427"/>
          </a:xfrm>
          <a:prstGeom prst="rect">
            <a:avLst/>
          </a:prstGeom>
        </p:spPr>
        <p:txBody>
          <a:bodyPr wrap="square">
            <a:spAutoFit/>
          </a:bodyPr>
          <a:lstStyle/>
          <a:p>
            <a:pPr marL="285750" indent="-285750">
              <a:buFont typeface="Wingdings" panose="05000000000000000000" pitchFamily="2" charset="2"/>
              <a:buChar char="v"/>
            </a:pPr>
            <a:r>
              <a:rPr lang="en-GB" dirty="0"/>
              <a:t>Propagation of EEL notifications to EEC using Edge Notification </a:t>
            </a:r>
            <a:r>
              <a:rPr lang="en-GB" dirty="0" smtClean="0"/>
              <a:t>Server</a:t>
            </a:r>
          </a:p>
          <a:p>
            <a:pPr marL="285750" indent="-285750">
              <a:buFont typeface="Wingdings" panose="05000000000000000000" pitchFamily="2" charset="2"/>
              <a:buChar char="v"/>
            </a:pPr>
            <a:endParaRPr lang="en-GB" dirty="0" smtClean="0"/>
          </a:p>
          <a:p>
            <a:pPr marL="285750" indent="-285750">
              <a:buFont typeface="Wingdings" panose="05000000000000000000" pitchFamily="2" charset="2"/>
              <a:buChar char="v"/>
            </a:pPr>
            <a:r>
              <a:rPr lang="en-US" altLang="en-US" dirty="0" smtClean="0"/>
              <a:t>Many </a:t>
            </a:r>
            <a:r>
              <a:rPr lang="en-US" altLang="en-US" dirty="0"/>
              <a:t>of the existing VAL services and SEAL services require notification mechanism. And those procedures can be augmented with SEAL notification management service mechanism to deliver the notifications. SEAL notification management service can be added as another alternative. Some of the examples are as below :</a:t>
            </a:r>
          </a:p>
          <a:p>
            <a:pPr marL="742950" lvl="1" indent="-285750">
              <a:buFont typeface="Wingdings" panose="05000000000000000000" pitchFamily="2" charset="2"/>
              <a:buChar char="v"/>
            </a:pPr>
            <a:r>
              <a:rPr lang="en-US" altLang="en-US" sz="1400" dirty="0" smtClean="0">
                <a:solidFill>
                  <a:srgbClr val="000000"/>
                </a:solidFill>
              </a:rPr>
              <a:t>E.g., </a:t>
            </a:r>
            <a:r>
              <a:rPr lang="en-IN" altLang="en-US" sz="1400" dirty="0">
                <a:solidFill>
                  <a:srgbClr val="000000"/>
                </a:solidFill>
              </a:rPr>
              <a:t>Message delivery to target geographical areas from the VAE </a:t>
            </a:r>
            <a:r>
              <a:rPr lang="en-IN" altLang="en-US" sz="1400" dirty="0" smtClean="0">
                <a:solidFill>
                  <a:srgbClr val="000000"/>
                </a:solidFill>
              </a:rPr>
              <a:t>server</a:t>
            </a:r>
          </a:p>
          <a:p>
            <a:pPr marL="742950" lvl="1" indent="-285750">
              <a:buFont typeface="Wingdings" panose="05000000000000000000" pitchFamily="2" charset="2"/>
              <a:buChar char="v"/>
            </a:pPr>
            <a:r>
              <a:rPr lang="en-IN" altLang="en-US" sz="1400" dirty="0">
                <a:solidFill>
                  <a:srgbClr val="000000"/>
                </a:solidFill>
              </a:rPr>
              <a:t>Notifications for network monitoring </a:t>
            </a:r>
            <a:r>
              <a:rPr lang="en-IN" altLang="en-US" sz="1400" dirty="0" smtClean="0">
                <a:solidFill>
                  <a:srgbClr val="000000"/>
                </a:solidFill>
              </a:rPr>
              <a:t>information</a:t>
            </a:r>
          </a:p>
          <a:p>
            <a:pPr marL="742950" lvl="1" indent="-285750">
              <a:buFont typeface="Wingdings" panose="05000000000000000000" pitchFamily="2" charset="2"/>
              <a:buChar char="v"/>
            </a:pPr>
            <a:r>
              <a:rPr lang="en-IN" altLang="en-US" sz="1400" dirty="0" smtClean="0">
                <a:solidFill>
                  <a:srgbClr val="000000"/>
                </a:solidFill>
              </a:rPr>
              <a:t>Pushing </a:t>
            </a:r>
            <a:r>
              <a:rPr lang="en-IN" altLang="en-US" sz="1400" dirty="0" err="1">
                <a:solidFill>
                  <a:srgbClr val="000000"/>
                </a:solidFill>
              </a:rPr>
              <a:t>ProSe</a:t>
            </a:r>
            <a:r>
              <a:rPr lang="en-IN" altLang="en-US" sz="1400" dirty="0">
                <a:solidFill>
                  <a:srgbClr val="000000"/>
                </a:solidFill>
              </a:rPr>
              <a:t> Layer-2 Group ID corresponding to the dynamic group information to the VAE </a:t>
            </a:r>
            <a:r>
              <a:rPr lang="en-IN" altLang="en-US" sz="1400" dirty="0" smtClean="0">
                <a:solidFill>
                  <a:srgbClr val="000000"/>
                </a:solidFill>
              </a:rPr>
              <a:t>client</a:t>
            </a:r>
          </a:p>
          <a:p>
            <a:pPr marL="742950" lvl="1" indent="-285750">
              <a:buFont typeface="Wingdings" panose="05000000000000000000" pitchFamily="2" charset="2"/>
              <a:buChar char="v"/>
            </a:pPr>
            <a:r>
              <a:rPr lang="en-US" altLang="en-US" sz="1400" dirty="0">
                <a:solidFill>
                  <a:srgbClr val="000000"/>
                </a:solidFill>
              </a:rPr>
              <a:t>Identity list </a:t>
            </a:r>
            <a:r>
              <a:rPr lang="en-US" altLang="en-US" sz="1400" dirty="0" smtClean="0">
                <a:solidFill>
                  <a:srgbClr val="000000"/>
                </a:solidFill>
              </a:rPr>
              <a:t>notification, Group creation notification, group deletion notification etc.,</a:t>
            </a:r>
          </a:p>
          <a:p>
            <a:pPr marL="742950" lvl="1" indent="-285750">
              <a:buFont typeface="Wingdings" panose="05000000000000000000" pitchFamily="2" charset="2"/>
              <a:buChar char="v"/>
            </a:pPr>
            <a:endParaRPr lang="en-US" altLang="en-US" sz="1400" dirty="0" smtClean="0">
              <a:solidFill>
                <a:srgbClr val="000000"/>
              </a:solidFill>
            </a:endParaRPr>
          </a:p>
          <a:p>
            <a:pPr marL="285750" lvl="0" indent="-285750">
              <a:buFont typeface="Wingdings" panose="05000000000000000000" pitchFamily="2" charset="2"/>
              <a:buChar char="v"/>
            </a:pPr>
            <a:r>
              <a:rPr lang="en-IN" dirty="0">
                <a:solidFill>
                  <a:prstClr val="black"/>
                </a:solidFill>
              </a:rPr>
              <a:t>Upcoming VAL/SEAL services can adapt the SEAL notification management service for supporting notification functionality where </a:t>
            </a:r>
            <a:r>
              <a:rPr lang="en-IN" dirty="0" smtClean="0">
                <a:solidFill>
                  <a:prstClr val="black"/>
                </a:solidFill>
              </a:rPr>
              <a:t>applicable</a:t>
            </a:r>
          </a:p>
          <a:p>
            <a:pPr marL="285750" lvl="0" indent="-285750">
              <a:buFont typeface="Wingdings" panose="05000000000000000000" pitchFamily="2" charset="2"/>
              <a:buChar char="v"/>
            </a:pPr>
            <a:endParaRPr lang="en-IN" dirty="0">
              <a:solidFill>
                <a:prstClr val="black"/>
              </a:solidFill>
            </a:endParaRPr>
          </a:p>
          <a:p>
            <a:pPr marL="285750" lvl="0" indent="-285750">
              <a:buFont typeface="Wingdings" panose="05000000000000000000" pitchFamily="2" charset="2"/>
              <a:buChar char="v"/>
            </a:pPr>
            <a:r>
              <a:rPr lang="en-IN" dirty="0" smtClean="0">
                <a:solidFill>
                  <a:prstClr val="black"/>
                </a:solidFill>
              </a:rPr>
              <a:t>Already supported by </a:t>
            </a:r>
            <a:r>
              <a:rPr lang="en-IN" dirty="0" err="1" smtClean="0">
                <a:solidFill>
                  <a:prstClr val="black"/>
                </a:solidFill>
              </a:rPr>
              <a:t>MCData</a:t>
            </a:r>
            <a:r>
              <a:rPr lang="en-IN" dirty="0" smtClean="0">
                <a:solidFill>
                  <a:prstClr val="black"/>
                </a:solidFill>
              </a:rPr>
              <a:t> service</a:t>
            </a:r>
            <a:endParaRPr lang="en-GB" dirty="0">
              <a:solidFill>
                <a:prstClr val="black"/>
              </a:solidFill>
            </a:endParaRPr>
          </a:p>
          <a:p>
            <a:pPr marL="742950" lvl="1" indent="-285750">
              <a:buFont typeface="Wingdings" panose="05000000000000000000" pitchFamily="2" charset="2"/>
              <a:buChar char="v"/>
            </a:pPr>
            <a:endParaRPr lang="en-US" altLang="en-US" sz="1400" dirty="0" smtClean="0">
              <a:solidFill>
                <a:srgbClr val="000000"/>
              </a:solidFill>
            </a:endParaRPr>
          </a:p>
          <a:p>
            <a:pPr marL="285750" indent="-285750">
              <a:buFont typeface="Wingdings" panose="05000000000000000000" pitchFamily="2" charset="2"/>
              <a:buChar char="v"/>
            </a:pPr>
            <a:endParaRPr lang="en-US" altLang="en-US" sz="1400" dirty="0"/>
          </a:p>
        </p:txBody>
      </p:sp>
    </p:spTree>
    <p:extLst>
      <p:ext uri="{BB962C8B-B14F-4D97-AF65-F5344CB8AC3E}">
        <p14:creationId xmlns:p14="http://schemas.microsoft.com/office/powerpoint/2010/main" val="592873239"/>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dirty="0"/>
              <a:t>Thank You!</a:t>
            </a:r>
          </a:p>
        </p:txBody>
      </p:sp>
    </p:spTree>
    <p:extLst>
      <p:ext uri="{BB962C8B-B14F-4D97-AF65-F5344CB8AC3E}">
        <p14:creationId xmlns:p14="http://schemas.microsoft.com/office/powerpoint/2010/main" val="317974198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smtClean="0"/>
              <a:t>Description about notification service (PULL and PUSH)</a:t>
            </a:r>
          </a:p>
          <a:p>
            <a:r>
              <a:rPr lang="en-US" altLang="en-US" dirty="0" smtClean="0"/>
              <a:t>Procedure for receiving notification messages via notification channel</a:t>
            </a:r>
          </a:p>
          <a:p>
            <a:r>
              <a:rPr lang="en-US" altLang="en-US" dirty="0" smtClean="0"/>
              <a:t>Procedure for re-using the notification channel between NMC and NMS</a:t>
            </a:r>
          </a:p>
          <a:p>
            <a:r>
              <a:rPr lang="en-US" altLang="en-US" dirty="0" smtClean="0"/>
              <a:t>Architecture requirements, Benefits and Motivation for SEAL Notification management service</a:t>
            </a:r>
          </a:p>
          <a:p>
            <a:endParaRPr lang="en-US" altLang="en-US" dirty="0"/>
          </a:p>
          <a:p>
            <a:pPr marL="0" indent="0">
              <a:buNone/>
            </a:pPr>
            <a:r>
              <a:rPr lang="en-US" altLang="en-US" dirty="0" smtClean="0">
                <a:solidFill>
                  <a:srgbClr val="C00000"/>
                </a:solidFill>
              </a:rPr>
              <a:t>NOTE : Some of the slide contents in this discussion document are borrowed from S6-200647.</a:t>
            </a:r>
          </a:p>
        </p:txBody>
      </p:sp>
    </p:spTree>
    <p:extLst>
      <p:ext uri="{BB962C8B-B14F-4D97-AF65-F5344CB8AC3E}">
        <p14:creationId xmlns:p14="http://schemas.microsoft.com/office/powerpoint/2010/main" val="243271817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Common Notification Service</a:t>
            </a:r>
            <a:endParaRPr lang="en-GB" dirty="0"/>
          </a:p>
        </p:txBody>
      </p:sp>
      <p:sp>
        <p:nvSpPr>
          <p:cNvPr id="12" name="Rectangle 4"/>
          <p:cNvSpPr>
            <a:spLocks noChangeArrowheads="1"/>
          </p:cNvSpPr>
          <p:nvPr/>
        </p:nvSpPr>
        <p:spPr bwMode="auto">
          <a:xfrm>
            <a:off x="225425" y="1958259"/>
            <a:ext cx="3402013" cy="1963737"/>
          </a:xfrm>
          <a:prstGeom prst="rect">
            <a:avLst/>
          </a:prstGeom>
          <a:solidFill>
            <a:srgbClr val="FFFF00"/>
          </a:solidFill>
          <a:ln w="9525" algn="ctr">
            <a:solidFill>
              <a:schemeClr val="tx1"/>
            </a:solidFill>
            <a:round/>
            <a:headEnd/>
            <a:tailEnd/>
          </a:ln>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Arial" panose="020B0604020202020204" pitchFamily="34" charset="0"/>
            </a:endParaRPr>
          </a:p>
        </p:txBody>
      </p:sp>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8603" y="1877143"/>
            <a:ext cx="4808537"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
          <p:cNvSpPr txBox="1">
            <a:spLocks noChangeArrowheads="1"/>
          </p:cNvSpPr>
          <p:nvPr/>
        </p:nvSpPr>
        <p:spPr bwMode="auto">
          <a:xfrm>
            <a:off x="295566" y="2054364"/>
            <a:ext cx="326722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AutoNum type="arabicPeriod"/>
            </a:pPr>
            <a:r>
              <a:rPr lang="en-US" altLang="en-US" sz="1000" dirty="0">
                <a:solidFill>
                  <a:srgbClr val="000000"/>
                </a:solidFill>
                <a:latin typeface="Arial" panose="020B0604020202020204" pitchFamily="34" charset="0"/>
              </a:rPr>
              <a:t>Notification service requested by the App</a:t>
            </a:r>
          </a:p>
          <a:p>
            <a:pPr>
              <a:spcBef>
                <a:spcPct val="0"/>
              </a:spcBef>
              <a:buFontTx/>
              <a:buAutoNum type="arabicPeriod"/>
            </a:pPr>
            <a:r>
              <a:rPr lang="en-US" altLang="en-US" sz="1000" dirty="0">
                <a:solidFill>
                  <a:srgbClr val="000000"/>
                </a:solidFill>
                <a:latin typeface="Arial" panose="020B0604020202020204" pitchFamily="34" charset="0"/>
              </a:rPr>
              <a:t>Response includes a Callback URL to be used by the App in its request to subscription-to-notification with the App Server</a:t>
            </a:r>
          </a:p>
          <a:p>
            <a:pPr>
              <a:spcBef>
                <a:spcPct val="0"/>
              </a:spcBef>
              <a:buFontTx/>
              <a:buAutoNum type="arabicPeriod"/>
            </a:pPr>
            <a:r>
              <a:rPr lang="en-US" altLang="en-US" sz="1000" dirty="0">
                <a:solidFill>
                  <a:srgbClr val="000000"/>
                </a:solidFill>
                <a:latin typeface="Arial" panose="020B0604020202020204" pitchFamily="34" charset="0"/>
              </a:rPr>
              <a:t>Subscription-to-notifications request contains  the “Callback URL” (received in step #2) </a:t>
            </a:r>
          </a:p>
          <a:p>
            <a:pPr>
              <a:spcBef>
                <a:spcPct val="0"/>
              </a:spcBef>
              <a:buFontTx/>
              <a:buAutoNum type="arabicPeriod"/>
            </a:pPr>
            <a:r>
              <a:rPr lang="en-US" altLang="en-US" sz="1000" dirty="0">
                <a:solidFill>
                  <a:srgbClr val="000000"/>
                </a:solidFill>
                <a:latin typeface="Arial" panose="020B0604020202020204" pitchFamily="34" charset="0"/>
              </a:rPr>
              <a:t>Application server sends notifications to the Callback URL (as obtained in step #3)</a:t>
            </a:r>
          </a:p>
          <a:p>
            <a:pPr>
              <a:spcBef>
                <a:spcPct val="0"/>
              </a:spcBef>
              <a:buFontTx/>
              <a:buAutoNum type="arabicPeriod"/>
            </a:pPr>
            <a:r>
              <a:rPr lang="en-US" altLang="en-US" sz="1000" dirty="0">
                <a:solidFill>
                  <a:srgbClr val="000000"/>
                </a:solidFill>
                <a:latin typeface="Arial" panose="020B0604020202020204" pitchFamily="34" charset="0"/>
              </a:rPr>
              <a:t>Notification server delivers the notification received on a Callback URL to the associated application on the UE </a:t>
            </a:r>
          </a:p>
        </p:txBody>
      </p:sp>
      <p:sp>
        <p:nvSpPr>
          <p:cNvPr id="15" name="TextBox 14"/>
          <p:cNvSpPr txBox="1"/>
          <p:nvPr/>
        </p:nvSpPr>
        <p:spPr>
          <a:xfrm>
            <a:off x="225425" y="3980879"/>
            <a:ext cx="5168611" cy="2646878"/>
          </a:xfrm>
          <a:prstGeom prst="rect">
            <a:avLst/>
          </a:prstGeom>
          <a:noFill/>
        </p:spPr>
        <p:txBody>
          <a:bodyPr wrap="square" rtlCol="0">
            <a:spAutoFit/>
          </a:bodyPr>
          <a:lstStyle/>
          <a:p>
            <a:r>
              <a:rPr lang="en-IN" sz="1600" dirty="0" smtClean="0"/>
              <a:t>Notification Delivery Mechanisms :</a:t>
            </a:r>
          </a:p>
          <a:p>
            <a:pPr marL="285750" indent="-285750">
              <a:buFont typeface="Wingdings" panose="05000000000000000000" pitchFamily="2" charset="2"/>
              <a:buChar char="v"/>
            </a:pPr>
            <a:r>
              <a:rPr lang="en-IN" sz="1600" dirty="0" smtClean="0"/>
              <a:t>PULL</a:t>
            </a:r>
          </a:p>
          <a:p>
            <a:pPr marL="742950" lvl="1" indent="-285750">
              <a:buFont typeface="Arial" panose="020B0604020202020204" pitchFamily="34" charset="0"/>
              <a:buChar char="•"/>
              <a:defRPr/>
            </a:pPr>
            <a:r>
              <a:rPr lang="en-US" sz="1400" dirty="0" smtClean="0">
                <a:solidFill>
                  <a:srgbClr val="C00000"/>
                </a:solidFill>
              </a:rPr>
              <a:t>Based </a:t>
            </a:r>
            <a:r>
              <a:rPr lang="en-US" sz="1400" dirty="0">
                <a:solidFill>
                  <a:srgbClr val="C00000"/>
                </a:solidFill>
              </a:rPr>
              <a:t>on HTTP </a:t>
            </a:r>
            <a:r>
              <a:rPr lang="en-US" sz="1400" dirty="0" smtClean="0">
                <a:solidFill>
                  <a:srgbClr val="C00000"/>
                </a:solidFill>
              </a:rPr>
              <a:t>request, often </a:t>
            </a:r>
            <a:r>
              <a:rPr lang="en-US" sz="1400" dirty="0">
                <a:solidFill>
                  <a:srgbClr val="C00000"/>
                </a:solidFill>
              </a:rPr>
              <a:t>referred as “long polling” [RFC 6202]</a:t>
            </a:r>
          </a:p>
          <a:p>
            <a:pPr marL="742950" lvl="1" indent="-285750">
              <a:buFont typeface="Wingdings" panose="05000000000000000000" pitchFamily="2" charset="2"/>
              <a:buChar char="v"/>
            </a:pPr>
            <a:endParaRPr lang="en-IN" sz="1600" dirty="0" smtClean="0"/>
          </a:p>
          <a:p>
            <a:pPr marL="285750" indent="-285750">
              <a:buFont typeface="Wingdings" panose="05000000000000000000" pitchFamily="2" charset="2"/>
              <a:buChar char="v"/>
            </a:pPr>
            <a:r>
              <a:rPr lang="en-IN" sz="1600" dirty="0" smtClean="0"/>
              <a:t>PUSH</a:t>
            </a:r>
          </a:p>
          <a:p>
            <a:pPr marL="742950" lvl="1" indent="-285750">
              <a:buFont typeface="Arial" panose="020B0604020202020204" pitchFamily="34" charset="0"/>
              <a:buChar char="•"/>
              <a:defRPr/>
            </a:pPr>
            <a:r>
              <a:rPr lang="en-US" sz="1400" dirty="0" err="1">
                <a:solidFill>
                  <a:srgbClr val="C00000"/>
                </a:solidFill>
              </a:rPr>
              <a:t>Websockets</a:t>
            </a:r>
            <a:r>
              <a:rPr lang="en-US" sz="1400" dirty="0">
                <a:solidFill>
                  <a:srgbClr val="C00000"/>
                </a:solidFill>
              </a:rPr>
              <a:t> [RFC 6455]</a:t>
            </a:r>
          </a:p>
          <a:p>
            <a:pPr marL="742950" lvl="1" indent="-285750">
              <a:buFont typeface="Arial" panose="020B0604020202020204" pitchFamily="34" charset="0"/>
              <a:buChar char="•"/>
              <a:defRPr/>
            </a:pPr>
            <a:r>
              <a:rPr lang="en-US" sz="1400" dirty="0">
                <a:solidFill>
                  <a:srgbClr val="C00000"/>
                </a:solidFill>
              </a:rPr>
              <a:t>OMA PUSH Enabler</a:t>
            </a:r>
          </a:p>
          <a:p>
            <a:pPr marL="742950" lvl="1" indent="-285750">
              <a:buFont typeface="Arial" panose="020B0604020202020204" pitchFamily="34" charset="0"/>
              <a:buChar char="•"/>
              <a:defRPr/>
            </a:pPr>
            <a:r>
              <a:rPr lang="en-US" sz="1400" dirty="0">
                <a:solidFill>
                  <a:srgbClr val="C00000"/>
                </a:solidFill>
              </a:rPr>
              <a:t>Device native notification services (such as Android, iOS etc.)</a:t>
            </a:r>
          </a:p>
          <a:p>
            <a:pPr marL="742950" lvl="1" indent="-285750">
              <a:buFont typeface="Wingdings" panose="05000000000000000000" pitchFamily="2" charset="2"/>
              <a:buChar char="v"/>
            </a:pPr>
            <a:endParaRPr lang="en-GB" sz="1600" dirty="0"/>
          </a:p>
        </p:txBody>
      </p:sp>
      <p:sp>
        <p:nvSpPr>
          <p:cNvPr id="19" name="TextBox 18">
            <a:extLst>
              <a:ext uri="{FF2B5EF4-FFF2-40B4-BE49-F238E27FC236}">
                <a16:creationId xmlns:a16="http://schemas.microsoft.com/office/drawing/2014/main" id="{D9221C39-61CC-42AF-910F-5EC6B5FDA366}"/>
              </a:ext>
            </a:extLst>
          </p:cNvPr>
          <p:cNvSpPr txBox="1"/>
          <p:nvPr/>
        </p:nvSpPr>
        <p:spPr>
          <a:xfrm>
            <a:off x="7564589" y="5019389"/>
            <a:ext cx="4516575" cy="861774"/>
          </a:xfrm>
          <a:prstGeom prst="rect">
            <a:avLst/>
          </a:prstGeom>
          <a:solidFill>
            <a:srgbClr val="FFFF00"/>
          </a:solidFill>
          <a:ln w="9525">
            <a:solidFill>
              <a:srgbClr val="000000"/>
            </a:solidFill>
            <a:miter lim="800000"/>
            <a:headEnd/>
            <a:tailEnd/>
          </a:ln>
        </p:spPr>
        <p:txBody>
          <a:bodyPr wrap="square">
            <a:spAutoFit/>
          </a:bodyPr>
          <a:lstStyle>
            <a:defPPr>
              <a:defRPr lang="en-GB"/>
            </a:defPPr>
            <a:lvl1pPr marL="228600" indent="-228600">
              <a:buFontTx/>
              <a:buAutoNum type="arabicPeriod"/>
              <a:defRPr sz="1000">
                <a:solidFill>
                  <a:srgbClr val="000000"/>
                </a:solidFill>
              </a:defRPr>
            </a:lvl1pPr>
            <a:lvl2pPr marL="742950" indent="-285750">
              <a:spcBef>
                <a:spcPct val="20000"/>
              </a:spcBef>
              <a:buClr>
                <a:srgbClr val="C00000"/>
              </a:buClr>
              <a:buFont typeface="Arial" panose="020B0604020202020204" pitchFamily="34" charset="0"/>
              <a:buChar char="•"/>
              <a:defRPr sz="2400">
                <a:latin typeface="Calibri" panose="020F0502020204030204" pitchFamily="34" charset="0"/>
              </a:defRPr>
            </a:lvl2pPr>
            <a:lvl3pPr marL="1143000" indent="-228600">
              <a:spcBef>
                <a:spcPct val="20000"/>
              </a:spcBef>
              <a:buFont typeface="Arial" panose="020B0604020202020204" pitchFamily="34" charset="0"/>
              <a:buChar char="•"/>
              <a:defRPr sz="20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16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latin typeface="Calibri" panose="020F0502020204030204" pitchFamily="34" charset="0"/>
              </a:defRPr>
            </a:lvl9pPr>
          </a:lstStyle>
          <a:p>
            <a:pPr>
              <a:buFont typeface="Wingdings" panose="05000000000000000000" pitchFamily="2" charset="2"/>
              <a:buChar char="Ø"/>
            </a:pPr>
            <a:r>
              <a:rPr lang="en-US" dirty="0"/>
              <a:t> Notifications are conveyed over a “notification” channel</a:t>
            </a:r>
          </a:p>
          <a:p>
            <a:pPr>
              <a:buFont typeface="Wingdings" panose="05000000000000000000" pitchFamily="2" charset="2"/>
              <a:buChar char="Ø"/>
            </a:pPr>
            <a:r>
              <a:rPr lang="en-US" dirty="0"/>
              <a:t> The notification channel has to be created before the delivery</a:t>
            </a:r>
          </a:p>
          <a:p>
            <a:pPr>
              <a:buFont typeface="Wingdings" panose="05000000000000000000" pitchFamily="2" charset="2"/>
              <a:buChar char="Ø"/>
            </a:pPr>
            <a:r>
              <a:rPr lang="en-US" dirty="0"/>
              <a:t> With PULL mechanism, the application clients “polls” notification channel</a:t>
            </a:r>
          </a:p>
          <a:p>
            <a:pPr>
              <a:buFont typeface="Wingdings" panose="05000000000000000000" pitchFamily="2" charset="2"/>
              <a:buChar char="Ø"/>
            </a:pPr>
            <a:r>
              <a:rPr lang="en-US" dirty="0"/>
              <a:t> With PUSH mechanism, the PUSH Enabling is used to deliver the notification to the application client</a:t>
            </a:r>
          </a:p>
        </p:txBody>
      </p:sp>
    </p:spTree>
    <p:extLst>
      <p:ext uri="{BB962C8B-B14F-4D97-AF65-F5344CB8AC3E}">
        <p14:creationId xmlns:p14="http://schemas.microsoft.com/office/powerpoint/2010/main" val="180647731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PULL Method Notification Delivery</a:t>
            </a:r>
            <a:endParaRPr lang="en-GB" dirty="0"/>
          </a:p>
        </p:txBody>
      </p:sp>
      <p:sp>
        <p:nvSpPr>
          <p:cNvPr id="3" name="Rectangle 7"/>
          <p:cNvSpPr>
            <a:spLocks noChangeArrowheads="1"/>
          </p:cNvSpPr>
          <p:nvPr/>
        </p:nvSpPr>
        <p:spPr bwMode="auto">
          <a:xfrm>
            <a:off x="307975" y="3740150"/>
            <a:ext cx="3402013" cy="2062163"/>
          </a:xfrm>
          <a:prstGeom prst="rect">
            <a:avLst/>
          </a:prstGeom>
          <a:solidFill>
            <a:srgbClr val="FFFF00"/>
          </a:solidFill>
          <a:ln w="9525" algn="ctr">
            <a:solidFill>
              <a:schemeClr val="tx1"/>
            </a:solidFill>
            <a:round/>
            <a:headEnd/>
            <a:tailEnd/>
          </a:ln>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Arial" panose="020B0604020202020204" pitchFamily="34" charset="0"/>
            </a:endParaRPr>
          </a:p>
        </p:txBody>
      </p:sp>
      <p:sp>
        <p:nvSpPr>
          <p:cNvPr id="4" name="TextBox 8"/>
          <p:cNvSpPr txBox="1">
            <a:spLocks noChangeArrowheads="1"/>
          </p:cNvSpPr>
          <p:nvPr/>
        </p:nvSpPr>
        <p:spPr bwMode="auto">
          <a:xfrm>
            <a:off x="431800" y="3863975"/>
            <a:ext cx="327818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AutoNum type="arabicPeriod"/>
            </a:pPr>
            <a:r>
              <a:rPr lang="en-US" altLang="en-US" sz="1000">
                <a:solidFill>
                  <a:srgbClr val="000000"/>
                </a:solidFill>
                <a:latin typeface="Arial" panose="020B0604020202020204" pitchFamily="34" charset="0"/>
              </a:rPr>
              <a:t>Notification service requested by the App</a:t>
            </a:r>
          </a:p>
          <a:p>
            <a:pPr>
              <a:spcBef>
                <a:spcPct val="0"/>
              </a:spcBef>
              <a:buFontTx/>
              <a:buAutoNum type="arabicPeriod"/>
            </a:pPr>
            <a:r>
              <a:rPr lang="en-US" altLang="en-US" sz="1000">
                <a:solidFill>
                  <a:srgbClr val="000000"/>
                </a:solidFill>
                <a:latin typeface="Arial" panose="020B0604020202020204" pitchFamily="34" charset="0"/>
              </a:rPr>
              <a:t>Response includes a “Poll-channel URL” and a “Callback URL” </a:t>
            </a:r>
          </a:p>
          <a:p>
            <a:pPr>
              <a:spcBef>
                <a:spcPct val="0"/>
              </a:spcBef>
              <a:buFontTx/>
              <a:buAutoNum type="arabicPeriod"/>
            </a:pPr>
            <a:r>
              <a:rPr lang="en-US" altLang="en-US" sz="1000">
                <a:solidFill>
                  <a:srgbClr val="000000"/>
                </a:solidFill>
                <a:latin typeface="Arial" panose="020B0604020202020204" pitchFamily="34" charset="0"/>
              </a:rPr>
              <a:t>Subscription-to-notifications request contains  the “Callback URL” (received in step #2) </a:t>
            </a:r>
          </a:p>
          <a:p>
            <a:pPr>
              <a:spcBef>
                <a:spcPct val="0"/>
              </a:spcBef>
              <a:buFontTx/>
              <a:buAutoNum type="arabicPeriod"/>
            </a:pPr>
            <a:r>
              <a:rPr lang="en-US" altLang="en-US" sz="1000">
                <a:solidFill>
                  <a:srgbClr val="000000"/>
                </a:solidFill>
                <a:latin typeface="Arial" panose="020B0604020202020204" pitchFamily="34" charset="0"/>
              </a:rPr>
              <a:t>App initiates a long polling request using the “Poll-channel URL” (received in step #2) </a:t>
            </a:r>
          </a:p>
          <a:p>
            <a:pPr>
              <a:spcBef>
                <a:spcPct val="0"/>
              </a:spcBef>
              <a:buFontTx/>
              <a:buAutoNum type="arabicPeriod"/>
            </a:pPr>
            <a:r>
              <a:rPr lang="en-US" altLang="en-US" sz="1000">
                <a:solidFill>
                  <a:srgbClr val="000000"/>
                </a:solidFill>
                <a:latin typeface="Arial" panose="020B0604020202020204" pitchFamily="34" charset="0"/>
              </a:rPr>
              <a:t>App server sends notifications to the Callback URL (as obtained in step #3)</a:t>
            </a:r>
          </a:p>
          <a:p>
            <a:pPr>
              <a:spcBef>
                <a:spcPct val="0"/>
              </a:spcBef>
              <a:buFontTx/>
              <a:buAutoNum type="arabicPeriod"/>
            </a:pPr>
            <a:r>
              <a:rPr lang="en-US" altLang="en-US" sz="1000">
                <a:solidFill>
                  <a:srgbClr val="000000"/>
                </a:solidFill>
                <a:latin typeface="Arial" panose="020B0604020202020204" pitchFamily="34" charset="0"/>
              </a:rPr>
              <a:t>Notification server responds to the long-polling request which contains the notifications from the App server it received at a specific callback URL</a:t>
            </a:r>
          </a:p>
        </p:txBody>
      </p:sp>
      <p:pic>
        <p:nvPicPr>
          <p:cNvPr id="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7255" y="1832989"/>
            <a:ext cx="5359836" cy="448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278982"/>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PUSH Method Notification Delivery</a:t>
            </a:r>
            <a:endParaRPr lang="en-GB" dirty="0"/>
          </a:p>
        </p:txBody>
      </p:sp>
      <p:sp>
        <p:nvSpPr>
          <p:cNvPr id="3" name="Rectangle 5"/>
          <p:cNvSpPr>
            <a:spLocks noChangeArrowheads="1"/>
          </p:cNvSpPr>
          <p:nvPr/>
        </p:nvSpPr>
        <p:spPr bwMode="auto">
          <a:xfrm>
            <a:off x="286325" y="3811588"/>
            <a:ext cx="3400425" cy="2222500"/>
          </a:xfrm>
          <a:prstGeom prst="rect">
            <a:avLst/>
          </a:prstGeom>
          <a:solidFill>
            <a:srgbClr val="FFFF00"/>
          </a:solidFill>
          <a:ln w="9525" algn="ctr">
            <a:solidFill>
              <a:schemeClr val="tx1"/>
            </a:solidFill>
            <a:round/>
            <a:headEnd/>
            <a:tailEnd/>
          </a:ln>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a:latin typeface="Arial" panose="020B0604020202020204" pitchFamily="34" charset="0"/>
            </a:endParaRPr>
          </a:p>
        </p:txBody>
      </p:sp>
      <p:sp>
        <p:nvSpPr>
          <p:cNvPr id="4" name="TextBox 6"/>
          <p:cNvSpPr txBox="1">
            <a:spLocks noChangeArrowheads="1"/>
          </p:cNvSpPr>
          <p:nvPr/>
        </p:nvSpPr>
        <p:spPr bwMode="auto">
          <a:xfrm>
            <a:off x="410150" y="3811588"/>
            <a:ext cx="32766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AutoNum type="arabicPeriod"/>
            </a:pPr>
            <a:r>
              <a:rPr lang="en-US" altLang="en-US" sz="1000" dirty="0">
                <a:solidFill>
                  <a:srgbClr val="000000"/>
                </a:solidFill>
                <a:latin typeface="Arial" panose="020B0604020202020204" pitchFamily="34" charset="0"/>
              </a:rPr>
              <a:t>Notification service requested by the App</a:t>
            </a:r>
          </a:p>
          <a:p>
            <a:pPr>
              <a:spcBef>
                <a:spcPct val="0"/>
              </a:spcBef>
              <a:buFontTx/>
              <a:buAutoNum type="arabicPeriod"/>
            </a:pPr>
            <a:r>
              <a:rPr lang="en-US" altLang="en-US" sz="1000" dirty="0">
                <a:solidFill>
                  <a:srgbClr val="000000"/>
                </a:solidFill>
                <a:latin typeface="Arial" panose="020B0604020202020204" pitchFamily="34" charset="0"/>
              </a:rPr>
              <a:t>Response includes a Callback URL to be used by the App in its request to subscription-to-notification with the App Server</a:t>
            </a:r>
          </a:p>
          <a:p>
            <a:pPr>
              <a:spcBef>
                <a:spcPct val="0"/>
              </a:spcBef>
              <a:buFontTx/>
              <a:buAutoNum type="arabicPeriod"/>
            </a:pPr>
            <a:r>
              <a:rPr lang="en-US" altLang="en-US" sz="1000" dirty="0">
                <a:solidFill>
                  <a:srgbClr val="000000"/>
                </a:solidFill>
                <a:latin typeface="Arial" panose="020B0604020202020204" pitchFamily="34" charset="0"/>
              </a:rPr>
              <a:t>Subscription-to-notifications request contains  the “Callback URL” (received in step #2) </a:t>
            </a:r>
          </a:p>
          <a:p>
            <a:pPr>
              <a:spcBef>
                <a:spcPct val="0"/>
              </a:spcBef>
              <a:buFontTx/>
              <a:buAutoNum type="arabicPeriod"/>
            </a:pPr>
            <a:r>
              <a:rPr lang="en-US" altLang="en-US" sz="1000" dirty="0">
                <a:solidFill>
                  <a:srgbClr val="000000"/>
                </a:solidFill>
                <a:latin typeface="Arial" panose="020B0604020202020204" pitchFamily="34" charset="0"/>
              </a:rPr>
              <a:t>Application server sends notifications to the Callback URL (as obtained in step #3)</a:t>
            </a:r>
          </a:p>
          <a:p>
            <a:pPr>
              <a:spcBef>
                <a:spcPct val="0"/>
              </a:spcBef>
              <a:buFontTx/>
              <a:buAutoNum type="arabicPeriod"/>
            </a:pPr>
            <a:r>
              <a:rPr lang="en-US" altLang="en-US" sz="1000" dirty="0">
                <a:solidFill>
                  <a:srgbClr val="000000"/>
                </a:solidFill>
                <a:latin typeface="Arial" panose="020B0604020202020204" pitchFamily="34" charset="0"/>
              </a:rPr>
              <a:t>Notification server delivers the notification received on a Callback URL to the associated application on the UE using a PUSH enabling mechanism (e.g. device native notification service) which is identified as part of step #1</a:t>
            </a:r>
          </a:p>
          <a:p>
            <a:pPr>
              <a:spcBef>
                <a:spcPct val="0"/>
              </a:spcBef>
              <a:buFontTx/>
              <a:buAutoNum type="arabicPeriod"/>
            </a:pPr>
            <a:endParaRPr lang="en-US" altLang="en-US" sz="1000" dirty="0">
              <a:latin typeface="Arial" panose="020B0604020202020204" pitchFamily="34" charset="0"/>
            </a:endParaRPr>
          </a:p>
        </p:txBody>
      </p:sp>
      <p:grpSp>
        <p:nvGrpSpPr>
          <p:cNvPr id="6" name="Group 8"/>
          <p:cNvGrpSpPr>
            <a:grpSpLocks noChangeAspect="1"/>
          </p:cNvGrpSpPr>
          <p:nvPr/>
        </p:nvGrpSpPr>
        <p:grpSpPr bwMode="auto">
          <a:xfrm>
            <a:off x="2668584" y="1978889"/>
            <a:ext cx="6896100" cy="3856038"/>
            <a:chOff x="1233" y="1118"/>
            <a:chExt cx="4344" cy="2429"/>
          </a:xfrm>
        </p:grpSpPr>
        <p:sp>
          <p:nvSpPr>
            <p:cNvPr id="7" name="AutoShape 7"/>
            <p:cNvSpPr>
              <a:spLocks noChangeAspect="1" noChangeArrowheads="1" noTextEdit="1"/>
            </p:cNvSpPr>
            <p:nvPr/>
          </p:nvSpPr>
          <p:spPr bwMode="auto">
            <a:xfrm>
              <a:off x="1233" y="1118"/>
              <a:ext cx="4327" cy="2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8" name="Rectangle 9"/>
            <p:cNvSpPr>
              <a:spLocks noChangeArrowheads="1"/>
            </p:cNvSpPr>
            <p:nvPr/>
          </p:nvSpPr>
          <p:spPr bwMode="auto">
            <a:xfrm>
              <a:off x="3275" y="1125"/>
              <a:ext cx="856" cy="726"/>
            </a:xfrm>
            <a:prstGeom prst="rect">
              <a:avLst/>
            </a:prstGeom>
            <a:solidFill>
              <a:srgbClr val="FBE5D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9" name="Rectangle 10"/>
            <p:cNvSpPr>
              <a:spLocks noChangeArrowheads="1"/>
            </p:cNvSpPr>
            <p:nvPr/>
          </p:nvSpPr>
          <p:spPr bwMode="auto">
            <a:xfrm>
              <a:off x="3275" y="1125"/>
              <a:ext cx="856" cy="726"/>
            </a:xfrm>
            <a:prstGeom prst="rect">
              <a:avLst/>
            </a:prstGeom>
            <a:noFill/>
            <a:ln w="3175"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0" name="Rectangle 11"/>
            <p:cNvSpPr>
              <a:spLocks noChangeArrowheads="1"/>
            </p:cNvSpPr>
            <p:nvPr/>
          </p:nvSpPr>
          <p:spPr bwMode="auto">
            <a:xfrm>
              <a:off x="1240" y="1125"/>
              <a:ext cx="725" cy="594"/>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 name="Rectangle 12"/>
            <p:cNvSpPr>
              <a:spLocks noChangeArrowheads="1"/>
            </p:cNvSpPr>
            <p:nvPr/>
          </p:nvSpPr>
          <p:spPr bwMode="auto">
            <a:xfrm>
              <a:off x="1240" y="1125"/>
              <a:ext cx="725" cy="594"/>
            </a:xfrm>
            <a:prstGeom prst="rect">
              <a:avLst/>
            </a:prstGeom>
            <a:noFill/>
            <a:ln w="3175"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 name="Line 13"/>
            <p:cNvSpPr>
              <a:spLocks noChangeShapeType="1"/>
            </p:cNvSpPr>
            <p:nvPr/>
          </p:nvSpPr>
          <p:spPr bwMode="auto">
            <a:xfrm>
              <a:off x="1492" y="1524"/>
              <a:ext cx="249" cy="0"/>
            </a:xfrm>
            <a:prstGeom prst="line">
              <a:avLst/>
            </a:prstGeom>
            <a:noFill/>
            <a:ln w="20638"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13" name="Freeform 14"/>
            <p:cNvSpPr>
              <a:spLocks noEditPoints="1"/>
            </p:cNvSpPr>
            <p:nvPr/>
          </p:nvSpPr>
          <p:spPr bwMode="auto">
            <a:xfrm>
              <a:off x="1306" y="1199"/>
              <a:ext cx="593" cy="446"/>
            </a:xfrm>
            <a:custGeom>
              <a:avLst/>
              <a:gdLst>
                <a:gd name="T0" fmla="*/ 0 w 593"/>
                <a:gd name="T1" fmla="*/ 267 h 446"/>
                <a:gd name="T2" fmla="*/ 379 w 593"/>
                <a:gd name="T3" fmla="*/ 267 h 446"/>
                <a:gd name="T4" fmla="*/ 379 w 593"/>
                <a:gd name="T5" fmla="*/ 0 h 446"/>
                <a:gd name="T6" fmla="*/ 0 w 593"/>
                <a:gd name="T7" fmla="*/ 0 h 446"/>
                <a:gd name="T8" fmla="*/ 0 w 593"/>
                <a:gd name="T9" fmla="*/ 267 h 446"/>
                <a:gd name="T10" fmla="*/ 435 w 593"/>
                <a:gd name="T11" fmla="*/ 446 h 446"/>
                <a:gd name="T12" fmla="*/ 593 w 593"/>
                <a:gd name="T13" fmla="*/ 446 h 446"/>
                <a:gd name="T14" fmla="*/ 593 w 593"/>
                <a:gd name="T15" fmla="*/ 199 h 446"/>
                <a:gd name="T16" fmla="*/ 435 w 593"/>
                <a:gd name="T17" fmla="*/ 199 h 446"/>
                <a:gd name="T18" fmla="*/ 435 w 593"/>
                <a:gd name="T19" fmla="*/ 446 h 4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3" h="446">
                  <a:moveTo>
                    <a:pt x="0" y="267"/>
                  </a:moveTo>
                  <a:lnTo>
                    <a:pt x="379" y="267"/>
                  </a:lnTo>
                  <a:lnTo>
                    <a:pt x="379" y="0"/>
                  </a:lnTo>
                  <a:lnTo>
                    <a:pt x="0" y="0"/>
                  </a:lnTo>
                  <a:lnTo>
                    <a:pt x="0" y="267"/>
                  </a:lnTo>
                  <a:close/>
                  <a:moveTo>
                    <a:pt x="435" y="446"/>
                  </a:moveTo>
                  <a:lnTo>
                    <a:pt x="593" y="446"/>
                  </a:lnTo>
                  <a:lnTo>
                    <a:pt x="593" y="199"/>
                  </a:lnTo>
                  <a:lnTo>
                    <a:pt x="435" y="199"/>
                  </a:lnTo>
                  <a:lnTo>
                    <a:pt x="435" y="4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4" name="Rectangle 15"/>
            <p:cNvSpPr>
              <a:spLocks noChangeArrowheads="1"/>
            </p:cNvSpPr>
            <p:nvPr/>
          </p:nvSpPr>
          <p:spPr bwMode="auto">
            <a:xfrm>
              <a:off x="1306" y="1199"/>
              <a:ext cx="379" cy="267"/>
            </a:xfrm>
            <a:prstGeom prst="rect">
              <a:avLst/>
            </a:prstGeom>
            <a:noFill/>
            <a:ln w="20638"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5" name="Rectangle 16"/>
            <p:cNvSpPr>
              <a:spLocks noChangeArrowheads="1"/>
            </p:cNvSpPr>
            <p:nvPr/>
          </p:nvSpPr>
          <p:spPr bwMode="auto">
            <a:xfrm>
              <a:off x="1741" y="1398"/>
              <a:ext cx="158" cy="247"/>
            </a:xfrm>
            <a:prstGeom prst="rect">
              <a:avLst/>
            </a:prstGeom>
            <a:noFill/>
            <a:ln w="20638"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6" name="Freeform 17"/>
            <p:cNvSpPr>
              <a:spLocks noEditPoints="1"/>
            </p:cNvSpPr>
            <p:nvPr/>
          </p:nvSpPr>
          <p:spPr bwMode="auto">
            <a:xfrm>
              <a:off x="1306" y="1199"/>
              <a:ext cx="573" cy="406"/>
            </a:xfrm>
            <a:custGeom>
              <a:avLst/>
              <a:gdLst>
                <a:gd name="T0" fmla="*/ 0 w 1458"/>
                <a:gd name="T1" fmla="*/ 50 h 1031"/>
                <a:gd name="T2" fmla="*/ 380 w 1458"/>
                <a:gd name="T3" fmla="*/ 50 h 1031"/>
                <a:gd name="T4" fmla="*/ 380 w 1458"/>
                <a:gd name="T5" fmla="*/ 0 h 1031"/>
                <a:gd name="T6" fmla="*/ 0 w 1458"/>
                <a:gd name="T7" fmla="*/ 0 h 1031"/>
                <a:gd name="T8" fmla="*/ 0 w 1458"/>
                <a:gd name="T9" fmla="*/ 50 h 1031"/>
                <a:gd name="T10" fmla="*/ 496 w 1458"/>
                <a:gd name="T11" fmla="*/ 406 h 1031"/>
                <a:gd name="T12" fmla="*/ 573 w 1458"/>
                <a:gd name="T13" fmla="*/ 406 h 1031"/>
                <a:gd name="T14" fmla="*/ 573 w 1458"/>
                <a:gd name="T15" fmla="*/ 400 h 1031"/>
                <a:gd name="T16" fmla="*/ 496 w 1458"/>
                <a:gd name="T17" fmla="*/ 400 h 1031"/>
                <a:gd name="T18" fmla="*/ 496 w 1458"/>
                <a:gd name="T19" fmla="*/ 406 h 1031"/>
                <a:gd name="T20" fmla="*/ 496 w 1458"/>
                <a:gd name="T21" fmla="*/ 387 h 1031"/>
                <a:gd name="T22" fmla="*/ 573 w 1458"/>
                <a:gd name="T23" fmla="*/ 387 h 1031"/>
                <a:gd name="T24" fmla="*/ 573 w 1458"/>
                <a:gd name="T25" fmla="*/ 381 h 1031"/>
                <a:gd name="T26" fmla="*/ 496 w 1458"/>
                <a:gd name="T27" fmla="*/ 381 h 1031"/>
                <a:gd name="T28" fmla="*/ 496 w 1458"/>
                <a:gd name="T29" fmla="*/ 387 h 1031"/>
                <a:gd name="T30" fmla="*/ 496 w 1458"/>
                <a:gd name="T31" fmla="*/ 368 h 1031"/>
                <a:gd name="T32" fmla="*/ 573 w 1458"/>
                <a:gd name="T33" fmla="*/ 368 h 1031"/>
                <a:gd name="T34" fmla="*/ 573 w 1458"/>
                <a:gd name="T35" fmla="*/ 362 h 1031"/>
                <a:gd name="T36" fmla="*/ 496 w 1458"/>
                <a:gd name="T37" fmla="*/ 362 h 1031"/>
                <a:gd name="T38" fmla="*/ 496 w 1458"/>
                <a:gd name="T39" fmla="*/ 368 h 1031"/>
                <a:gd name="T40" fmla="*/ 571 w 1458"/>
                <a:gd name="T41" fmla="*/ 331 h 1031"/>
                <a:gd name="T42" fmla="*/ 562 w 1458"/>
                <a:gd name="T43" fmla="*/ 322 h 1031"/>
                <a:gd name="T44" fmla="*/ 553 w 1458"/>
                <a:gd name="T45" fmla="*/ 331 h 1031"/>
                <a:gd name="T46" fmla="*/ 562 w 1458"/>
                <a:gd name="T47" fmla="*/ 341 h 1031"/>
                <a:gd name="T48" fmla="*/ 571 w 1458"/>
                <a:gd name="T49" fmla="*/ 331 h 10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58" h="1031">
                  <a:moveTo>
                    <a:pt x="0" y="127"/>
                  </a:moveTo>
                  <a:lnTo>
                    <a:pt x="966" y="127"/>
                  </a:lnTo>
                  <a:lnTo>
                    <a:pt x="966" y="0"/>
                  </a:lnTo>
                  <a:lnTo>
                    <a:pt x="0" y="0"/>
                  </a:lnTo>
                  <a:lnTo>
                    <a:pt x="0" y="127"/>
                  </a:lnTo>
                  <a:close/>
                  <a:moveTo>
                    <a:pt x="1263" y="1031"/>
                  </a:moveTo>
                  <a:lnTo>
                    <a:pt x="1458" y="1031"/>
                  </a:lnTo>
                  <a:lnTo>
                    <a:pt x="1458" y="1015"/>
                  </a:lnTo>
                  <a:lnTo>
                    <a:pt x="1263" y="1015"/>
                  </a:lnTo>
                  <a:lnTo>
                    <a:pt x="1263" y="1031"/>
                  </a:lnTo>
                  <a:close/>
                  <a:moveTo>
                    <a:pt x="1263" y="983"/>
                  </a:moveTo>
                  <a:lnTo>
                    <a:pt x="1458" y="983"/>
                  </a:lnTo>
                  <a:lnTo>
                    <a:pt x="1458" y="967"/>
                  </a:lnTo>
                  <a:lnTo>
                    <a:pt x="1263" y="967"/>
                  </a:lnTo>
                  <a:lnTo>
                    <a:pt x="1263" y="983"/>
                  </a:lnTo>
                  <a:close/>
                  <a:moveTo>
                    <a:pt x="1263" y="935"/>
                  </a:moveTo>
                  <a:lnTo>
                    <a:pt x="1458" y="935"/>
                  </a:lnTo>
                  <a:lnTo>
                    <a:pt x="1458" y="920"/>
                  </a:lnTo>
                  <a:lnTo>
                    <a:pt x="1263" y="920"/>
                  </a:lnTo>
                  <a:lnTo>
                    <a:pt x="1263" y="935"/>
                  </a:lnTo>
                  <a:close/>
                  <a:moveTo>
                    <a:pt x="1454" y="841"/>
                  </a:moveTo>
                  <a:cubicBezTo>
                    <a:pt x="1454" y="828"/>
                    <a:pt x="1443" y="817"/>
                    <a:pt x="1430" y="817"/>
                  </a:cubicBezTo>
                  <a:cubicBezTo>
                    <a:pt x="1417" y="817"/>
                    <a:pt x="1406" y="828"/>
                    <a:pt x="1406" y="841"/>
                  </a:cubicBezTo>
                  <a:cubicBezTo>
                    <a:pt x="1406" y="855"/>
                    <a:pt x="1417" y="865"/>
                    <a:pt x="1430" y="865"/>
                  </a:cubicBezTo>
                  <a:cubicBezTo>
                    <a:pt x="1443" y="865"/>
                    <a:pt x="1454" y="855"/>
                    <a:pt x="1454" y="841"/>
                  </a:cubicBezTo>
                  <a:close/>
                </a:path>
              </a:pathLst>
            </a:custGeom>
            <a:solidFill>
              <a:srgbClr val="00B0F0"/>
            </a:solidFill>
            <a:ln w="0">
              <a:solidFill>
                <a:srgbClr val="000000"/>
              </a:solidFill>
              <a:prstDash val="solid"/>
              <a:round/>
              <a:headEnd/>
              <a:tailEnd/>
            </a:ln>
          </p:spPr>
          <p:txBody>
            <a:bodyPr/>
            <a:lstStyle/>
            <a:p>
              <a:endParaRPr lang="en-GB"/>
            </a:p>
          </p:txBody>
        </p:sp>
        <p:sp>
          <p:nvSpPr>
            <p:cNvPr id="17" name="Freeform 18"/>
            <p:cNvSpPr>
              <a:spLocks noEditPoints="1"/>
            </p:cNvSpPr>
            <p:nvPr/>
          </p:nvSpPr>
          <p:spPr bwMode="auto">
            <a:xfrm>
              <a:off x="1306" y="1199"/>
              <a:ext cx="573" cy="406"/>
            </a:xfrm>
            <a:custGeom>
              <a:avLst/>
              <a:gdLst>
                <a:gd name="T0" fmla="*/ 0 w 1458"/>
                <a:gd name="T1" fmla="*/ 50 h 1031"/>
                <a:gd name="T2" fmla="*/ 380 w 1458"/>
                <a:gd name="T3" fmla="*/ 50 h 1031"/>
                <a:gd name="T4" fmla="*/ 380 w 1458"/>
                <a:gd name="T5" fmla="*/ 0 h 1031"/>
                <a:gd name="T6" fmla="*/ 0 w 1458"/>
                <a:gd name="T7" fmla="*/ 0 h 1031"/>
                <a:gd name="T8" fmla="*/ 0 w 1458"/>
                <a:gd name="T9" fmla="*/ 50 h 1031"/>
                <a:gd name="T10" fmla="*/ 496 w 1458"/>
                <a:gd name="T11" fmla="*/ 406 h 1031"/>
                <a:gd name="T12" fmla="*/ 573 w 1458"/>
                <a:gd name="T13" fmla="*/ 406 h 1031"/>
                <a:gd name="T14" fmla="*/ 573 w 1458"/>
                <a:gd name="T15" fmla="*/ 400 h 1031"/>
                <a:gd name="T16" fmla="*/ 496 w 1458"/>
                <a:gd name="T17" fmla="*/ 400 h 1031"/>
                <a:gd name="T18" fmla="*/ 496 w 1458"/>
                <a:gd name="T19" fmla="*/ 406 h 1031"/>
                <a:gd name="T20" fmla="*/ 496 w 1458"/>
                <a:gd name="T21" fmla="*/ 387 h 1031"/>
                <a:gd name="T22" fmla="*/ 573 w 1458"/>
                <a:gd name="T23" fmla="*/ 387 h 1031"/>
                <a:gd name="T24" fmla="*/ 573 w 1458"/>
                <a:gd name="T25" fmla="*/ 381 h 1031"/>
                <a:gd name="T26" fmla="*/ 496 w 1458"/>
                <a:gd name="T27" fmla="*/ 381 h 1031"/>
                <a:gd name="T28" fmla="*/ 496 w 1458"/>
                <a:gd name="T29" fmla="*/ 387 h 1031"/>
                <a:gd name="T30" fmla="*/ 496 w 1458"/>
                <a:gd name="T31" fmla="*/ 368 h 1031"/>
                <a:gd name="T32" fmla="*/ 573 w 1458"/>
                <a:gd name="T33" fmla="*/ 368 h 1031"/>
                <a:gd name="T34" fmla="*/ 573 w 1458"/>
                <a:gd name="T35" fmla="*/ 362 h 1031"/>
                <a:gd name="T36" fmla="*/ 496 w 1458"/>
                <a:gd name="T37" fmla="*/ 362 h 1031"/>
                <a:gd name="T38" fmla="*/ 496 w 1458"/>
                <a:gd name="T39" fmla="*/ 368 h 1031"/>
                <a:gd name="T40" fmla="*/ 571 w 1458"/>
                <a:gd name="T41" fmla="*/ 331 h 1031"/>
                <a:gd name="T42" fmla="*/ 562 w 1458"/>
                <a:gd name="T43" fmla="*/ 322 h 1031"/>
                <a:gd name="T44" fmla="*/ 553 w 1458"/>
                <a:gd name="T45" fmla="*/ 331 h 1031"/>
                <a:gd name="T46" fmla="*/ 562 w 1458"/>
                <a:gd name="T47" fmla="*/ 341 h 1031"/>
                <a:gd name="T48" fmla="*/ 571 w 1458"/>
                <a:gd name="T49" fmla="*/ 331 h 10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58" h="1031">
                  <a:moveTo>
                    <a:pt x="0" y="127"/>
                  </a:moveTo>
                  <a:lnTo>
                    <a:pt x="966" y="127"/>
                  </a:lnTo>
                  <a:lnTo>
                    <a:pt x="966" y="0"/>
                  </a:lnTo>
                  <a:lnTo>
                    <a:pt x="0" y="0"/>
                  </a:lnTo>
                  <a:lnTo>
                    <a:pt x="0" y="127"/>
                  </a:lnTo>
                  <a:close/>
                  <a:moveTo>
                    <a:pt x="1263" y="1031"/>
                  </a:moveTo>
                  <a:lnTo>
                    <a:pt x="1458" y="1031"/>
                  </a:lnTo>
                  <a:lnTo>
                    <a:pt x="1458" y="1015"/>
                  </a:lnTo>
                  <a:lnTo>
                    <a:pt x="1263" y="1015"/>
                  </a:lnTo>
                  <a:lnTo>
                    <a:pt x="1263" y="1031"/>
                  </a:lnTo>
                  <a:close/>
                  <a:moveTo>
                    <a:pt x="1263" y="983"/>
                  </a:moveTo>
                  <a:lnTo>
                    <a:pt x="1458" y="983"/>
                  </a:lnTo>
                  <a:lnTo>
                    <a:pt x="1458" y="967"/>
                  </a:lnTo>
                  <a:lnTo>
                    <a:pt x="1263" y="967"/>
                  </a:lnTo>
                  <a:lnTo>
                    <a:pt x="1263" y="983"/>
                  </a:lnTo>
                  <a:close/>
                  <a:moveTo>
                    <a:pt x="1263" y="935"/>
                  </a:moveTo>
                  <a:lnTo>
                    <a:pt x="1458" y="935"/>
                  </a:lnTo>
                  <a:lnTo>
                    <a:pt x="1458" y="920"/>
                  </a:lnTo>
                  <a:lnTo>
                    <a:pt x="1263" y="920"/>
                  </a:lnTo>
                  <a:lnTo>
                    <a:pt x="1263" y="935"/>
                  </a:lnTo>
                  <a:close/>
                  <a:moveTo>
                    <a:pt x="1454" y="841"/>
                  </a:moveTo>
                  <a:cubicBezTo>
                    <a:pt x="1454" y="828"/>
                    <a:pt x="1443" y="817"/>
                    <a:pt x="1430" y="817"/>
                  </a:cubicBezTo>
                  <a:cubicBezTo>
                    <a:pt x="1417" y="817"/>
                    <a:pt x="1406" y="828"/>
                    <a:pt x="1406" y="841"/>
                  </a:cubicBezTo>
                  <a:cubicBezTo>
                    <a:pt x="1406" y="855"/>
                    <a:pt x="1417" y="865"/>
                    <a:pt x="1430" y="865"/>
                  </a:cubicBezTo>
                  <a:cubicBezTo>
                    <a:pt x="1443" y="865"/>
                    <a:pt x="1454" y="855"/>
                    <a:pt x="1454" y="841"/>
                  </a:cubicBezTo>
                  <a:close/>
                </a:path>
              </a:pathLst>
            </a:custGeom>
            <a:noFill/>
            <a:ln w="20638"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8" name="Freeform 19"/>
            <p:cNvSpPr>
              <a:spLocks/>
            </p:cNvSpPr>
            <p:nvPr/>
          </p:nvSpPr>
          <p:spPr bwMode="auto">
            <a:xfrm>
              <a:off x="1651" y="1212"/>
              <a:ext cx="24" cy="24"/>
            </a:xfrm>
            <a:custGeom>
              <a:avLst/>
              <a:gdLst>
                <a:gd name="T0" fmla="*/ 12 w 24"/>
                <a:gd name="T1" fmla="*/ 9 h 24"/>
                <a:gd name="T2" fmla="*/ 3 w 24"/>
                <a:gd name="T3" fmla="*/ 0 h 24"/>
                <a:gd name="T4" fmla="*/ 0 w 24"/>
                <a:gd name="T5" fmla="*/ 4 h 24"/>
                <a:gd name="T6" fmla="*/ 9 w 24"/>
                <a:gd name="T7" fmla="*/ 12 h 24"/>
                <a:gd name="T8" fmla="*/ 0 w 24"/>
                <a:gd name="T9" fmla="*/ 21 h 24"/>
                <a:gd name="T10" fmla="*/ 3 w 24"/>
                <a:gd name="T11" fmla="*/ 24 h 24"/>
                <a:gd name="T12" fmla="*/ 12 w 24"/>
                <a:gd name="T13" fmla="*/ 15 h 24"/>
                <a:gd name="T14" fmla="*/ 21 w 24"/>
                <a:gd name="T15" fmla="*/ 24 h 24"/>
                <a:gd name="T16" fmla="*/ 24 w 24"/>
                <a:gd name="T17" fmla="*/ 21 h 24"/>
                <a:gd name="T18" fmla="*/ 15 w 24"/>
                <a:gd name="T19" fmla="*/ 12 h 24"/>
                <a:gd name="T20" fmla="*/ 24 w 24"/>
                <a:gd name="T21" fmla="*/ 4 h 24"/>
                <a:gd name="T22" fmla="*/ 21 w 24"/>
                <a:gd name="T23" fmla="*/ 0 h 24"/>
                <a:gd name="T24" fmla="*/ 12 w 24"/>
                <a:gd name="T25" fmla="*/ 9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24">
                  <a:moveTo>
                    <a:pt x="12" y="9"/>
                  </a:moveTo>
                  <a:lnTo>
                    <a:pt x="3" y="0"/>
                  </a:lnTo>
                  <a:lnTo>
                    <a:pt x="0" y="4"/>
                  </a:lnTo>
                  <a:lnTo>
                    <a:pt x="9" y="12"/>
                  </a:lnTo>
                  <a:lnTo>
                    <a:pt x="0" y="21"/>
                  </a:lnTo>
                  <a:lnTo>
                    <a:pt x="3" y="24"/>
                  </a:lnTo>
                  <a:lnTo>
                    <a:pt x="12" y="15"/>
                  </a:lnTo>
                  <a:lnTo>
                    <a:pt x="21" y="24"/>
                  </a:lnTo>
                  <a:lnTo>
                    <a:pt x="24" y="21"/>
                  </a:lnTo>
                  <a:lnTo>
                    <a:pt x="15" y="12"/>
                  </a:lnTo>
                  <a:lnTo>
                    <a:pt x="24" y="4"/>
                  </a:lnTo>
                  <a:lnTo>
                    <a:pt x="21" y="0"/>
                  </a:lnTo>
                  <a:lnTo>
                    <a:pt x="1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9" name="Freeform 20"/>
            <p:cNvSpPr>
              <a:spLocks noEditPoints="1"/>
            </p:cNvSpPr>
            <p:nvPr/>
          </p:nvSpPr>
          <p:spPr bwMode="auto">
            <a:xfrm>
              <a:off x="1352" y="1281"/>
              <a:ext cx="283" cy="148"/>
            </a:xfrm>
            <a:custGeom>
              <a:avLst/>
              <a:gdLst>
                <a:gd name="T0" fmla="*/ 0 w 283"/>
                <a:gd name="T1" fmla="*/ 148 h 148"/>
                <a:gd name="T2" fmla="*/ 76 w 283"/>
                <a:gd name="T3" fmla="*/ 148 h 148"/>
                <a:gd name="T4" fmla="*/ 76 w 283"/>
                <a:gd name="T5" fmla="*/ 110 h 148"/>
                <a:gd name="T6" fmla="*/ 0 w 283"/>
                <a:gd name="T7" fmla="*/ 110 h 148"/>
                <a:gd name="T8" fmla="*/ 0 w 283"/>
                <a:gd name="T9" fmla="*/ 148 h 148"/>
                <a:gd name="T10" fmla="*/ 1 w 283"/>
                <a:gd name="T11" fmla="*/ 84 h 148"/>
                <a:gd name="T12" fmla="*/ 76 w 283"/>
                <a:gd name="T13" fmla="*/ 84 h 148"/>
                <a:gd name="T14" fmla="*/ 76 w 283"/>
                <a:gd name="T15" fmla="*/ 0 h 148"/>
                <a:gd name="T16" fmla="*/ 1 w 283"/>
                <a:gd name="T17" fmla="*/ 0 h 148"/>
                <a:gd name="T18" fmla="*/ 1 w 283"/>
                <a:gd name="T19" fmla="*/ 84 h 148"/>
                <a:gd name="T20" fmla="*/ 94 w 283"/>
                <a:gd name="T21" fmla="*/ 148 h 148"/>
                <a:gd name="T22" fmla="*/ 283 w 283"/>
                <a:gd name="T23" fmla="*/ 148 h 148"/>
                <a:gd name="T24" fmla="*/ 283 w 283"/>
                <a:gd name="T25" fmla="*/ 110 h 148"/>
                <a:gd name="T26" fmla="*/ 94 w 283"/>
                <a:gd name="T27" fmla="*/ 110 h 148"/>
                <a:gd name="T28" fmla="*/ 94 w 283"/>
                <a:gd name="T29" fmla="*/ 148 h 1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3" h="148">
                  <a:moveTo>
                    <a:pt x="0" y="148"/>
                  </a:moveTo>
                  <a:lnTo>
                    <a:pt x="76" y="148"/>
                  </a:lnTo>
                  <a:lnTo>
                    <a:pt x="76" y="110"/>
                  </a:lnTo>
                  <a:lnTo>
                    <a:pt x="0" y="110"/>
                  </a:lnTo>
                  <a:lnTo>
                    <a:pt x="0" y="148"/>
                  </a:lnTo>
                  <a:close/>
                  <a:moveTo>
                    <a:pt x="1" y="84"/>
                  </a:moveTo>
                  <a:lnTo>
                    <a:pt x="76" y="84"/>
                  </a:lnTo>
                  <a:lnTo>
                    <a:pt x="76" y="0"/>
                  </a:lnTo>
                  <a:lnTo>
                    <a:pt x="1" y="0"/>
                  </a:lnTo>
                  <a:lnTo>
                    <a:pt x="1" y="84"/>
                  </a:lnTo>
                  <a:close/>
                  <a:moveTo>
                    <a:pt x="94" y="148"/>
                  </a:moveTo>
                  <a:lnTo>
                    <a:pt x="283" y="148"/>
                  </a:lnTo>
                  <a:lnTo>
                    <a:pt x="283" y="110"/>
                  </a:lnTo>
                  <a:lnTo>
                    <a:pt x="94" y="110"/>
                  </a:lnTo>
                  <a:lnTo>
                    <a:pt x="94" y="14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0" name="Rectangle 21"/>
            <p:cNvSpPr>
              <a:spLocks noChangeArrowheads="1"/>
            </p:cNvSpPr>
            <p:nvPr/>
          </p:nvSpPr>
          <p:spPr bwMode="auto">
            <a:xfrm>
              <a:off x="1352" y="1391"/>
              <a:ext cx="76" cy="38"/>
            </a:xfrm>
            <a:prstGeom prst="rect">
              <a:avLst/>
            </a:prstGeom>
            <a:noFill/>
            <a:ln w="20638"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1" name="Rectangle 22"/>
            <p:cNvSpPr>
              <a:spLocks noChangeArrowheads="1"/>
            </p:cNvSpPr>
            <p:nvPr/>
          </p:nvSpPr>
          <p:spPr bwMode="auto">
            <a:xfrm>
              <a:off x="1353" y="1281"/>
              <a:ext cx="75" cy="84"/>
            </a:xfrm>
            <a:prstGeom prst="rect">
              <a:avLst/>
            </a:prstGeom>
            <a:noFill/>
            <a:ln w="20638"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2" name="Rectangle 23"/>
            <p:cNvSpPr>
              <a:spLocks noChangeArrowheads="1"/>
            </p:cNvSpPr>
            <p:nvPr/>
          </p:nvSpPr>
          <p:spPr bwMode="auto">
            <a:xfrm>
              <a:off x="1446" y="1391"/>
              <a:ext cx="189" cy="38"/>
            </a:xfrm>
            <a:prstGeom prst="rect">
              <a:avLst/>
            </a:prstGeom>
            <a:noFill/>
            <a:ln w="20638"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3" name="Line 24"/>
            <p:cNvSpPr>
              <a:spLocks noChangeShapeType="1"/>
            </p:cNvSpPr>
            <p:nvPr/>
          </p:nvSpPr>
          <p:spPr bwMode="auto">
            <a:xfrm>
              <a:off x="1452" y="1336"/>
              <a:ext cx="186" cy="0"/>
            </a:xfrm>
            <a:prstGeom prst="line">
              <a:avLst/>
            </a:prstGeom>
            <a:noFill/>
            <a:ln w="20638"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24" name="Line 25"/>
            <p:cNvSpPr>
              <a:spLocks noChangeShapeType="1"/>
            </p:cNvSpPr>
            <p:nvPr/>
          </p:nvSpPr>
          <p:spPr bwMode="auto">
            <a:xfrm>
              <a:off x="1452" y="1313"/>
              <a:ext cx="186" cy="0"/>
            </a:xfrm>
            <a:prstGeom prst="line">
              <a:avLst/>
            </a:prstGeom>
            <a:noFill/>
            <a:ln w="20638"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25" name="Line 26"/>
            <p:cNvSpPr>
              <a:spLocks noChangeShapeType="1"/>
            </p:cNvSpPr>
            <p:nvPr/>
          </p:nvSpPr>
          <p:spPr bwMode="auto">
            <a:xfrm>
              <a:off x="1452" y="1290"/>
              <a:ext cx="186" cy="0"/>
            </a:xfrm>
            <a:prstGeom prst="line">
              <a:avLst/>
            </a:prstGeom>
            <a:noFill/>
            <a:ln w="20638"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26" name="Line 27"/>
            <p:cNvSpPr>
              <a:spLocks noChangeShapeType="1"/>
            </p:cNvSpPr>
            <p:nvPr/>
          </p:nvSpPr>
          <p:spPr bwMode="auto">
            <a:xfrm>
              <a:off x="1452" y="1359"/>
              <a:ext cx="81" cy="0"/>
            </a:xfrm>
            <a:prstGeom prst="line">
              <a:avLst/>
            </a:prstGeom>
            <a:noFill/>
            <a:ln w="20638"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27" name="Rectangle 28"/>
            <p:cNvSpPr>
              <a:spLocks noChangeArrowheads="1"/>
            </p:cNvSpPr>
            <p:nvPr/>
          </p:nvSpPr>
          <p:spPr bwMode="auto">
            <a:xfrm>
              <a:off x="1294" y="1755"/>
              <a:ext cx="697"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a:solidFill>
                    <a:srgbClr val="4D1E1A"/>
                  </a:solidFill>
                  <a:latin typeface="Calibri" panose="020F0502020204030204" pitchFamily="34" charset="0"/>
                </a:rPr>
                <a:t>Application Server</a:t>
              </a:r>
              <a:endParaRPr lang="en-US" altLang="en-US"/>
            </a:p>
          </p:txBody>
        </p:sp>
        <p:sp>
          <p:nvSpPr>
            <p:cNvPr id="28" name="Line 29"/>
            <p:cNvSpPr>
              <a:spLocks noChangeShapeType="1"/>
            </p:cNvSpPr>
            <p:nvPr/>
          </p:nvSpPr>
          <p:spPr bwMode="auto">
            <a:xfrm>
              <a:off x="3554" y="1653"/>
              <a:ext cx="289" cy="0"/>
            </a:xfrm>
            <a:prstGeom prst="line">
              <a:avLst/>
            </a:prstGeom>
            <a:noFill/>
            <a:ln w="3175" cap="sq">
              <a:solidFill>
                <a:srgbClr val="C8C8C8"/>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29" name="Rectangle 30"/>
            <p:cNvSpPr>
              <a:spLocks noChangeArrowheads="1"/>
            </p:cNvSpPr>
            <p:nvPr/>
          </p:nvSpPr>
          <p:spPr bwMode="auto">
            <a:xfrm>
              <a:off x="3843" y="1468"/>
              <a:ext cx="222" cy="350"/>
            </a:xfrm>
            <a:prstGeom prst="rect">
              <a:avLst/>
            </a:prstGeom>
            <a:solidFill>
              <a:srgbClr val="FE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30" name="Rectangle 31"/>
            <p:cNvSpPr>
              <a:spLocks noChangeArrowheads="1"/>
            </p:cNvSpPr>
            <p:nvPr/>
          </p:nvSpPr>
          <p:spPr bwMode="auto">
            <a:xfrm>
              <a:off x="3843" y="1468"/>
              <a:ext cx="222" cy="350"/>
            </a:xfrm>
            <a:prstGeom prst="rect">
              <a:avLst/>
            </a:prstGeom>
            <a:noFill/>
            <a:ln w="3175" cap="sq">
              <a:solidFill>
                <a:srgbClr val="C8C8C8"/>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31" name="Freeform 32"/>
            <p:cNvSpPr>
              <a:spLocks noEditPoints="1"/>
            </p:cNvSpPr>
            <p:nvPr/>
          </p:nvSpPr>
          <p:spPr bwMode="auto">
            <a:xfrm>
              <a:off x="3341" y="1159"/>
              <a:ext cx="696" cy="601"/>
            </a:xfrm>
            <a:custGeom>
              <a:avLst/>
              <a:gdLst>
                <a:gd name="T0" fmla="*/ 433 w 1773"/>
                <a:gd name="T1" fmla="*/ 296 h 1529"/>
                <a:gd name="T2" fmla="*/ 391 w 1773"/>
                <a:gd name="T3" fmla="*/ 339 h 1529"/>
                <a:gd name="T4" fmla="*/ 210 w 1773"/>
                <a:gd name="T5" fmla="*/ 340 h 1529"/>
                <a:gd name="T6" fmla="*/ 206 w 1773"/>
                <a:gd name="T7" fmla="*/ 361 h 1529"/>
                <a:gd name="T8" fmla="*/ 217 w 1773"/>
                <a:gd name="T9" fmla="*/ 410 h 1529"/>
                <a:gd name="T10" fmla="*/ 155 w 1773"/>
                <a:gd name="T11" fmla="*/ 339 h 1529"/>
                <a:gd name="T12" fmla="*/ 43 w 1773"/>
                <a:gd name="T13" fmla="*/ 339 h 1529"/>
                <a:gd name="T14" fmla="*/ 0 w 1773"/>
                <a:gd name="T15" fmla="*/ 296 h 1529"/>
                <a:gd name="T16" fmla="*/ 0 w 1773"/>
                <a:gd name="T17" fmla="*/ 43 h 1529"/>
                <a:gd name="T18" fmla="*/ 43 w 1773"/>
                <a:gd name="T19" fmla="*/ 0 h 1529"/>
                <a:gd name="T20" fmla="*/ 391 w 1773"/>
                <a:gd name="T21" fmla="*/ 0 h 1529"/>
                <a:gd name="T22" fmla="*/ 433 w 1773"/>
                <a:gd name="T23" fmla="*/ 43 h 1529"/>
                <a:gd name="T24" fmla="*/ 433 w 1773"/>
                <a:gd name="T25" fmla="*/ 296 h 1529"/>
                <a:gd name="T26" fmla="*/ 588 w 1773"/>
                <a:gd name="T27" fmla="*/ 601 h 1529"/>
                <a:gd name="T28" fmla="*/ 696 w 1773"/>
                <a:gd name="T29" fmla="*/ 601 h 1529"/>
                <a:gd name="T30" fmla="*/ 696 w 1773"/>
                <a:gd name="T31" fmla="*/ 592 h 1529"/>
                <a:gd name="T32" fmla="*/ 588 w 1773"/>
                <a:gd name="T33" fmla="*/ 592 h 1529"/>
                <a:gd name="T34" fmla="*/ 588 w 1773"/>
                <a:gd name="T35" fmla="*/ 601 h 1529"/>
                <a:gd name="T36" fmla="*/ 588 w 1773"/>
                <a:gd name="T37" fmla="*/ 575 h 1529"/>
                <a:gd name="T38" fmla="*/ 696 w 1773"/>
                <a:gd name="T39" fmla="*/ 575 h 1529"/>
                <a:gd name="T40" fmla="*/ 696 w 1773"/>
                <a:gd name="T41" fmla="*/ 566 h 1529"/>
                <a:gd name="T42" fmla="*/ 588 w 1773"/>
                <a:gd name="T43" fmla="*/ 566 h 1529"/>
                <a:gd name="T44" fmla="*/ 588 w 1773"/>
                <a:gd name="T45" fmla="*/ 575 h 1529"/>
                <a:gd name="T46" fmla="*/ 588 w 1773"/>
                <a:gd name="T47" fmla="*/ 548 h 1529"/>
                <a:gd name="T48" fmla="*/ 696 w 1773"/>
                <a:gd name="T49" fmla="*/ 548 h 1529"/>
                <a:gd name="T50" fmla="*/ 696 w 1773"/>
                <a:gd name="T51" fmla="*/ 539 h 1529"/>
                <a:gd name="T52" fmla="*/ 588 w 1773"/>
                <a:gd name="T53" fmla="*/ 539 h 1529"/>
                <a:gd name="T54" fmla="*/ 588 w 1773"/>
                <a:gd name="T55" fmla="*/ 548 h 1529"/>
                <a:gd name="T56" fmla="*/ 694 w 1773"/>
                <a:gd name="T57" fmla="*/ 496 h 1529"/>
                <a:gd name="T58" fmla="*/ 680 w 1773"/>
                <a:gd name="T59" fmla="*/ 482 h 1529"/>
                <a:gd name="T60" fmla="*/ 667 w 1773"/>
                <a:gd name="T61" fmla="*/ 496 h 1529"/>
                <a:gd name="T62" fmla="*/ 680 w 1773"/>
                <a:gd name="T63" fmla="*/ 509 h 1529"/>
                <a:gd name="T64" fmla="*/ 694 w 1773"/>
                <a:gd name="T65" fmla="*/ 496 h 15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73" h="1529">
                  <a:moveTo>
                    <a:pt x="1104" y="754"/>
                  </a:moveTo>
                  <a:cubicBezTo>
                    <a:pt x="1104" y="814"/>
                    <a:pt x="1055" y="863"/>
                    <a:pt x="995" y="863"/>
                  </a:cubicBezTo>
                  <a:lnTo>
                    <a:pt x="534" y="864"/>
                  </a:lnTo>
                  <a:cubicBezTo>
                    <a:pt x="534" y="864"/>
                    <a:pt x="526" y="861"/>
                    <a:pt x="526" y="919"/>
                  </a:cubicBezTo>
                  <a:cubicBezTo>
                    <a:pt x="526" y="963"/>
                    <a:pt x="553" y="1042"/>
                    <a:pt x="553" y="1042"/>
                  </a:cubicBezTo>
                  <a:cubicBezTo>
                    <a:pt x="403" y="985"/>
                    <a:pt x="396" y="863"/>
                    <a:pt x="396" y="863"/>
                  </a:cubicBezTo>
                  <a:lnTo>
                    <a:pt x="109" y="863"/>
                  </a:lnTo>
                  <a:cubicBezTo>
                    <a:pt x="49" y="863"/>
                    <a:pt x="0" y="814"/>
                    <a:pt x="0" y="754"/>
                  </a:cubicBezTo>
                  <a:lnTo>
                    <a:pt x="0" y="109"/>
                  </a:lnTo>
                  <a:cubicBezTo>
                    <a:pt x="0" y="49"/>
                    <a:pt x="49" y="0"/>
                    <a:pt x="109" y="0"/>
                  </a:cubicBezTo>
                  <a:lnTo>
                    <a:pt x="995" y="0"/>
                  </a:lnTo>
                  <a:cubicBezTo>
                    <a:pt x="1055" y="0"/>
                    <a:pt x="1104" y="49"/>
                    <a:pt x="1104" y="109"/>
                  </a:cubicBezTo>
                  <a:lnTo>
                    <a:pt x="1104" y="754"/>
                  </a:lnTo>
                  <a:close/>
                  <a:moveTo>
                    <a:pt x="1497" y="1529"/>
                  </a:moveTo>
                  <a:lnTo>
                    <a:pt x="1773" y="1529"/>
                  </a:lnTo>
                  <a:lnTo>
                    <a:pt x="1773" y="1507"/>
                  </a:lnTo>
                  <a:lnTo>
                    <a:pt x="1497" y="1507"/>
                  </a:lnTo>
                  <a:lnTo>
                    <a:pt x="1497" y="1529"/>
                  </a:lnTo>
                  <a:close/>
                  <a:moveTo>
                    <a:pt x="1497" y="1462"/>
                  </a:moveTo>
                  <a:lnTo>
                    <a:pt x="1773" y="1462"/>
                  </a:lnTo>
                  <a:lnTo>
                    <a:pt x="1773" y="1440"/>
                  </a:lnTo>
                  <a:lnTo>
                    <a:pt x="1497" y="1440"/>
                  </a:lnTo>
                  <a:lnTo>
                    <a:pt x="1497" y="1462"/>
                  </a:lnTo>
                  <a:close/>
                  <a:moveTo>
                    <a:pt x="1497" y="1395"/>
                  </a:moveTo>
                  <a:lnTo>
                    <a:pt x="1773" y="1395"/>
                  </a:lnTo>
                  <a:lnTo>
                    <a:pt x="1773" y="1372"/>
                  </a:lnTo>
                  <a:lnTo>
                    <a:pt x="1497" y="1372"/>
                  </a:lnTo>
                  <a:lnTo>
                    <a:pt x="1497" y="1395"/>
                  </a:lnTo>
                  <a:close/>
                  <a:moveTo>
                    <a:pt x="1767" y="1262"/>
                  </a:moveTo>
                  <a:cubicBezTo>
                    <a:pt x="1767" y="1243"/>
                    <a:pt x="1752" y="1227"/>
                    <a:pt x="1733" y="1227"/>
                  </a:cubicBezTo>
                  <a:cubicBezTo>
                    <a:pt x="1714" y="1227"/>
                    <a:pt x="1699" y="1243"/>
                    <a:pt x="1699" y="1262"/>
                  </a:cubicBezTo>
                  <a:cubicBezTo>
                    <a:pt x="1699" y="1281"/>
                    <a:pt x="1714" y="1296"/>
                    <a:pt x="1733" y="1296"/>
                  </a:cubicBezTo>
                  <a:cubicBezTo>
                    <a:pt x="1752" y="1296"/>
                    <a:pt x="1767" y="1281"/>
                    <a:pt x="1767" y="1262"/>
                  </a:cubicBezTo>
                  <a:close/>
                </a:path>
              </a:pathLst>
            </a:custGeom>
            <a:solidFill>
              <a:srgbClr val="4672C4"/>
            </a:solidFill>
            <a:ln w="0">
              <a:solidFill>
                <a:srgbClr val="000000"/>
              </a:solidFill>
              <a:prstDash val="solid"/>
              <a:round/>
              <a:headEnd/>
              <a:tailEnd/>
            </a:ln>
          </p:spPr>
          <p:txBody>
            <a:bodyPr/>
            <a:lstStyle/>
            <a:p>
              <a:endParaRPr lang="en-GB"/>
            </a:p>
          </p:txBody>
        </p:sp>
        <p:sp>
          <p:nvSpPr>
            <p:cNvPr id="32" name="Freeform 33"/>
            <p:cNvSpPr>
              <a:spLocks noEditPoints="1"/>
            </p:cNvSpPr>
            <p:nvPr/>
          </p:nvSpPr>
          <p:spPr bwMode="auto">
            <a:xfrm>
              <a:off x="3341" y="1159"/>
              <a:ext cx="696" cy="601"/>
            </a:xfrm>
            <a:custGeom>
              <a:avLst/>
              <a:gdLst>
                <a:gd name="T0" fmla="*/ 433 w 1773"/>
                <a:gd name="T1" fmla="*/ 296 h 1529"/>
                <a:gd name="T2" fmla="*/ 391 w 1773"/>
                <a:gd name="T3" fmla="*/ 339 h 1529"/>
                <a:gd name="T4" fmla="*/ 210 w 1773"/>
                <a:gd name="T5" fmla="*/ 340 h 1529"/>
                <a:gd name="T6" fmla="*/ 206 w 1773"/>
                <a:gd name="T7" fmla="*/ 361 h 1529"/>
                <a:gd name="T8" fmla="*/ 217 w 1773"/>
                <a:gd name="T9" fmla="*/ 410 h 1529"/>
                <a:gd name="T10" fmla="*/ 155 w 1773"/>
                <a:gd name="T11" fmla="*/ 339 h 1529"/>
                <a:gd name="T12" fmla="*/ 43 w 1773"/>
                <a:gd name="T13" fmla="*/ 339 h 1529"/>
                <a:gd name="T14" fmla="*/ 0 w 1773"/>
                <a:gd name="T15" fmla="*/ 296 h 1529"/>
                <a:gd name="T16" fmla="*/ 0 w 1773"/>
                <a:gd name="T17" fmla="*/ 43 h 1529"/>
                <a:gd name="T18" fmla="*/ 43 w 1773"/>
                <a:gd name="T19" fmla="*/ 0 h 1529"/>
                <a:gd name="T20" fmla="*/ 391 w 1773"/>
                <a:gd name="T21" fmla="*/ 0 h 1529"/>
                <a:gd name="T22" fmla="*/ 433 w 1773"/>
                <a:gd name="T23" fmla="*/ 43 h 1529"/>
                <a:gd name="T24" fmla="*/ 433 w 1773"/>
                <a:gd name="T25" fmla="*/ 296 h 1529"/>
                <a:gd name="T26" fmla="*/ 588 w 1773"/>
                <a:gd name="T27" fmla="*/ 601 h 1529"/>
                <a:gd name="T28" fmla="*/ 696 w 1773"/>
                <a:gd name="T29" fmla="*/ 601 h 1529"/>
                <a:gd name="T30" fmla="*/ 696 w 1773"/>
                <a:gd name="T31" fmla="*/ 592 h 1529"/>
                <a:gd name="T32" fmla="*/ 588 w 1773"/>
                <a:gd name="T33" fmla="*/ 592 h 1529"/>
                <a:gd name="T34" fmla="*/ 588 w 1773"/>
                <a:gd name="T35" fmla="*/ 601 h 1529"/>
                <a:gd name="T36" fmla="*/ 588 w 1773"/>
                <a:gd name="T37" fmla="*/ 575 h 1529"/>
                <a:gd name="T38" fmla="*/ 696 w 1773"/>
                <a:gd name="T39" fmla="*/ 575 h 1529"/>
                <a:gd name="T40" fmla="*/ 696 w 1773"/>
                <a:gd name="T41" fmla="*/ 566 h 1529"/>
                <a:gd name="T42" fmla="*/ 588 w 1773"/>
                <a:gd name="T43" fmla="*/ 566 h 1529"/>
                <a:gd name="T44" fmla="*/ 588 w 1773"/>
                <a:gd name="T45" fmla="*/ 575 h 1529"/>
                <a:gd name="T46" fmla="*/ 588 w 1773"/>
                <a:gd name="T47" fmla="*/ 548 h 1529"/>
                <a:gd name="T48" fmla="*/ 696 w 1773"/>
                <a:gd name="T49" fmla="*/ 548 h 1529"/>
                <a:gd name="T50" fmla="*/ 696 w 1773"/>
                <a:gd name="T51" fmla="*/ 539 h 1529"/>
                <a:gd name="T52" fmla="*/ 588 w 1773"/>
                <a:gd name="T53" fmla="*/ 539 h 1529"/>
                <a:gd name="T54" fmla="*/ 588 w 1773"/>
                <a:gd name="T55" fmla="*/ 548 h 1529"/>
                <a:gd name="T56" fmla="*/ 694 w 1773"/>
                <a:gd name="T57" fmla="*/ 496 h 1529"/>
                <a:gd name="T58" fmla="*/ 680 w 1773"/>
                <a:gd name="T59" fmla="*/ 482 h 1529"/>
                <a:gd name="T60" fmla="*/ 667 w 1773"/>
                <a:gd name="T61" fmla="*/ 496 h 1529"/>
                <a:gd name="T62" fmla="*/ 680 w 1773"/>
                <a:gd name="T63" fmla="*/ 509 h 1529"/>
                <a:gd name="T64" fmla="*/ 694 w 1773"/>
                <a:gd name="T65" fmla="*/ 496 h 15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73" h="1529">
                  <a:moveTo>
                    <a:pt x="1104" y="754"/>
                  </a:moveTo>
                  <a:cubicBezTo>
                    <a:pt x="1104" y="814"/>
                    <a:pt x="1055" y="863"/>
                    <a:pt x="995" y="863"/>
                  </a:cubicBezTo>
                  <a:lnTo>
                    <a:pt x="534" y="864"/>
                  </a:lnTo>
                  <a:cubicBezTo>
                    <a:pt x="534" y="864"/>
                    <a:pt x="526" y="861"/>
                    <a:pt x="526" y="919"/>
                  </a:cubicBezTo>
                  <a:cubicBezTo>
                    <a:pt x="526" y="963"/>
                    <a:pt x="553" y="1042"/>
                    <a:pt x="553" y="1042"/>
                  </a:cubicBezTo>
                  <a:cubicBezTo>
                    <a:pt x="403" y="985"/>
                    <a:pt x="396" y="863"/>
                    <a:pt x="396" y="863"/>
                  </a:cubicBezTo>
                  <a:lnTo>
                    <a:pt x="109" y="863"/>
                  </a:lnTo>
                  <a:cubicBezTo>
                    <a:pt x="49" y="863"/>
                    <a:pt x="0" y="814"/>
                    <a:pt x="0" y="754"/>
                  </a:cubicBezTo>
                  <a:lnTo>
                    <a:pt x="0" y="109"/>
                  </a:lnTo>
                  <a:cubicBezTo>
                    <a:pt x="0" y="49"/>
                    <a:pt x="49" y="0"/>
                    <a:pt x="109" y="0"/>
                  </a:cubicBezTo>
                  <a:lnTo>
                    <a:pt x="995" y="0"/>
                  </a:lnTo>
                  <a:cubicBezTo>
                    <a:pt x="1055" y="0"/>
                    <a:pt x="1104" y="49"/>
                    <a:pt x="1104" y="109"/>
                  </a:cubicBezTo>
                  <a:lnTo>
                    <a:pt x="1104" y="754"/>
                  </a:lnTo>
                  <a:close/>
                  <a:moveTo>
                    <a:pt x="1497" y="1529"/>
                  </a:moveTo>
                  <a:lnTo>
                    <a:pt x="1773" y="1529"/>
                  </a:lnTo>
                  <a:lnTo>
                    <a:pt x="1773" y="1507"/>
                  </a:lnTo>
                  <a:lnTo>
                    <a:pt x="1497" y="1507"/>
                  </a:lnTo>
                  <a:lnTo>
                    <a:pt x="1497" y="1529"/>
                  </a:lnTo>
                  <a:close/>
                  <a:moveTo>
                    <a:pt x="1497" y="1462"/>
                  </a:moveTo>
                  <a:lnTo>
                    <a:pt x="1773" y="1462"/>
                  </a:lnTo>
                  <a:lnTo>
                    <a:pt x="1773" y="1440"/>
                  </a:lnTo>
                  <a:lnTo>
                    <a:pt x="1497" y="1440"/>
                  </a:lnTo>
                  <a:lnTo>
                    <a:pt x="1497" y="1462"/>
                  </a:lnTo>
                  <a:close/>
                  <a:moveTo>
                    <a:pt x="1497" y="1395"/>
                  </a:moveTo>
                  <a:lnTo>
                    <a:pt x="1773" y="1395"/>
                  </a:lnTo>
                  <a:lnTo>
                    <a:pt x="1773" y="1372"/>
                  </a:lnTo>
                  <a:lnTo>
                    <a:pt x="1497" y="1372"/>
                  </a:lnTo>
                  <a:lnTo>
                    <a:pt x="1497" y="1395"/>
                  </a:lnTo>
                  <a:close/>
                  <a:moveTo>
                    <a:pt x="1767" y="1262"/>
                  </a:moveTo>
                  <a:cubicBezTo>
                    <a:pt x="1767" y="1243"/>
                    <a:pt x="1752" y="1227"/>
                    <a:pt x="1733" y="1227"/>
                  </a:cubicBezTo>
                  <a:cubicBezTo>
                    <a:pt x="1714" y="1227"/>
                    <a:pt x="1699" y="1243"/>
                    <a:pt x="1699" y="1262"/>
                  </a:cubicBezTo>
                  <a:cubicBezTo>
                    <a:pt x="1699" y="1281"/>
                    <a:pt x="1714" y="1296"/>
                    <a:pt x="1733" y="1296"/>
                  </a:cubicBezTo>
                  <a:cubicBezTo>
                    <a:pt x="1752" y="1296"/>
                    <a:pt x="1767" y="1281"/>
                    <a:pt x="1767" y="1262"/>
                  </a:cubicBezTo>
                  <a:close/>
                </a:path>
              </a:pathLst>
            </a:custGeom>
            <a:noFill/>
            <a:ln w="3175"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3" name="Freeform 34"/>
            <p:cNvSpPr>
              <a:spLocks noEditPoints="1"/>
            </p:cNvSpPr>
            <p:nvPr/>
          </p:nvSpPr>
          <p:spPr bwMode="auto">
            <a:xfrm>
              <a:off x="3353" y="1188"/>
              <a:ext cx="380" cy="266"/>
            </a:xfrm>
            <a:custGeom>
              <a:avLst/>
              <a:gdLst>
                <a:gd name="T0" fmla="*/ 135 w 968"/>
                <a:gd name="T1" fmla="*/ 74 h 677"/>
                <a:gd name="T2" fmla="*/ 252 w 968"/>
                <a:gd name="T3" fmla="*/ 74 h 677"/>
                <a:gd name="T4" fmla="*/ 193 w 968"/>
                <a:gd name="T5" fmla="*/ 7 h 677"/>
                <a:gd name="T6" fmla="*/ 193 w 968"/>
                <a:gd name="T7" fmla="*/ 0 h 677"/>
                <a:gd name="T8" fmla="*/ 193 w 968"/>
                <a:gd name="T9" fmla="*/ 7 h 677"/>
                <a:gd name="T10" fmla="*/ 37 w 968"/>
                <a:gd name="T11" fmla="*/ 243 h 677"/>
                <a:gd name="T12" fmla="*/ 72 w 968"/>
                <a:gd name="T13" fmla="*/ 65 h 677"/>
                <a:gd name="T14" fmla="*/ 77 w 968"/>
                <a:gd name="T15" fmla="*/ 124 h 677"/>
                <a:gd name="T16" fmla="*/ 65 w 968"/>
                <a:gd name="T17" fmla="*/ 125 h 677"/>
                <a:gd name="T18" fmla="*/ 67 w 968"/>
                <a:gd name="T19" fmla="*/ 205 h 677"/>
                <a:gd name="T20" fmla="*/ 77 w 968"/>
                <a:gd name="T21" fmla="*/ 266 h 677"/>
                <a:gd name="T22" fmla="*/ 86 w 968"/>
                <a:gd name="T23" fmla="*/ 124 h 677"/>
                <a:gd name="T24" fmla="*/ 99 w 968"/>
                <a:gd name="T25" fmla="*/ 63 h 677"/>
                <a:gd name="T26" fmla="*/ 108 w 968"/>
                <a:gd name="T27" fmla="*/ 115 h 677"/>
                <a:gd name="T28" fmla="*/ 86 w 968"/>
                <a:gd name="T29" fmla="*/ 124 h 677"/>
                <a:gd name="T30" fmla="*/ 85 w 968"/>
                <a:gd name="T31" fmla="*/ 262 h 677"/>
                <a:gd name="T32" fmla="*/ 99 w 968"/>
                <a:gd name="T33" fmla="*/ 205 h 677"/>
                <a:gd name="T34" fmla="*/ 108 w 968"/>
                <a:gd name="T35" fmla="*/ 257 h 677"/>
                <a:gd name="T36" fmla="*/ 86 w 968"/>
                <a:gd name="T37" fmla="*/ 266 h 677"/>
                <a:gd name="T38" fmla="*/ 243 w 968"/>
                <a:gd name="T39" fmla="*/ 128 h 677"/>
                <a:gd name="T40" fmla="*/ 193 w 968"/>
                <a:gd name="T41" fmla="*/ 141 h 677"/>
                <a:gd name="T42" fmla="*/ 144 w 968"/>
                <a:gd name="T43" fmla="*/ 128 h 677"/>
                <a:gd name="T44" fmla="*/ 163 w 968"/>
                <a:gd name="T45" fmla="*/ 165 h 677"/>
                <a:gd name="T46" fmla="*/ 148 w 968"/>
                <a:gd name="T47" fmla="*/ 178 h 677"/>
                <a:gd name="T48" fmla="*/ 240 w 968"/>
                <a:gd name="T49" fmla="*/ 165 h 677"/>
                <a:gd name="T50" fmla="*/ 223 w 968"/>
                <a:gd name="T51" fmla="*/ 141 h 677"/>
                <a:gd name="T52" fmla="*/ 358 w 968"/>
                <a:gd name="T53" fmla="*/ 111 h 677"/>
                <a:gd name="T54" fmla="*/ 275 w 968"/>
                <a:gd name="T55" fmla="*/ 132 h 677"/>
                <a:gd name="T56" fmla="*/ 292 w 968"/>
                <a:gd name="T57" fmla="*/ 208 h 677"/>
                <a:gd name="T58" fmla="*/ 298 w 968"/>
                <a:gd name="T59" fmla="*/ 164 h 677"/>
                <a:gd name="T60" fmla="*/ 325 w 968"/>
                <a:gd name="T61" fmla="*/ 264 h 677"/>
                <a:gd name="T62" fmla="*/ 328 w 968"/>
                <a:gd name="T63" fmla="*/ 216 h 677"/>
                <a:gd name="T64" fmla="*/ 331 w 968"/>
                <a:gd name="T65" fmla="*/ 264 h 677"/>
                <a:gd name="T66" fmla="*/ 360 w 968"/>
                <a:gd name="T67" fmla="*/ 164 h 677"/>
                <a:gd name="T68" fmla="*/ 365 w 968"/>
                <a:gd name="T69" fmla="*/ 208 h 677"/>
                <a:gd name="T70" fmla="*/ 380 w 968"/>
                <a:gd name="T71" fmla="*/ 132 h 677"/>
                <a:gd name="T72" fmla="*/ 354 w 968"/>
                <a:gd name="T73" fmla="*/ 77 h 677"/>
                <a:gd name="T74" fmla="*/ 301 w 968"/>
                <a:gd name="T75" fmla="*/ 77 h 677"/>
                <a:gd name="T76" fmla="*/ 354 w 968"/>
                <a:gd name="T77" fmla="*/ 77 h 6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8" h="677">
                  <a:moveTo>
                    <a:pt x="492" y="39"/>
                  </a:moveTo>
                  <a:cubicBezTo>
                    <a:pt x="410" y="39"/>
                    <a:pt x="343" y="106"/>
                    <a:pt x="343" y="189"/>
                  </a:cubicBezTo>
                  <a:cubicBezTo>
                    <a:pt x="343" y="271"/>
                    <a:pt x="410" y="338"/>
                    <a:pt x="492" y="338"/>
                  </a:cubicBezTo>
                  <a:cubicBezTo>
                    <a:pt x="574" y="338"/>
                    <a:pt x="641" y="271"/>
                    <a:pt x="641" y="189"/>
                  </a:cubicBezTo>
                  <a:cubicBezTo>
                    <a:pt x="641" y="106"/>
                    <a:pt x="574" y="39"/>
                    <a:pt x="492" y="39"/>
                  </a:cubicBezTo>
                  <a:close/>
                  <a:moveTo>
                    <a:pt x="492" y="19"/>
                  </a:moveTo>
                  <a:cubicBezTo>
                    <a:pt x="510" y="19"/>
                    <a:pt x="527" y="21"/>
                    <a:pt x="543" y="26"/>
                  </a:cubicBezTo>
                  <a:cubicBezTo>
                    <a:pt x="533" y="12"/>
                    <a:pt x="514" y="0"/>
                    <a:pt x="492" y="0"/>
                  </a:cubicBezTo>
                  <a:cubicBezTo>
                    <a:pt x="470" y="0"/>
                    <a:pt x="451" y="12"/>
                    <a:pt x="441" y="27"/>
                  </a:cubicBezTo>
                  <a:cubicBezTo>
                    <a:pt x="457" y="21"/>
                    <a:pt x="474" y="19"/>
                    <a:pt x="492" y="19"/>
                  </a:cubicBezTo>
                  <a:close/>
                  <a:moveTo>
                    <a:pt x="185" y="675"/>
                  </a:moveTo>
                  <a:cubicBezTo>
                    <a:pt x="123" y="665"/>
                    <a:pt x="95" y="620"/>
                    <a:pt x="94" y="618"/>
                  </a:cubicBezTo>
                  <a:cubicBezTo>
                    <a:pt x="0" y="445"/>
                    <a:pt x="71" y="271"/>
                    <a:pt x="74" y="264"/>
                  </a:cubicBezTo>
                  <a:cubicBezTo>
                    <a:pt x="97" y="196"/>
                    <a:pt x="153" y="173"/>
                    <a:pt x="184" y="165"/>
                  </a:cubicBezTo>
                  <a:lnTo>
                    <a:pt x="196" y="162"/>
                  </a:lnTo>
                  <a:lnTo>
                    <a:pt x="196" y="316"/>
                  </a:lnTo>
                  <a:lnTo>
                    <a:pt x="169" y="316"/>
                  </a:lnTo>
                  <a:cubicBezTo>
                    <a:pt x="166" y="316"/>
                    <a:pt x="166" y="317"/>
                    <a:pt x="166" y="318"/>
                  </a:cubicBezTo>
                  <a:cubicBezTo>
                    <a:pt x="136" y="440"/>
                    <a:pt x="165" y="517"/>
                    <a:pt x="165" y="518"/>
                  </a:cubicBezTo>
                  <a:cubicBezTo>
                    <a:pt x="166" y="521"/>
                    <a:pt x="168" y="522"/>
                    <a:pt x="171" y="522"/>
                  </a:cubicBezTo>
                  <a:lnTo>
                    <a:pt x="197" y="522"/>
                  </a:lnTo>
                  <a:lnTo>
                    <a:pt x="197" y="677"/>
                  </a:lnTo>
                  <a:lnTo>
                    <a:pt x="185" y="675"/>
                  </a:lnTo>
                  <a:close/>
                  <a:moveTo>
                    <a:pt x="218" y="316"/>
                  </a:moveTo>
                  <a:lnTo>
                    <a:pt x="218" y="161"/>
                  </a:lnTo>
                  <a:lnTo>
                    <a:pt x="252" y="161"/>
                  </a:lnTo>
                  <a:cubicBezTo>
                    <a:pt x="265" y="161"/>
                    <a:pt x="276" y="171"/>
                    <a:pt x="276" y="184"/>
                  </a:cubicBezTo>
                  <a:lnTo>
                    <a:pt x="276" y="292"/>
                  </a:lnTo>
                  <a:cubicBezTo>
                    <a:pt x="276" y="305"/>
                    <a:pt x="265" y="316"/>
                    <a:pt x="252" y="316"/>
                  </a:cubicBezTo>
                  <a:lnTo>
                    <a:pt x="218" y="316"/>
                  </a:lnTo>
                  <a:close/>
                  <a:moveTo>
                    <a:pt x="218" y="677"/>
                  </a:moveTo>
                  <a:lnTo>
                    <a:pt x="217" y="667"/>
                  </a:lnTo>
                  <a:lnTo>
                    <a:pt x="217" y="522"/>
                  </a:lnTo>
                  <a:lnTo>
                    <a:pt x="252" y="522"/>
                  </a:lnTo>
                  <a:cubicBezTo>
                    <a:pt x="265" y="522"/>
                    <a:pt x="276" y="533"/>
                    <a:pt x="276" y="546"/>
                  </a:cubicBezTo>
                  <a:lnTo>
                    <a:pt x="276" y="654"/>
                  </a:lnTo>
                  <a:cubicBezTo>
                    <a:pt x="276" y="667"/>
                    <a:pt x="265" y="677"/>
                    <a:pt x="252" y="677"/>
                  </a:cubicBezTo>
                  <a:lnTo>
                    <a:pt x="218" y="677"/>
                  </a:lnTo>
                  <a:close/>
                  <a:moveTo>
                    <a:pt x="618" y="326"/>
                  </a:moveTo>
                  <a:lnTo>
                    <a:pt x="618" y="302"/>
                  </a:lnTo>
                  <a:cubicBezTo>
                    <a:pt x="587" y="336"/>
                    <a:pt x="542" y="358"/>
                    <a:pt x="492" y="358"/>
                  </a:cubicBezTo>
                  <a:cubicBezTo>
                    <a:pt x="442" y="358"/>
                    <a:pt x="397" y="336"/>
                    <a:pt x="366" y="302"/>
                  </a:cubicBezTo>
                  <a:lnTo>
                    <a:pt x="366" y="326"/>
                  </a:lnTo>
                  <a:cubicBezTo>
                    <a:pt x="366" y="326"/>
                    <a:pt x="383" y="344"/>
                    <a:pt x="414" y="357"/>
                  </a:cubicBezTo>
                  <a:lnTo>
                    <a:pt x="414" y="421"/>
                  </a:lnTo>
                  <a:lnTo>
                    <a:pt x="378" y="421"/>
                  </a:lnTo>
                  <a:lnTo>
                    <a:pt x="378" y="454"/>
                  </a:lnTo>
                  <a:lnTo>
                    <a:pt x="611" y="454"/>
                  </a:lnTo>
                  <a:lnTo>
                    <a:pt x="611" y="421"/>
                  </a:lnTo>
                  <a:lnTo>
                    <a:pt x="567" y="421"/>
                  </a:lnTo>
                  <a:lnTo>
                    <a:pt x="567" y="359"/>
                  </a:lnTo>
                  <a:cubicBezTo>
                    <a:pt x="600" y="345"/>
                    <a:pt x="618" y="326"/>
                    <a:pt x="618" y="326"/>
                  </a:cubicBezTo>
                  <a:close/>
                  <a:moveTo>
                    <a:pt x="913" y="282"/>
                  </a:moveTo>
                  <a:lnTo>
                    <a:pt x="756" y="282"/>
                  </a:lnTo>
                  <a:cubicBezTo>
                    <a:pt x="725" y="282"/>
                    <a:pt x="701" y="306"/>
                    <a:pt x="701" y="337"/>
                  </a:cubicBezTo>
                  <a:lnTo>
                    <a:pt x="701" y="529"/>
                  </a:lnTo>
                  <a:lnTo>
                    <a:pt x="744" y="529"/>
                  </a:lnTo>
                  <a:lnTo>
                    <a:pt x="744" y="417"/>
                  </a:lnTo>
                  <a:lnTo>
                    <a:pt x="758" y="417"/>
                  </a:lnTo>
                  <a:lnTo>
                    <a:pt x="758" y="673"/>
                  </a:lnTo>
                  <a:lnTo>
                    <a:pt x="828" y="673"/>
                  </a:lnTo>
                  <a:lnTo>
                    <a:pt x="828" y="559"/>
                  </a:lnTo>
                  <a:cubicBezTo>
                    <a:pt x="828" y="555"/>
                    <a:pt x="831" y="551"/>
                    <a:pt x="835" y="551"/>
                  </a:cubicBezTo>
                  <a:cubicBezTo>
                    <a:pt x="839" y="551"/>
                    <a:pt x="842" y="555"/>
                    <a:pt x="842" y="559"/>
                  </a:cubicBezTo>
                  <a:lnTo>
                    <a:pt x="842" y="673"/>
                  </a:lnTo>
                  <a:lnTo>
                    <a:pt x="916" y="673"/>
                  </a:lnTo>
                  <a:lnTo>
                    <a:pt x="916" y="417"/>
                  </a:lnTo>
                  <a:lnTo>
                    <a:pt x="931" y="417"/>
                  </a:lnTo>
                  <a:lnTo>
                    <a:pt x="931" y="529"/>
                  </a:lnTo>
                  <a:lnTo>
                    <a:pt x="968" y="529"/>
                  </a:lnTo>
                  <a:lnTo>
                    <a:pt x="968" y="337"/>
                  </a:lnTo>
                  <a:cubicBezTo>
                    <a:pt x="968" y="306"/>
                    <a:pt x="943" y="282"/>
                    <a:pt x="913" y="282"/>
                  </a:cubicBezTo>
                  <a:close/>
                  <a:moveTo>
                    <a:pt x="903" y="196"/>
                  </a:moveTo>
                  <a:cubicBezTo>
                    <a:pt x="903" y="158"/>
                    <a:pt x="873" y="128"/>
                    <a:pt x="835" y="128"/>
                  </a:cubicBezTo>
                  <a:cubicBezTo>
                    <a:pt x="798" y="128"/>
                    <a:pt x="767" y="158"/>
                    <a:pt x="767" y="196"/>
                  </a:cubicBezTo>
                  <a:cubicBezTo>
                    <a:pt x="767" y="233"/>
                    <a:pt x="798" y="263"/>
                    <a:pt x="835" y="263"/>
                  </a:cubicBezTo>
                  <a:cubicBezTo>
                    <a:pt x="873" y="263"/>
                    <a:pt x="903" y="233"/>
                    <a:pt x="903" y="196"/>
                  </a:cubicBezTo>
                  <a:close/>
                </a:path>
              </a:pathLst>
            </a:custGeom>
            <a:solidFill>
              <a:srgbClr val="96AFDE"/>
            </a:solidFill>
            <a:ln w="0">
              <a:solidFill>
                <a:srgbClr val="000000"/>
              </a:solidFill>
              <a:prstDash val="solid"/>
              <a:round/>
              <a:headEnd/>
              <a:tailEnd/>
            </a:ln>
          </p:spPr>
          <p:txBody>
            <a:bodyPr/>
            <a:lstStyle/>
            <a:p>
              <a:endParaRPr lang="en-GB"/>
            </a:p>
          </p:txBody>
        </p:sp>
        <p:sp>
          <p:nvSpPr>
            <p:cNvPr id="34" name="Freeform 35"/>
            <p:cNvSpPr>
              <a:spLocks noEditPoints="1"/>
            </p:cNvSpPr>
            <p:nvPr/>
          </p:nvSpPr>
          <p:spPr bwMode="auto">
            <a:xfrm>
              <a:off x="3353" y="1188"/>
              <a:ext cx="380" cy="266"/>
            </a:xfrm>
            <a:custGeom>
              <a:avLst/>
              <a:gdLst>
                <a:gd name="T0" fmla="*/ 135 w 968"/>
                <a:gd name="T1" fmla="*/ 74 h 677"/>
                <a:gd name="T2" fmla="*/ 252 w 968"/>
                <a:gd name="T3" fmla="*/ 74 h 677"/>
                <a:gd name="T4" fmla="*/ 193 w 968"/>
                <a:gd name="T5" fmla="*/ 7 h 677"/>
                <a:gd name="T6" fmla="*/ 193 w 968"/>
                <a:gd name="T7" fmla="*/ 0 h 677"/>
                <a:gd name="T8" fmla="*/ 193 w 968"/>
                <a:gd name="T9" fmla="*/ 7 h 677"/>
                <a:gd name="T10" fmla="*/ 37 w 968"/>
                <a:gd name="T11" fmla="*/ 243 h 677"/>
                <a:gd name="T12" fmla="*/ 72 w 968"/>
                <a:gd name="T13" fmla="*/ 65 h 677"/>
                <a:gd name="T14" fmla="*/ 77 w 968"/>
                <a:gd name="T15" fmla="*/ 124 h 677"/>
                <a:gd name="T16" fmla="*/ 65 w 968"/>
                <a:gd name="T17" fmla="*/ 125 h 677"/>
                <a:gd name="T18" fmla="*/ 67 w 968"/>
                <a:gd name="T19" fmla="*/ 205 h 677"/>
                <a:gd name="T20" fmla="*/ 77 w 968"/>
                <a:gd name="T21" fmla="*/ 266 h 677"/>
                <a:gd name="T22" fmla="*/ 86 w 968"/>
                <a:gd name="T23" fmla="*/ 124 h 677"/>
                <a:gd name="T24" fmla="*/ 99 w 968"/>
                <a:gd name="T25" fmla="*/ 63 h 677"/>
                <a:gd name="T26" fmla="*/ 108 w 968"/>
                <a:gd name="T27" fmla="*/ 115 h 677"/>
                <a:gd name="T28" fmla="*/ 86 w 968"/>
                <a:gd name="T29" fmla="*/ 124 h 677"/>
                <a:gd name="T30" fmla="*/ 85 w 968"/>
                <a:gd name="T31" fmla="*/ 262 h 677"/>
                <a:gd name="T32" fmla="*/ 99 w 968"/>
                <a:gd name="T33" fmla="*/ 205 h 677"/>
                <a:gd name="T34" fmla="*/ 108 w 968"/>
                <a:gd name="T35" fmla="*/ 257 h 677"/>
                <a:gd name="T36" fmla="*/ 86 w 968"/>
                <a:gd name="T37" fmla="*/ 266 h 677"/>
                <a:gd name="T38" fmla="*/ 243 w 968"/>
                <a:gd name="T39" fmla="*/ 128 h 677"/>
                <a:gd name="T40" fmla="*/ 193 w 968"/>
                <a:gd name="T41" fmla="*/ 141 h 677"/>
                <a:gd name="T42" fmla="*/ 144 w 968"/>
                <a:gd name="T43" fmla="*/ 128 h 677"/>
                <a:gd name="T44" fmla="*/ 163 w 968"/>
                <a:gd name="T45" fmla="*/ 165 h 677"/>
                <a:gd name="T46" fmla="*/ 148 w 968"/>
                <a:gd name="T47" fmla="*/ 178 h 677"/>
                <a:gd name="T48" fmla="*/ 240 w 968"/>
                <a:gd name="T49" fmla="*/ 165 h 677"/>
                <a:gd name="T50" fmla="*/ 223 w 968"/>
                <a:gd name="T51" fmla="*/ 141 h 677"/>
                <a:gd name="T52" fmla="*/ 358 w 968"/>
                <a:gd name="T53" fmla="*/ 111 h 677"/>
                <a:gd name="T54" fmla="*/ 275 w 968"/>
                <a:gd name="T55" fmla="*/ 132 h 677"/>
                <a:gd name="T56" fmla="*/ 292 w 968"/>
                <a:gd name="T57" fmla="*/ 208 h 677"/>
                <a:gd name="T58" fmla="*/ 298 w 968"/>
                <a:gd name="T59" fmla="*/ 164 h 677"/>
                <a:gd name="T60" fmla="*/ 325 w 968"/>
                <a:gd name="T61" fmla="*/ 264 h 677"/>
                <a:gd name="T62" fmla="*/ 328 w 968"/>
                <a:gd name="T63" fmla="*/ 216 h 677"/>
                <a:gd name="T64" fmla="*/ 331 w 968"/>
                <a:gd name="T65" fmla="*/ 264 h 677"/>
                <a:gd name="T66" fmla="*/ 360 w 968"/>
                <a:gd name="T67" fmla="*/ 164 h 677"/>
                <a:gd name="T68" fmla="*/ 365 w 968"/>
                <a:gd name="T69" fmla="*/ 208 h 677"/>
                <a:gd name="T70" fmla="*/ 380 w 968"/>
                <a:gd name="T71" fmla="*/ 132 h 677"/>
                <a:gd name="T72" fmla="*/ 354 w 968"/>
                <a:gd name="T73" fmla="*/ 77 h 677"/>
                <a:gd name="T74" fmla="*/ 301 w 968"/>
                <a:gd name="T75" fmla="*/ 77 h 677"/>
                <a:gd name="T76" fmla="*/ 354 w 968"/>
                <a:gd name="T77" fmla="*/ 77 h 6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8" h="677">
                  <a:moveTo>
                    <a:pt x="492" y="39"/>
                  </a:moveTo>
                  <a:cubicBezTo>
                    <a:pt x="410" y="39"/>
                    <a:pt x="343" y="106"/>
                    <a:pt x="343" y="189"/>
                  </a:cubicBezTo>
                  <a:cubicBezTo>
                    <a:pt x="343" y="271"/>
                    <a:pt x="410" y="338"/>
                    <a:pt x="492" y="338"/>
                  </a:cubicBezTo>
                  <a:cubicBezTo>
                    <a:pt x="574" y="338"/>
                    <a:pt x="641" y="271"/>
                    <a:pt x="641" y="189"/>
                  </a:cubicBezTo>
                  <a:cubicBezTo>
                    <a:pt x="641" y="106"/>
                    <a:pt x="574" y="39"/>
                    <a:pt x="492" y="39"/>
                  </a:cubicBezTo>
                  <a:close/>
                  <a:moveTo>
                    <a:pt x="492" y="19"/>
                  </a:moveTo>
                  <a:cubicBezTo>
                    <a:pt x="510" y="19"/>
                    <a:pt x="527" y="21"/>
                    <a:pt x="543" y="26"/>
                  </a:cubicBezTo>
                  <a:cubicBezTo>
                    <a:pt x="533" y="12"/>
                    <a:pt x="514" y="0"/>
                    <a:pt x="492" y="0"/>
                  </a:cubicBezTo>
                  <a:cubicBezTo>
                    <a:pt x="470" y="0"/>
                    <a:pt x="451" y="12"/>
                    <a:pt x="441" y="27"/>
                  </a:cubicBezTo>
                  <a:cubicBezTo>
                    <a:pt x="457" y="21"/>
                    <a:pt x="474" y="19"/>
                    <a:pt x="492" y="19"/>
                  </a:cubicBezTo>
                  <a:close/>
                  <a:moveTo>
                    <a:pt x="185" y="675"/>
                  </a:moveTo>
                  <a:cubicBezTo>
                    <a:pt x="123" y="665"/>
                    <a:pt x="95" y="620"/>
                    <a:pt x="94" y="618"/>
                  </a:cubicBezTo>
                  <a:cubicBezTo>
                    <a:pt x="0" y="445"/>
                    <a:pt x="71" y="271"/>
                    <a:pt x="74" y="264"/>
                  </a:cubicBezTo>
                  <a:cubicBezTo>
                    <a:pt x="97" y="196"/>
                    <a:pt x="153" y="173"/>
                    <a:pt x="184" y="165"/>
                  </a:cubicBezTo>
                  <a:lnTo>
                    <a:pt x="196" y="162"/>
                  </a:lnTo>
                  <a:lnTo>
                    <a:pt x="196" y="316"/>
                  </a:lnTo>
                  <a:lnTo>
                    <a:pt x="169" y="316"/>
                  </a:lnTo>
                  <a:cubicBezTo>
                    <a:pt x="166" y="316"/>
                    <a:pt x="166" y="317"/>
                    <a:pt x="166" y="318"/>
                  </a:cubicBezTo>
                  <a:cubicBezTo>
                    <a:pt x="136" y="440"/>
                    <a:pt x="165" y="517"/>
                    <a:pt x="165" y="518"/>
                  </a:cubicBezTo>
                  <a:cubicBezTo>
                    <a:pt x="166" y="521"/>
                    <a:pt x="168" y="522"/>
                    <a:pt x="171" y="522"/>
                  </a:cubicBezTo>
                  <a:lnTo>
                    <a:pt x="197" y="522"/>
                  </a:lnTo>
                  <a:lnTo>
                    <a:pt x="197" y="677"/>
                  </a:lnTo>
                  <a:lnTo>
                    <a:pt x="185" y="675"/>
                  </a:lnTo>
                  <a:close/>
                  <a:moveTo>
                    <a:pt x="218" y="316"/>
                  </a:moveTo>
                  <a:lnTo>
                    <a:pt x="218" y="161"/>
                  </a:lnTo>
                  <a:lnTo>
                    <a:pt x="252" y="161"/>
                  </a:lnTo>
                  <a:cubicBezTo>
                    <a:pt x="265" y="161"/>
                    <a:pt x="276" y="171"/>
                    <a:pt x="276" y="184"/>
                  </a:cubicBezTo>
                  <a:lnTo>
                    <a:pt x="276" y="292"/>
                  </a:lnTo>
                  <a:cubicBezTo>
                    <a:pt x="276" y="305"/>
                    <a:pt x="265" y="316"/>
                    <a:pt x="252" y="316"/>
                  </a:cubicBezTo>
                  <a:lnTo>
                    <a:pt x="218" y="316"/>
                  </a:lnTo>
                  <a:close/>
                  <a:moveTo>
                    <a:pt x="218" y="677"/>
                  </a:moveTo>
                  <a:lnTo>
                    <a:pt x="217" y="667"/>
                  </a:lnTo>
                  <a:lnTo>
                    <a:pt x="217" y="522"/>
                  </a:lnTo>
                  <a:lnTo>
                    <a:pt x="252" y="522"/>
                  </a:lnTo>
                  <a:cubicBezTo>
                    <a:pt x="265" y="522"/>
                    <a:pt x="276" y="533"/>
                    <a:pt x="276" y="546"/>
                  </a:cubicBezTo>
                  <a:lnTo>
                    <a:pt x="276" y="654"/>
                  </a:lnTo>
                  <a:cubicBezTo>
                    <a:pt x="276" y="667"/>
                    <a:pt x="265" y="677"/>
                    <a:pt x="252" y="677"/>
                  </a:cubicBezTo>
                  <a:lnTo>
                    <a:pt x="218" y="677"/>
                  </a:lnTo>
                  <a:close/>
                  <a:moveTo>
                    <a:pt x="618" y="326"/>
                  </a:moveTo>
                  <a:lnTo>
                    <a:pt x="618" y="302"/>
                  </a:lnTo>
                  <a:cubicBezTo>
                    <a:pt x="587" y="336"/>
                    <a:pt x="542" y="358"/>
                    <a:pt x="492" y="358"/>
                  </a:cubicBezTo>
                  <a:cubicBezTo>
                    <a:pt x="442" y="358"/>
                    <a:pt x="397" y="336"/>
                    <a:pt x="366" y="302"/>
                  </a:cubicBezTo>
                  <a:lnTo>
                    <a:pt x="366" y="326"/>
                  </a:lnTo>
                  <a:cubicBezTo>
                    <a:pt x="366" y="326"/>
                    <a:pt x="383" y="344"/>
                    <a:pt x="414" y="357"/>
                  </a:cubicBezTo>
                  <a:lnTo>
                    <a:pt x="414" y="421"/>
                  </a:lnTo>
                  <a:lnTo>
                    <a:pt x="378" y="421"/>
                  </a:lnTo>
                  <a:lnTo>
                    <a:pt x="378" y="454"/>
                  </a:lnTo>
                  <a:lnTo>
                    <a:pt x="611" y="454"/>
                  </a:lnTo>
                  <a:lnTo>
                    <a:pt x="611" y="421"/>
                  </a:lnTo>
                  <a:lnTo>
                    <a:pt x="567" y="421"/>
                  </a:lnTo>
                  <a:lnTo>
                    <a:pt x="567" y="359"/>
                  </a:lnTo>
                  <a:cubicBezTo>
                    <a:pt x="600" y="345"/>
                    <a:pt x="618" y="326"/>
                    <a:pt x="618" y="326"/>
                  </a:cubicBezTo>
                  <a:close/>
                  <a:moveTo>
                    <a:pt x="913" y="282"/>
                  </a:moveTo>
                  <a:lnTo>
                    <a:pt x="756" y="282"/>
                  </a:lnTo>
                  <a:cubicBezTo>
                    <a:pt x="725" y="282"/>
                    <a:pt x="701" y="306"/>
                    <a:pt x="701" y="337"/>
                  </a:cubicBezTo>
                  <a:lnTo>
                    <a:pt x="701" y="529"/>
                  </a:lnTo>
                  <a:lnTo>
                    <a:pt x="744" y="529"/>
                  </a:lnTo>
                  <a:lnTo>
                    <a:pt x="744" y="417"/>
                  </a:lnTo>
                  <a:lnTo>
                    <a:pt x="758" y="417"/>
                  </a:lnTo>
                  <a:lnTo>
                    <a:pt x="758" y="673"/>
                  </a:lnTo>
                  <a:lnTo>
                    <a:pt x="828" y="673"/>
                  </a:lnTo>
                  <a:lnTo>
                    <a:pt x="828" y="559"/>
                  </a:lnTo>
                  <a:cubicBezTo>
                    <a:pt x="828" y="555"/>
                    <a:pt x="831" y="551"/>
                    <a:pt x="835" y="551"/>
                  </a:cubicBezTo>
                  <a:cubicBezTo>
                    <a:pt x="839" y="551"/>
                    <a:pt x="842" y="555"/>
                    <a:pt x="842" y="559"/>
                  </a:cubicBezTo>
                  <a:lnTo>
                    <a:pt x="842" y="673"/>
                  </a:lnTo>
                  <a:lnTo>
                    <a:pt x="916" y="673"/>
                  </a:lnTo>
                  <a:lnTo>
                    <a:pt x="916" y="417"/>
                  </a:lnTo>
                  <a:lnTo>
                    <a:pt x="931" y="417"/>
                  </a:lnTo>
                  <a:lnTo>
                    <a:pt x="931" y="529"/>
                  </a:lnTo>
                  <a:lnTo>
                    <a:pt x="968" y="529"/>
                  </a:lnTo>
                  <a:lnTo>
                    <a:pt x="968" y="337"/>
                  </a:lnTo>
                  <a:cubicBezTo>
                    <a:pt x="968" y="306"/>
                    <a:pt x="943" y="282"/>
                    <a:pt x="913" y="282"/>
                  </a:cubicBezTo>
                  <a:close/>
                  <a:moveTo>
                    <a:pt x="903" y="196"/>
                  </a:moveTo>
                  <a:cubicBezTo>
                    <a:pt x="903" y="158"/>
                    <a:pt x="873" y="128"/>
                    <a:pt x="835" y="128"/>
                  </a:cubicBezTo>
                  <a:cubicBezTo>
                    <a:pt x="798" y="128"/>
                    <a:pt x="767" y="158"/>
                    <a:pt x="767" y="196"/>
                  </a:cubicBezTo>
                  <a:cubicBezTo>
                    <a:pt x="767" y="233"/>
                    <a:pt x="798" y="263"/>
                    <a:pt x="835" y="263"/>
                  </a:cubicBezTo>
                  <a:cubicBezTo>
                    <a:pt x="873" y="263"/>
                    <a:pt x="903" y="233"/>
                    <a:pt x="903" y="196"/>
                  </a:cubicBezTo>
                  <a:close/>
                </a:path>
              </a:pathLst>
            </a:custGeom>
            <a:noFill/>
            <a:ln w="3175"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5" name="Freeform 36"/>
            <p:cNvSpPr>
              <a:spLocks/>
            </p:cNvSpPr>
            <p:nvPr/>
          </p:nvSpPr>
          <p:spPr bwMode="auto">
            <a:xfrm>
              <a:off x="3497" y="1239"/>
              <a:ext cx="100" cy="49"/>
            </a:xfrm>
            <a:custGeom>
              <a:avLst/>
              <a:gdLst>
                <a:gd name="T0" fmla="*/ 5 w 255"/>
                <a:gd name="T1" fmla="*/ 49 h 124"/>
                <a:gd name="T2" fmla="*/ 95 w 255"/>
                <a:gd name="T3" fmla="*/ 49 h 124"/>
                <a:gd name="T4" fmla="*/ 100 w 255"/>
                <a:gd name="T5" fmla="*/ 25 h 124"/>
                <a:gd name="T6" fmla="*/ 95 w 255"/>
                <a:gd name="T7" fmla="*/ 0 h 124"/>
                <a:gd name="T8" fmla="*/ 5 w 255"/>
                <a:gd name="T9" fmla="*/ 0 h 124"/>
                <a:gd name="T10" fmla="*/ 0 w 255"/>
                <a:gd name="T11" fmla="*/ 25 h 124"/>
                <a:gd name="T12" fmla="*/ 5 w 255"/>
                <a:gd name="T13" fmla="*/ 49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5" h="124">
                  <a:moveTo>
                    <a:pt x="13" y="124"/>
                  </a:moveTo>
                  <a:lnTo>
                    <a:pt x="241" y="124"/>
                  </a:lnTo>
                  <a:cubicBezTo>
                    <a:pt x="241" y="124"/>
                    <a:pt x="255" y="90"/>
                    <a:pt x="255" y="62"/>
                  </a:cubicBezTo>
                  <a:cubicBezTo>
                    <a:pt x="255" y="35"/>
                    <a:pt x="241" y="0"/>
                    <a:pt x="241" y="0"/>
                  </a:cubicBezTo>
                  <a:lnTo>
                    <a:pt x="13" y="0"/>
                  </a:lnTo>
                  <a:cubicBezTo>
                    <a:pt x="13" y="0"/>
                    <a:pt x="0" y="11"/>
                    <a:pt x="0" y="62"/>
                  </a:cubicBezTo>
                  <a:cubicBezTo>
                    <a:pt x="0" y="89"/>
                    <a:pt x="13" y="124"/>
                    <a:pt x="13" y="124"/>
                  </a:cubicBezTo>
                  <a:close/>
                </a:path>
              </a:pathLst>
            </a:custGeom>
            <a:solidFill>
              <a:srgbClr val="264379"/>
            </a:solidFill>
            <a:ln w="0">
              <a:solidFill>
                <a:srgbClr val="000000"/>
              </a:solidFill>
              <a:prstDash val="solid"/>
              <a:round/>
              <a:headEnd/>
              <a:tailEnd/>
            </a:ln>
          </p:spPr>
          <p:txBody>
            <a:bodyPr/>
            <a:lstStyle/>
            <a:p>
              <a:endParaRPr lang="en-GB"/>
            </a:p>
          </p:txBody>
        </p:sp>
        <p:sp>
          <p:nvSpPr>
            <p:cNvPr id="36" name="Freeform 37"/>
            <p:cNvSpPr>
              <a:spLocks/>
            </p:cNvSpPr>
            <p:nvPr/>
          </p:nvSpPr>
          <p:spPr bwMode="auto">
            <a:xfrm>
              <a:off x="3497" y="1239"/>
              <a:ext cx="100" cy="49"/>
            </a:xfrm>
            <a:custGeom>
              <a:avLst/>
              <a:gdLst>
                <a:gd name="T0" fmla="*/ 5 w 255"/>
                <a:gd name="T1" fmla="*/ 49 h 124"/>
                <a:gd name="T2" fmla="*/ 95 w 255"/>
                <a:gd name="T3" fmla="*/ 49 h 124"/>
                <a:gd name="T4" fmla="*/ 100 w 255"/>
                <a:gd name="T5" fmla="*/ 25 h 124"/>
                <a:gd name="T6" fmla="*/ 95 w 255"/>
                <a:gd name="T7" fmla="*/ 0 h 124"/>
                <a:gd name="T8" fmla="*/ 5 w 255"/>
                <a:gd name="T9" fmla="*/ 0 h 124"/>
                <a:gd name="T10" fmla="*/ 0 w 255"/>
                <a:gd name="T11" fmla="*/ 25 h 124"/>
                <a:gd name="T12" fmla="*/ 5 w 255"/>
                <a:gd name="T13" fmla="*/ 49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5" h="124">
                  <a:moveTo>
                    <a:pt x="13" y="124"/>
                  </a:moveTo>
                  <a:lnTo>
                    <a:pt x="241" y="124"/>
                  </a:lnTo>
                  <a:cubicBezTo>
                    <a:pt x="241" y="124"/>
                    <a:pt x="255" y="90"/>
                    <a:pt x="255" y="62"/>
                  </a:cubicBezTo>
                  <a:cubicBezTo>
                    <a:pt x="255" y="35"/>
                    <a:pt x="241" y="0"/>
                    <a:pt x="241" y="0"/>
                  </a:cubicBezTo>
                  <a:lnTo>
                    <a:pt x="13" y="0"/>
                  </a:lnTo>
                  <a:cubicBezTo>
                    <a:pt x="13" y="0"/>
                    <a:pt x="0" y="11"/>
                    <a:pt x="0" y="62"/>
                  </a:cubicBezTo>
                  <a:cubicBezTo>
                    <a:pt x="0" y="89"/>
                    <a:pt x="13" y="124"/>
                    <a:pt x="13" y="124"/>
                  </a:cubicBezTo>
                  <a:close/>
                </a:path>
              </a:pathLst>
            </a:custGeom>
            <a:noFill/>
            <a:ln w="3175"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7" name="Freeform 38"/>
            <p:cNvSpPr>
              <a:spLocks noEditPoints="1"/>
            </p:cNvSpPr>
            <p:nvPr/>
          </p:nvSpPr>
          <p:spPr bwMode="auto">
            <a:xfrm>
              <a:off x="3529" y="1247"/>
              <a:ext cx="34" cy="34"/>
            </a:xfrm>
            <a:custGeom>
              <a:avLst/>
              <a:gdLst>
                <a:gd name="T0" fmla="*/ 17 w 87"/>
                <a:gd name="T1" fmla="*/ 34 h 87"/>
                <a:gd name="T2" fmla="*/ 0 w 87"/>
                <a:gd name="T3" fmla="*/ 17 h 87"/>
                <a:gd name="T4" fmla="*/ 17 w 87"/>
                <a:gd name="T5" fmla="*/ 0 h 87"/>
                <a:gd name="T6" fmla="*/ 34 w 87"/>
                <a:gd name="T7" fmla="*/ 17 h 87"/>
                <a:gd name="T8" fmla="*/ 17 w 87"/>
                <a:gd name="T9" fmla="*/ 34 h 87"/>
                <a:gd name="T10" fmla="*/ 17 w 87"/>
                <a:gd name="T11" fmla="*/ 4 h 87"/>
                <a:gd name="T12" fmla="*/ 4 w 87"/>
                <a:gd name="T13" fmla="*/ 17 h 87"/>
                <a:gd name="T14" fmla="*/ 17 w 87"/>
                <a:gd name="T15" fmla="*/ 30 h 87"/>
                <a:gd name="T16" fmla="*/ 30 w 87"/>
                <a:gd name="T17" fmla="*/ 17 h 87"/>
                <a:gd name="T18" fmla="*/ 17 w 87"/>
                <a:gd name="T19" fmla="*/ 4 h 87"/>
                <a:gd name="T20" fmla="*/ 21 w 87"/>
                <a:gd name="T21" fmla="*/ 15 h 87"/>
                <a:gd name="T22" fmla="*/ 20 w 87"/>
                <a:gd name="T23" fmla="*/ 14 h 87"/>
                <a:gd name="T24" fmla="*/ 18 w 87"/>
                <a:gd name="T25" fmla="*/ 13 h 87"/>
                <a:gd name="T26" fmla="*/ 19 w 87"/>
                <a:gd name="T27" fmla="*/ 15 h 87"/>
                <a:gd name="T28" fmla="*/ 21 w 87"/>
                <a:gd name="T29" fmla="*/ 15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43" y="87"/>
                  </a:moveTo>
                  <a:cubicBezTo>
                    <a:pt x="20" y="87"/>
                    <a:pt x="0" y="67"/>
                    <a:pt x="0" y="43"/>
                  </a:cubicBezTo>
                  <a:cubicBezTo>
                    <a:pt x="0" y="20"/>
                    <a:pt x="20" y="0"/>
                    <a:pt x="43" y="0"/>
                  </a:cubicBezTo>
                  <a:cubicBezTo>
                    <a:pt x="67" y="0"/>
                    <a:pt x="87" y="20"/>
                    <a:pt x="87" y="43"/>
                  </a:cubicBezTo>
                  <a:cubicBezTo>
                    <a:pt x="87" y="67"/>
                    <a:pt x="67" y="87"/>
                    <a:pt x="43" y="87"/>
                  </a:cubicBezTo>
                  <a:close/>
                  <a:moveTo>
                    <a:pt x="43" y="9"/>
                  </a:moveTo>
                  <a:cubicBezTo>
                    <a:pt x="25" y="9"/>
                    <a:pt x="10" y="25"/>
                    <a:pt x="10" y="43"/>
                  </a:cubicBezTo>
                  <a:cubicBezTo>
                    <a:pt x="10" y="62"/>
                    <a:pt x="25" y="77"/>
                    <a:pt x="43" y="77"/>
                  </a:cubicBezTo>
                  <a:cubicBezTo>
                    <a:pt x="62" y="77"/>
                    <a:pt x="77" y="62"/>
                    <a:pt x="77" y="43"/>
                  </a:cubicBezTo>
                  <a:cubicBezTo>
                    <a:pt x="77" y="25"/>
                    <a:pt x="62" y="9"/>
                    <a:pt x="43" y="9"/>
                  </a:cubicBezTo>
                  <a:close/>
                  <a:moveTo>
                    <a:pt x="54" y="39"/>
                  </a:moveTo>
                  <a:cubicBezTo>
                    <a:pt x="55" y="38"/>
                    <a:pt x="54" y="36"/>
                    <a:pt x="52" y="35"/>
                  </a:cubicBezTo>
                  <a:cubicBezTo>
                    <a:pt x="50" y="33"/>
                    <a:pt x="48" y="33"/>
                    <a:pt x="47" y="34"/>
                  </a:cubicBezTo>
                  <a:cubicBezTo>
                    <a:pt x="46" y="36"/>
                    <a:pt x="47" y="38"/>
                    <a:pt x="49" y="39"/>
                  </a:cubicBezTo>
                  <a:cubicBezTo>
                    <a:pt x="51" y="40"/>
                    <a:pt x="53" y="40"/>
                    <a:pt x="54" y="39"/>
                  </a:cubicBezTo>
                  <a:close/>
                </a:path>
              </a:pathLst>
            </a:custGeom>
            <a:solidFill>
              <a:srgbClr val="4672C4"/>
            </a:solidFill>
            <a:ln w="0">
              <a:solidFill>
                <a:srgbClr val="000000"/>
              </a:solidFill>
              <a:prstDash val="solid"/>
              <a:round/>
              <a:headEnd/>
              <a:tailEnd/>
            </a:ln>
          </p:spPr>
          <p:txBody>
            <a:bodyPr/>
            <a:lstStyle/>
            <a:p>
              <a:endParaRPr lang="en-GB"/>
            </a:p>
          </p:txBody>
        </p:sp>
        <p:sp>
          <p:nvSpPr>
            <p:cNvPr id="38" name="Freeform 39"/>
            <p:cNvSpPr>
              <a:spLocks noEditPoints="1"/>
            </p:cNvSpPr>
            <p:nvPr/>
          </p:nvSpPr>
          <p:spPr bwMode="auto">
            <a:xfrm>
              <a:off x="3529" y="1247"/>
              <a:ext cx="34" cy="34"/>
            </a:xfrm>
            <a:custGeom>
              <a:avLst/>
              <a:gdLst>
                <a:gd name="T0" fmla="*/ 17 w 87"/>
                <a:gd name="T1" fmla="*/ 34 h 87"/>
                <a:gd name="T2" fmla="*/ 0 w 87"/>
                <a:gd name="T3" fmla="*/ 17 h 87"/>
                <a:gd name="T4" fmla="*/ 17 w 87"/>
                <a:gd name="T5" fmla="*/ 0 h 87"/>
                <a:gd name="T6" fmla="*/ 34 w 87"/>
                <a:gd name="T7" fmla="*/ 17 h 87"/>
                <a:gd name="T8" fmla="*/ 17 w 87"/>
                <a:gd name="T9" fmla="*/ 34 h 87"/>
                <a:gd name="T10" fmla="*/ 17 w 87"/>
                <a:gd name="T11" fmla="*/ 4 h 87"/>
                <a:gd name="T12" fmla="*/ 4 w 87"/>
                <a:gd name="T13" fmla="*/ 17 h 87"/>
                <a:gd name="T14" fmla="*/ 17 w 87"/>
                <a:gd name="T15" fmla="*/ 30 h 87"/>
                <a:gd name="T16" fmla="*/ 30 w 87"/>
                <a:gd name="T17" fmla="*/ 17 h 87"/>
                <a:gd name="T18" fmla="*/ 17 w 87"/>
                <a:gd name="T19" fmla="*/ 4 h 87"/>
                <a:gd name="T20" fmla="*/ 21 w 87"/>
                <a:gd name="T21" fmla="*/ 15 h 87"/>
                <a:gd name="T22" fmla="*/ 20 w 87"/>
                <a:gd name="T23" fmla="*/ 14 h 87"/>
                <a:gd name="T24" fmla="*/ 18 w 87"/>
                <a:gd name="T25" fmla="*/ 13 h 87"/>
                <a:gd name="T26" fmla="*/ 19 w 87"/>
                <a:gd name="T27" fmla="*/ 15 h 87"/>
                <a:gd name="T28" fmla="*/ 21 w 87"/>
                <a:gd name="T29" fmla="*/ 15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43" y="87"/>
                  </a:moveTo>
                  <a:cubicBezTo>
                    <a:pt x="20" y="87"/>
                    <a:pt x="0" y="67"/>
                    <a:pt x="0" y="43"/>
                  </a:cubicBezTo>
                  <a:cubicBezTo>
                    <a:pt x="0" y="20"/>
                    <a:pt x="20" y="0"/>
                    <a:pt x="43" y="0"/>
                  </a:cubicBezTo>
                  <a:cubicBezTo>
                    <a:pt x="67" y="0"/>
                    <a:pt x="87" y="20"/>
                    <a:pt x="87" y="43"/>
                  </a:cubicBezTo>
                  <a:cubicBezTo>
                    <a:pt x="87" y="67"/>
                    <a:pt x="67" y="87"/>
                    <a:pt x="43" y="87"/>
                  </a:cubicBezTo>
                  <a:close/>
                  <a:moveTo>
                    <a:pt x="43" y="9"/>
                  </a:moveTo>
                  <a:cubicBezTo>
                    <a:pt x="25" y="9"/>
                    <a:pt x="10" y="25"/>
                    <a:pt x="10" y="43"/>
                  </a:cubicBezTo>
                  <a:cubicBezTo>
                    <a:pt x="10" y="62"/>
                    <a:pt x="25" y="77"/>
                    <a:pt x="43" y="77"/>
                  </a:cubicBezTo>
                  <a:cubicBezTo>
                    <a:pt x="62" y="77"/>
                    <a:pt x="77" y="62"/>
                    <a:pt x="77" y="43"/>
                  </a:cubicBezTo>
                  <a:cubicBezTo>
                    <a:pt x="77" y="25"/>
                    <a:pt x="62" y="9"/>
                    <a:pt x="43" y="9"/>
                  </a:cubicBezTo>
                  <a:close/>
                  <a:moveTo>
                    <a:pt x="54" y="39"/>
                  </a:moveTo>
                  <a:cubicBezTo>
                    <a:pt x="55" y="38"/>
                    <a:pt x="54" y="36"/>
                    <a:pt x="52" y="35"/>
                  </a:cubicBezTo>
                  <a:cubicBezTo>
                    <a:pt x="50" y="33"/>
                    <a:pt x="48" y="33"/>
                    <a:pt x="47" y="34"/>
                  </a:cubicBezTo>
                  <a:cubicBezTo>
                    <a:pt x="46" y="36"/>
                    <a:pt x="47" y="38"/>
                    <a:pt x="49" y="39"/>
                  </a:cubicBezTo>
                  <a:cubicBezTo>
                    <a:pt x="51" y="40"/>
                    <a:pt x="53" y="40"/>
                    <a:pt x="54" y="39"/>
                  </a:cubicBezTo>
                  <a:close/>
                </a:path>
              </a:pathLst>
            </a:custGeom>
            <a:noFill/>
            <a:ln w="3175"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39" name="Rectangle 40"/>
            <p:cNvSpPr>
              <a:spLocks noChangeArrowheads="1"/>
            </p:cNvSpPr>
            <p:nvPr/>
          </p:nvSpPr>
          <p:spPr bwMode="auto">
            <a:xfrm>
              <a:off x="3387" y="1887"/>
              <a:ext cx="71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a:solidFill>
                    <a:srgbClr val="4D1E1A"/>
                  </a:solidFill>
                  <a:latin typeface="Calibri" panose="020F0502020204030204" pitchFamily="34" charset="0"/>
                </a:rPr>
                <a:t>Notification Server</a:t>
              </a:r>
              <a:endParaRPr lang="en-US" altLang="en-US"/>
            </a:p>
          </p:txBody>
        </p:sp>
        <p:sp>
          <p:nvSpPr>
            <p:cNvPr id="40" name="Freeform 41"/>
            <p:cNvSpPr>
              <a:spLocks/>
            </p:cNvSpPr>
            <p:nvPr/>
          </p:nvSpPr>
          <p:spPr bwMode="auto">
            <a:xfrm>
              <a:off x="2615" y="2841"/>
              <a:ext cx="279" cy="527"/>
            </a:xfrm>
            <a:custGeom>
              <a:avLst/>
              <a:gdLst>
                <a:gd name="T0" fmla="*/ 0 w 709"/>
                <a:gd name="T1" fmla="*/ 494 h 1341"/>
                <a:gd name="T2" fmla="*/ 21 w 709"/>
                <a:gd name="T3" fmla="*/ 518 h 1341"/>
                <a:gd name="T4" fmla="*/ 140 w 709"/>
                <a:gd name="T5" fmla="*/ 527 h 1341"/>
                <a:gd name="T6" fmla="*/ 258 w 709"/>
                <a:gd name="T7" fmla="*/ 518 h 1341"/>
                <a:gd name="T8" fmla="*/ 279 w 709"/>
                <a:gd name="T9" fmla="*/ 494 h 1341"/>
                <a:gd name="T10" fmla="*/ 279 w 709"/>
                <a:gd name="T11" fmla="*/ 33 h 1341"/>
                <a:gd name="T12" fmla="*/ 258 w 709"/>
                <a:gd name="T13" fmla="*/ 9 h 1341"/>
                <a:gd name="T14" fmla="*/ 140 w 709"/>
                <a:gd name="T15" fmla="*/ 0 h 1341"/>
                <a:gd name="T16" fmla="*/ 21 w 709"/>
                <a:gd name="T17" fmla="*/ 9 h 1341"/>
                <a:gd name="T18" fmla="*/ 0 w 709"/>
                <a:gd name="T19" fmla="*/ 33 h 1341"/>
                <a:gd name="T20" fmla="*/ 0 w 709"/>
                <a:gd name="T21" fmla="*/ 494 h 13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9" h="1341">
                  <a:moveTo>
                    <a:pt x="0" y="1258"/>
                  </a:moveTo>
                  <a:cubicBezTo>
                    <a:pt x="0" y="1287"/>
                    <a:pt x="24" y="1315"/>
                    <a:pt x="53" y="1318"/>
                  </a:cubicBezTo>
                  <a:cubicBezTo>
                    <a:pt x="53" y="1318"/>
                    <a:pt x="226" y="1341"/>
                    <a:pt x="355" y="1341"/>
                  </a:cubicBezTo>
                  <a:cubicBezTo>
                    <a:pt x="483" y="1341"/>
                    <a:pt x="656" y="1318"/>
                    <a:pt x="656" y="1318"/>
                  </a:cubicBezTo>
                  <a:cubicBezTo>
                    <a:pt x="685" y="1315"/>
                    <a:pt x="709" y="1287"/>
                    <a:pt x="709" y="1258"/>
                  </a:cubicBezTo>
                  <a:lnTo>
                    <a:pt x="709" y="83"/>
                  </a:lnTo>
                  <a:cubicBezTo>
                    <a:pt x="709" y="54"/>
                    <a:pt x="685" y="27"/>
                    <a:pt x="656" y="23"/>
                  </a:cubicBezTo>
                  <a:cubicBezTo>
                    <a:pt x="656" y="23"/>
                    <a:pt x="486" y="0"/>
                    <a:pt x="355" y="0"/>
                  </a:cubicBezTo>
                  <a:cubicBezTo>
                    <a:pt x="226" y="0"/>
                    <a:pt x="53" y="23"/>
                    <a:pt x="53" y="23"/>
                  </a:cubicBezTo>
                  <a:cubicBezTo>
                    <a:pt x="24" y="27"/>
                    <a:pt x="0" y="54"/>
                    <a:pt x="0" y="83"/>
                  </a:cubicBezTo>
                  <a:lnTo>
                    <a:pt x="0" y="1258"/>
                  </a:lnTo>
                  <a:close/>
                </a:path>
              </a:pathLst>
            </a:custGeom>
            <a:solidFill>
              <a:srgbClr val="4672C4"/>
            </a:solidFill>
            <a:ln w="0">
              <a:solidFill>
                <a:srgbClr val="000000"/>
              </a:solidFill>
              <a:prstDash val="solid"/>
              <a:round/>
              <a:headEnd/>
              <a:tailEnd/>
            </a:ln>
          </p:spPr>
          <p:txBody>
            <a:bodyPr/>
            <a:lstStyle/>
            <a:p>
              <a:endParaRPr lang="en-GB"/>
            </a:p>
          </p:txBody>
        </p:sp>
        <p:sp>
          <p:nvSpPr>
            <p:cNvPr id="41" name="Freeform 42"/>
            <p:cNvSpPr>
              <a:spLocks/>
            </p:cNvSpPr>
            <p:nvPr/>
          </p:nvSpPr>
          <p:spPr bwMode="auto">
            <a:xfrm>
              <a:off x="2615" y="2841"/>
              <a:ext cx="279" cy="527"/>
            </a:xfrm>
            <a:custGeom>
              <a:avLst/>
              <a:gdLst>
                <a:gd name="T0" fmla="*/ 0 w 709"/>
                <a:gd name="T1" fmla="*/ 494 h 1341"/>
                <a:gd name="T2" fmla="*/ 21 w 709"/>
                <a:gd name="T3" fmla="*/ 518 h 1341"/>
                <a:gd name="T4" fmla="*/ 140 w 709"/>
                <a:gd name="T5" fmla="*/ 527 h 1341"/>
                <a:gd name="T6" fmla="*/ 258 w 709"/>
                <a:gd name="T7" fmla="*/ 518 h 1341"/>
                <a:gd name="T8" fmla="*/ 279 w 709"/>
                <a:gd name="T9" fmla="*/ 494 h 1341"/>
                <a:gd name="T10" fmla="*/ 279 w 709"/>
                <a:gd name="T11" fmla="*/ 33 h 1341"/>
                <a:gd name="T12" fmla="*/ 258 w 709"/>
                <a:gd name="T13" fmla="*/ 9 h 1341"/>
                <a:gd name="T14" fmla="*/ 140 w 709"/>
                <a:gd name="T15" fmla="*/ 0 h 1341"/>
                <a:gd name="T16" fmla="*/ 21 w 709"/>
                <a:gd name="T17" fmla="*/ 9 h 1341"/>
                <a:gd name="T18" fmla="*/ 0 w 709"/>
                <a:gd name="T19" fmla="*/ 33 h 1341"/>
                <a:gd name="T20" fmla="*/ 0 w 709"/>
                <a:gd name="T21" fmla="*/ 494 h 13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9" h="1341">
                  <a:moveTo>
                    <a:pt x="0" y="1258"/>
                  </a:moveTo>
                  <a:cubicBezTo>
                    <a:pt x="0" y="1287"/>
                    <a:pt x="24" y="1315"/>
                    <a:pt x="53" y="1318"/>
                  </a:cubicBezTo>
                  <a:cubicBezTo>
                    <a:pt x="53" y="1318"/>
                    <a:pt x="226" y="1341"/>
                    <a:pt x="355" y="1341"/>
                  </a:cubicBezTo>
                  <a:cubicBezTo>
                    <a:pt x="483" y="1341"/>
                    <a:pt x="656" y="1318"/>
                    <a:pt x="656" y="1318"/>
                  </a:cubicBezTo>
                  <a:cubicBezTo>
                    <a:pt x="685" y="1315"/>
                    <a:pt x="709" y="1287"/>
                    <a:pt x="709" y="1258"/>
                  </a:cubicBezTo>
                  <a:lnTo>
                    <a:pt x="709" y="83"/>
                  </a:lnTo>
                  <a:cubicBezTo>
                    <a:pt x="709" y="54"/>
                    <a:pt x="685" y="27"/>
                    <a:pt x="656" y="23"/>
                  </a:cubicBezTo>
                  <a:cubicBezTo>
                    <a:pt x="656" y="23"/>
                    <a:pt x="486" y="0"/>
                    <a:pt x="355" y="0"/>
                  </a:cubicBezTo>
                  <a:cubicBezTo>
                    <a:pt x="226" y="0"/>
                    <a:pt x="53" y="23"/>
                    <a:pt x="53" y="23"/>
                  </a:cubicBezTo>
                  <a:cubicBezTo>
                    <a:pt x="24" y="27"/>
                    <a:pt x="0" y="54"/>
                    <a:pt x="0" y="83"/>
                  </a:cubicBezTo>
                  <a:lnTo>
                    <a:pt x="0" y="1258"/>
                  </a:lnTo>
                  <a:close/>
                </a:path>
              </a:pathLst>
            </a:custGeom>
            <a:noFill/>
            <a:ln w="3175"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2" name="Rectangle 43"/>
            <p:cNvSpPr>
              <a:spLocks noChangeArrowheads="1"/>
            </p:cNvSpPr>
            <p:nvPr/>
          </p:nvSpPr>
          <p:spPr bwMode="auto">
            <a:xfrm>
              <a:off x="2637" y="2915"/>
              <a:ext cx="236" cy="389"/>
            </a:xfrm>
            <a:prstGeom prst="rect">
              <a:avLst/>
            </a:prstGeom>
            <a:solidFill>
              <a:srgbClr val="46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3" name="Rectangle 44"/>
            <p:cNvSpPr>
              <a:spLocks noChangeArrowheads="1"/>
            </p:cNvSpPr>
            <p:nvPr/>
          </p:nvSpPr>
          <p:spPr bwMode="auto">
            <a:xfrm>
              <a:off x="2637" y="2915"/>
              <a:ext cx="236" cy="389"/>
            </a:xfrm>
            <a:prstGeom prst="rect">
              <a:avLst/>
            </a:prstGeom>
            <a:noFill/>
            <a:ln w="3175" cap="sq">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44" name="Freeform 45"/>
            <p:cNvSpPr>
              <a:spLocks noEditPoints="1"/>
            </p:cNvSpPr>
            <p:nvPr/>
          </p:nvSpPr>
          <p:spPr bwMode="auto">
            <a:xfrm>
              <a:off x="2711" y="3323"/>
              <a:ext cx="87" cy="19"/>
            </a:xfrm>
            <a:custGeom>
              <a:avLst/>
              <a:gdLst>
                <a:gd name="T0" fmla="*/ 19 w 221"/>
                <a:gd name="T1" fmla="*/ 10 h 48"/>
                <a:gd name="T2" fmla="*/ 9 w 221"/>
                <a:gd name="T3" fmla="*/ 0 h 48"/>
                <a:gd name="T4" fmla="*/ 0 w 221"/>
                <a:gd name="T5" fmla="*/ 10 h 48"/>
                <a:gd name="T6" fmla="*/ 9 w 221"/>
                <a:gd name="T7" fmla="*/ 19 h 48"/>
                <a:gd name="T8" fmla="*/ 19 w 221"/>
                <a:gd name="T9" fmla="*/ 10 h 48"/>
                <a:gd name="T10" fmla="*/ 53 w 221"/>
                <a:gd name="T11" fmla="*/ 10 h 48"/>
                <a:gd name="T12" fmla="*/ 44 w 221"/>
                <a:gd name="T13" fmla="*/ 0 h 48"/>
                <a:gd name="T14" fmla="*/ 34 w 221"/>
                <a:gd name="T15" fmla="*/ 10 h 48"/>
                <a:gd name="T16" fmla="*/ 44 w 221"/>
                <a:gd name="T17" fmla="*/ 19 h 48"/>
                <a:gd name="T18" fmla="*/ 53 w 221"/>
                <a:gd name="T19" fmla="*/ 10 h 48"/>
                <a:gd name="T20" fmla="*/ 87 w 221"/>
                <a:gd name="T21" fmla="*/ 10 h 48"/>
                <a:gd name="T22" fmla="*/ 78 w 221"/>
                <a:gd name="T23" fmla="*/ 0 h 48"/>
                <a:gd name="T24" fmla="*/ 68 w 221"/>
                <a:gd name="T25" fmla="*/ 10 h 48"/>
                <a:gd name="T26" fmla="*/ 78 w 221"/>
                <a:gd name="T27" fmla="*/ 19 h 48"/>
                <a:gd name="T28" fmla="*/ 87 w 221"/>
                <a:gd name="T29" fmla="*/ 1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 h="48">
                  <a:moveTo>
                    <a:pt x="48" y="24"/>
                  </a:moveTo>
                  <a:cubicBezTo>
                    <a:pt x="48" y="10"/>
                    <a:pt x="37" y="0"/>
                    <a:pt x="24" y="0"/>
                  </a:cubicBezTo>
                  <a:cubicBezTo>
                    <a:pt x="11" y="0"/>
                    <a:pt x="0" y="10"/>
                    <a:pt x="0" y="24"/>
                  </a:cubicBezTo>
                  <a:cubicBezTo>
                    <a:pt x="0" y="37"/>
                    <a:pt x="11" y="48"/>
                    <a:pt x="24" y="48"/>
                  </a:cubicBezTo>
                  <a:cubicBezTo>
                    <a:pt x="37" y="48"/>
                    <a:pt x="48" y="37"/>
                    <a:pt x="48" y="24"/>
                  </a:cubicBezTo>
                  <a:close/>
                  <a:moveTo>
                    <a:pt x="134" y="24"/>
                  </a:moveTo>
                  <a:cubicBezTo>
                    <a:pt x="134" y="10"/>
                    <a:pt x="124" y="0"/>
                    <a:pt x="111" y="0"/>
                  </a:cubicBezTo>
                  <a:cubicBezTo>
                    <a:pt x="97" y="0"/>
                    <a:pt x="87" y="10"/>
                    <a:pt x="87" y="24"/>
                  </a:cubicBezTo>
                  <a:cubicBezTo>
                    <a:pt x="87" y="37"/>
                    <a:pt x="97" y="48"/>
                    <a:pt x="111" y="48"/>
                  </a:cubicBezTo>
                  <a:cubicBezTo>
                    <a:pt x="124" y="48"/>
                    <a:pt x="134" y="37"/>
                    <a:pt x="134" y="24"/>
                  </a:cubicBezTo>
                  <a:close/>
                  <a:moveTo>
                    <a:pt x="221" y="24"/>
                  </a:moveTo>
                  <a:cubicBezTo>
                    <a:pt x="221" y="10"/>
                    <a:pt x="211" y="0"/>
                    <a:pt x="197" y="0"/>
                  </a:cubicBezTo>
                  <a:cubicBezTo>
                    <a:pt x="184" y="0"/>
                    <a:pt x="174" y="10"/>
                    <a:pt x="174" y="24"/>
                  </a:cubicBezTo>
                  <a:cubicBezTo>
                    <a:pt x="174" y="37"/>
                    <a:pt x="184" y="48"/>
                    <a:pt x="197" y="48"/>
                  </a:cubicBezTo>
                  <a:cubicBezTo>
                    <a:pt x="211" y="48"/>
                    <a:pt x="221" y="37"/>
                    <a:pt x="221" y="24"/>
                  </a:cubicBezTo>
                  <a:close/>
                </a:path>
              </a:pathLst>
            </a:custGeom>
            <a:solidFill>
              <a:srgbClr val="FFFFFF"/>
            </a:solidFill>
            <a:ln w="0">
              <a:solidFill>
                <a:srgbClr val="000000"/>
              </a:solidFill>
              <a:prstDash val="solid"/>
              <a:round/>
              <a:headEnd/>
              <a:tailEnd/>
            </a:ln>
          </p:spPr>
          <p:txBody>
            <a:bodyPr/>
            <a:lstStyle/>
            <a:p>
              <a:endParaRPr lang="en-GB"/>
            </a:p>
          </p:txBody>
        </p:sp>
        <p:sp>
          <p:nvSpPr>
            <p:cNvPr id="45" name="Line 46"/>
            <p:cNvSpPr>
              <a:spLocks noChangeShapeType="1"/>
            </p:cNvSpPr>
            <p:nvPr/>
          </p:nvSpPr>
          <p:spPr bwMode="auto">
            <a:xfrm>
              <a:off x="2720" y="2884"/>
              <a:ext cx="69" cy="0"/>
            </a:xfrm>
            <a:prstGeom prst="line">
              <a:avLst/>
            </a:prstGeom>
            <a:noFill/>
            <a:ln w="3175" cap="sq">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en-GB"/>
            </a:p>
          </p:txBody>
        </p:sp>
        <p:sp>
          <p:nvSpPr>
            <p:cNvPr id="46" name="Rectangle 47"/>
            <p:cNvSpPr>
              <a:spLocks noChangeArrowheads="1"/>
            </p:cNvSpPr>
            <p:nvPr/>
          </p:nvSpPr>
          <p:spPr bwMode="auto">
            <a:xfrm>
              <a:off x="2430" y="3404"/>
              <a:ext cx="72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a:solidFill>
                    <a:srgbClr val="4D1E1A"/>
                  </a:solidFill>
                  <a:latin typeface="Calibri" panose="020F0502020204030204" pitchFamily="34" charset="0"/>
                </a:rPr>
                <a:t>Application/service</a:t>
              </a:r>
              <a:endParaRPr lang="en-US" altLang="en-US"/>
            </a:p>
          </p:txBody>
        </p:sp>
        <p:sp>
          <p:nvSpPr>
            <p:cNvPr id="47" name="Line 48"/>
            <p:cNvSpPr>
              <a:spLocks noChangeShapeType="1"/>
            </p:cNvSpPr>
            <p:nvPr/>
          </p:nvSpPr>
          <p:spPr bwMode="auto">
            <a:xfrm flipV="1">
              <a:off x="2820" y="2056"/>
              <a:ext cx="503" cy="719"/>
            </a:xfrm>
            <a:prstGeom prst="line">
              <a:avLst/>
            </a:prstGeom>
            <a:noFill/>
            <a:ln w="12700" cap="rnd">
              <a:solidFill>
                <a:srgbClr val="4672C4"/>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48" name="Freeform 49"/>
            <p:cNvSpPr>
              <a:spLocks/>
            </p:cNvSpPr>
            <p:nvPr/>
          </p:nvSpPr>
          <p:spPr bwMode="auto">
            <a:xfrm>
              <a:off x="3294" y="1989"/>
              <a:ext cx="75" cy="89"/>
            </a:xfrm>
            <a:custGeom>
              <a:avLst/>
              <a:gdLst>
                <a:gd name="T0" fmla="*/ 0 w 75"/>
                <a:gd name="T1" fmla="*/ 56 h 89"/>
                <a:gd name="T2" fmla="*/ 75 w 75"/>
                <a:gd name="T3" fmla="*/ 0 h 89"/>
                <a:gd name="T4" fmla="*/ 49 w 75"/>
                <a:gd name="T5" fmla="*/ 89 h 89"/>
                <a:gd name="T6" fmla="*/ 0 w 75"/>
                <a:gd name="T7" fmla="*/ 56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89">
                  <a:moveTo>
                    <a:pt x="0" y="56"/>
                  </a:moveTo>
                  <a:lnTo>
                    <a:pt x="75" y="0"/>
                  </a:lnTo>
                  <a:lnTo>
                    <a:pt x="49" y="89"/>
                  </a:lnTo>
                  <a:lnTo>
                    <a:pt x="0" y="56"/>
                  </a:lnTo>
                  <a:close/>
                </a:path>
              </a:pathLst>
            </a:custGeom>
            <a:solidFill>
              <a:srgbClr val="4672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9" name="Line 50"/>
            <p:cNvSpPr>
              <a:spLocks noChangeShapeType="1"/>
            </p:cNvSpPr>
            <p:nvPr/>
          </p:nvSpPr>
          <p:spPr bwMode="auto">
            <a:xfrm flipH="1">
              <a:off x="3000" y="2084"/>
              <a:ext cx="563" cy="777"/>
            </a:xfrm>
            <a:prstGeom prst="line">
              <a:avLst/>
            </a:prstGeom>
            <a:noFill/>
            <a:ln w="12700" cap="rnd">
              <a:solidFill>
                <a:srgbClr val="4672C4"/>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0" name="Freeform 51"/>
            <p:cNvSpPr>
              <a:spLocks/>
            </p:cNvSpPr>
            <p:nvPr/>
          </p:nvSpPr>
          <p:spPr bwMode="auto">
            <a:xfrm>
              <a:off x="2952" y="2838"/>
              <a:ext cx="76" cy="89"/>
            </a:xfrm>
            <a:custGeom>
              <a:avLst/>
              <a:gdLst>
                <a:gd name="T0" fmla="*/ 76 w 76"/>
                <a:gd name="T1" fmla="*/ 35 h 89"/>
                <a:gd name="T2" fmla="*/ 0 w 76"/>
                <a:gd name="T3" fmla="*/ 89 h 89"/>
                <a:gd name="T4" fmla="*/ 28 w 76"/>
                <a:gd name="T5" fmla="*/ 0 h 89"/>
                <a:gd name="T6" fmla="*/ 76 w 76"/>
                <a:gd name="T7" fmla="*/ 35 h 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89">
                  <a:moveTo>
                    <a:pt x="76" y="35"/>
                  </a:moveTo>
                  <a:lnTo>
                    <a:pt x="0" y="89"/>
                  </a:lnTo>
                  <a:lnTo>
                    <a:pt x="28" y="0"/>
                  </a:lnTo>
                  <a:lnTo>
                    <a:pt x="76" y="35"/>
                  </a:lnTo>
                  <a:close/>
                </a:path>
              </a:pathLst>
            </a:custGeom>
            <a:solidFill>
              <a:srgbClr val="4672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1" name="Line 52"/>
            <p:cNvSpPr>
              <a:spLocks noChangeShapeType="1"/>
            </p:cNvSpPr>
            <p:nvPr/>
          </p:nvSpPr>
          <p:spPr bwMode="auto">
            <a:xfrm flipH="1" flipV="1">
              <a:off x="2009" y="1985"/>
              <a:ext cx="548" cy="856"/>
            </a:xfrm>
            <a:prstGeom prst="line">
              <a:avLst/>
            </a:prstGeom>
            <a:noFill/>
            <a:ln w="12700" cap="rnd">
              <a:solidFill>
                <a:srgbClr val="4672C4"/>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2" name="Freeform 53"/>
            <p:cNvSpPr>
              <a:spLocks/>
            </p:cNvSpPr>
            <p:nvPr/>
          </p:nvSpPr>
          <p:spPr bwMode="auto">
            <a:xfrm>
              <a:off x="1965" y="1917"/>
              <a:ext cx="72" cy="91"/>
            </a:xfrm>
            <a:custGeom>
              <a:avLst/>
              <a:gdLst>
                <a:gd name="T0" fmla="*/ 23 w 72"/>
                <a:gd name="T1" fmla="*/ 91 h 91"/>
                <a:gd name="T2" fmla="*/ 0 w 72"/>
                <a:gd name="T3" fmla="*/ 0 h 91"/>
                <a:gd name="T4" fmla="*/ 72 w 72"/>
                <a:gd name="T5" fmla="*/ 59 h 91"/>
                <a:gd name="T6" fmla="*/ 23 w 72"/>
                <a:gd name="T7" fmla="*/ 91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91">
                  <a:moveTo>
                    <a:pt x="23" y="91"/>
                  </a:moveTo>
                  <a:lnTo>
                    <a:pt x="0" y="0"/>
                  </a:lnTo>
                  <a:lnTo>
                    <a:pt x="72" y="59"/>
                  </a:lnTo>
                  <a:lnTo>
                    <a:pt x="23" y="91"/>
                  </a:lnTo>
                  <a:close/>
                </a:path>
              </a:pathLst>
            </a:custGeom>
            <a:solidFill>
              <a:srgbClr val="4672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3" name="Line 54"/>
            <p:cNvSpPr>
              <a:spLocks noChangeShapeType="1"/>
            </p:cNvSpPr>
            <p:nvPr/>
          </p:nvSpPr>
          <p:spPr bwMode="auto">
            <a:xfrm>
              <a:off x="2031" y="1521"/>
              <a:ext cx="1163" cy="0"/>
            </a:xfrm>
            <a:prstGeom prst="line">
              <a:avLst/>
            </a:prstGeom>
            <a:noFill/>
            <a:ln w="12700" cap="rnd">
              <a:solidFill>
                <a:srgbClr val="FF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4" name="Freeform 55"/>
            <p:cNvSpPr>
              <a:spLocks/>
            </p:cNvSpPr>
            <p:nvPr/>
          </p:nvSpPr>
          <p:spPr bwMode="auto">
            <a:xfrm>
              <a:off x="3187" y="1492"/>
              <a:ext cx="88" cy="59"/>
            </a:xfrm>
            <a:custGeom>
              <a:avLst/>
              <a:gdLst>
                <a:gd name="T0" fmla="*/ 0 w 88"/>
                <a:gd name="T1" fmla="*/ 0 h 59"/>
                <a:gd name="T2" fmla="*/ 88 w 88"/>
                <a:gd name="T3" fmla="*/ 29 h 59"/>
                <a:gd name="T4" fmla="*/ 0 w 88"/>
                <a:gd name="T5" fmla="*/ 59 h 59"/>
                <a:gd name="T6" fmla="*/ 0 w 88"/>
                <a:gd name="T7" fmla="*/ 0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59">
                  <a:moveTo>
                    <a:pt x="0" y="0"/>
                  </a:moveTo>
                  <a:lnTo>
                    <a:pt x="88" y="29"/>
                  </a:lnTo>
                  <a:lnTo>
                    <a:pt x="0" y="59"/>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5" name="Line 56"/>
            <p:cNvSpPr>
              <a:spLocks noChangeShapeType="1"/>
            </p:cNvSpPr>
            <p:nvPr/>
          </p:nvSpPr>
          <p:spPr bwMode="auto">
            <a:xfrm flipH="1">
              <a:off x="3033" y="3170"/>
              <a:ext cx="1976" cy="0"/>
            </a:xfrm>
            <a:prstGeom prst="line">
              <a:avLst/>
            </a:prstGeom>
            <a:noFill/>
            <a:ln w="12700" cap="rnd">
              <a:solidFill>
                <a:srgbClr val="FF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56" name="Freeform 57"/>
            <p:cNvSpPr>
              <a:spLocks/>
            </p:cNvSpPr>
            <p:nvPr/>
          </p:nvSpPr>
          <p:spPr bwMode="auto">
            <a:xfrm>
              <a:off x="2952" y="3141"/>
              <a:ext cx="89" cy="59"/>
            </a:xfrm>
            <a:custGeom>
              <a:avLst/>
              <a:gdLst>
                <a:gd name="T0" fmla="*/ 89 w 89"/>
                <a:gd name="T1" fmla="*/ 59 h 59"/>
                <a:gd name="T2" fmla="*/ 0 w 89"/>
                <a:gd name="T3" fmla="*/ 29 h 59"/>
                <a:gd name="T4" fmla="*/ 89 w 89"/>
                <a:gd name="T5" fmla="*/ 0 h 59"/>
                <a:gd name="T6" fmla="*/ 89 w 89"/>
                <a:gd name="T7" fmla="*/ 59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59">
                  <a:moveTo>
                    <a:pt x="89" y="59"/>
                  </a:moveTo>
                  <a:lnTo>
                    <a:pt x="0" y="29"/>
                  </a:lnTo>
                  <a:lnTo>
                    <a:pt x="89" y="0"/>
                  </a:lnTo>
                  <a:lnTo>
                    <a:pt x="89" y="5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7" name="Oval 58"/>
            <p:cNvSpPr>
              <a:spLocks noChangeArrowheads="1"/>
            </p:cNvSpPr>
            <p:nvPr/>
          </p:nvSpPr>
          <p:spPr bwMode="auto">
            <a:xfrm>
              <a:off x="2886" y="2313"/>
              <a:ext cx="132" cy="132"/>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58" name="Oval 59"/>
            <p:cNvSpPr>
              <a:spLocks noChangeArrowheads="1"/>
            </p:cNvSpPr>
            <p:nvPr/>
          </p:nvSpPr>
          <p:spPr bwMode="auto">
            <a:xfrm>
              <a:off x="2886" y="2313"/>
              <a:ext cx="132" cy="132"/>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59" name="Rectangle 60"/>
            <p:cNvSpPr>
              <a:spLocks noChangeArrowheads="1"/>
            </p:cNvSpPr>
            <p:nvPr/>
          </p:nvSpPr>
          <p:spPr bwMode="auto">
            <a:xfrm>
              <a:off x="2930" y="2318"/>
              <a:ext cx="113"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1</a:t>
              </a:r>
              <a:endParaRPr lang="en-US" altLang="en-US"/>
            </a:p>
          </p:txBody>
        </p:sp>
        <p:sp>
          <p:nvSpPr>
            <p:cNvPr id="60" name="Oval 61"/>
            <p:cNvSpPr>
              <a:spLocks noChangeArrowheads="1"/>
            </p:cNvSpPr>
            <p:nvPr/>
          </p:nvSpPr>
          <p:spPr bwMode="auto">
            <a:xfrm>
              <a:off x="3060" y="2487"/>
              <a:ext cx="132" cy="132"/>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 name="Oval 62"/>
            <p:cNvSpPr>
              <a:spLocks noChangeArrowheads="1"/>
            </p:cNvSpPr>
            <p:nvPr/>
          </p:nvSpPr>
          <p:spPr bwMode="auto">
            <a:xfrm>
              <a:off x="3060" y="2487"/>
              <a:ext cx="132" cy="132"/>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2" name="Rectangle 63"/>
            <p:cNvSpPr>
              <a:spLocks noChangeArrowheads="1"/>
            </p:cNvSpPr>
            <p:nvPr/>
          </p:nvSpPr>
          <p:spPr bwMode="auto">
            <a:xfrm>
              <a:off x="3103" y="2491"/>
              <a:ext cx="113"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2</a:t>
              </a:r>
              <a:endParaRPr lang="en-US" altLang="en-US"/>
            </a:p>
          </p:txBody>
        </p:sp>
        <p:sp>
          <p:nvSpPr>
            <p:cNvPr id="63" name="Oval 64"/>
            <p:cNvSpPr>
              <a:spLocks noChangeArrowheads="1"/>
            </p:cNvSpPr>
            <p:nvPr/>
          </p:nvSpPr>
          <p:spPr bwMode="auto">
            <a:xfrm>
              <a:off x="2162" y="2115"/>
              <a:ext cx="132" cy="132"/>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4" name="Oval 65"/>
            <p:cNvSpPr>
              <a:spLocks noChangeArrowheads="1"/>
            </p:cNvSpPr>
            <p:nvPr/>
          </p:nvSpPr>
          <p:spPr bwMode="auto">
            <a:xfrm>
              <a:off x="2162" y="2115"/>
              <a:ext cx="132" cy="132"/>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5" name="Rectangle 66"/>
            <p:cNvSpPr>
              <a:spLocks noChangeArrowheads="1"/>
            </p:cNvSpPr>
            <p:nvPr/>
          </p:nvSpPr>
          <p:spPr bwMode="auto">
            <a:xfrm>
              <a:off x="2205" y="2119"/>
              <a:ext cx="113"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3</a:t>
              </a:r>
              <a:endParaRPr lang="en-US" altLang="en-US"/>
            </a:p>
          </p:txBody>
        </p:sp>
        <p:sp>
          <p:nvSpPr>
            <p:cNvPr id="66" name="Oval 67"/>
            <p:cNvSpPr>
              <a:spLocks noChangeArrowheads="1"/>
            </p:cNvSpPr>
            <p:nvPr/>
          </p:nvSpPr>
          <p:spPr bwMode="auto">
            <a:xfrm>
              <a:off x="2491" y="1356"/>
              <a:ext cx="132" cy="133"/>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7" name="Oval 68"/>
            <p:cNvSpPr>
              <a:spLocks noChangeArrowheads="1"/>
            </p:cNvSpPr>
            <p:nvPr/>
          </p:nvSpPr>
          <p:spPr bwMode="auto">
            <a:xfrm>
              <a:off x="2491" y="1356"/>
              <a:ext cx="132" cy="133"/>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8" name="Rectangle 69"/>
            <p:cNvSpPr>
              <a:spLocks noChangeArrowheads="1"/>
            </p:cNvSpPr>
            <p:nvPr/>
          </p:nvSpPr>
          <p:spPr bwMode="auto">
            <a:xfrm>
              <a:off x="2535" y="1362"/>
              <a:ext cx="11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4</a:t>
              </a:r>
              <a:endParaRPr lang="en-US" altLang="en-US"/>
            </a:p>
          </p:txBody>
        </p:sp>
        <p:sp>
          <p:nvSpPr>
            <p:cNvPr id="69" name="Oval 70"/>
            <p:cNvSpPr>
              <a:spLocks noChangeArrowheads="1"/>
            </p:cNvSpPr>
            <p:nvPr/>
          </p:nvSpPr>
          <p:spPr bwMode="auto">
            <a:xfrm>
              <a:off x="4615" y="2115"/>
              <a:ext cx="131" cy="132"/>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70" name="Oval 71"/>
            <p:cNvSpPr>
              <a:spLocks noChangeArrowheads="1"/>
            </p:cNvSpPr>
            <p:nvPr/>
          </p:nvSpPr>
          <p:spPr bwMode="auto">
            <a:xfrm>
              <a:off x="4614" y="2115"/>
              <a:ext cx="132" cy="132"/>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71" name="Rectangle 72"/>
            <p:cNvSpPr>
              <a:spLocks noChangeArrowheads="1"/>
            </p:cNvSpPr>
            <p:nvPr/>
          </p:nvSpPr>
          <p:spPr bwMode="auto">
            <a:xfrm>
              <a:off x="4658" y="2119"/>
              <a:ext cx="113"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5</a:t>
              </a:r>
              <a:endParaRPr lang="en-US" altLang="en-US"/>
            </a:p>
          </p:txBody>
        </p:sp>
        <p:sp>
          <p:nvSpPr>
            <p:cNvPr id="72" name="Freeform 73"/>
            <p:cNvSpPr>
              <a:spLocks/>
            </p:cNvSpPr>
            <p:nvPr/>
          </p:nvSpPr>
          <p:spPr bwMode="auto">
            <a:xfrm>
              <a:off x="5390" y="3121"/>
              <a:ext cx="117" cy="137"/>
            </a:xfrm>
            <a:custGeom>
              <a:avLst/>
              <a:gdLst>
                <a:gd name="T0" fmla="*/ 0 w 117"/>
                <a:gd name="T1" fmla="*/ 137 h 137"/>
                <a:gd name="T2" fmla="*/ 117 w 117"/>
                <a:gd name="T3" fmla="*/ 21 h 137"/>
                <a:gd name="T4" fmla="*/ 117 w 117"/>
                <a:gd name="T5" fmla="*/ 0 h 137"/>
                <a:gd name="T6" fmla="*/ 0 w 117"/>
                <a:gd name="T7" fmla="*/ 117 h 137"/>
                <a:gd name="T8" fmla="*/ 0 w 117"/>
                <a:gd name="T9" fmla="*/ 137 h 1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 h="137">
                  <a:moveTo>
                    <a:pt x="0" y="137"/>
                  </a:moveTo>
                  <a:lnTo>
                    <a:pt x="117" y="21"/>
                  </a:lnTo>
                  <a:lnTo>
                    <a:pt x="117" y="0"/>
                  </a:lnTo>
                  <a:lnTo>
                    <a:pt x="0" y="117"/>
                  </a:lnTo>
                  <a:lnTo>
                    <a:pt x="0" y="137"/>
                  </a:lnTo>
                  <a:close/>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3" name="Freeform 74"/>
            <p:cNvSpPr>
              <a:spLocks/>
            </p:cNvSpPr>
            <p:nvPr/>
          </p:nvSpPr>
          <p:spPr bwMode="auto">
            <a:xfrm>
              <a:off x="5075" y="2269"/>
              <a:ext cx="439" cy="110"/>
            </a:xfrm>
            <a:custGeom>
              <a:avLst/>
              <a:gdLst>
                <a:gd name="T0" fmla="*/ 0 w 439"/>
                <a:gd name="T1" fmla="*/ 110 h 110"/>
                <a:gd name="T2" fmla="*/ 110 w 439"/>
                <a:gd name="T3" fmla="*/ 0 h 110"/>
                <a:gd name="T4" fmla="*/ 439 w 439"/>
                <a:gd name="T5" fmla="*/ 0 h 110"/>
                <a:gd name="T6" fmla="*/ 329 w 439"/>
                <a:gd name="T7" fmla="*/ 110 h 110"/>
                <a:gd name="T8" fmla="*/ 0 w 439"/>
                <a:gd name="T9" fmla="*/ 110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9" h="110">
                  <a:moveTo>
                    <a:pt x="0" y="110"/>
                  </a:moveTo>
                  <a:lnTo>
                    <a:pt x="110" y="0"/>
                  </a:lnTo>
                  <a:lnTo>
                    <a:pt x="439" y="0"/>
                  </a:lnTo>
                  <a:lnTo>
                    <a:pt x="329" y="110"/>
                  </a:lnTo>
                  <a:lnTo>
                    <a:pt x="0" y="11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4" name="Freeform 75"/>
            <p:cNvSpPr>
              <a:spLocks/>
            </p:cNvSpPr>
            <p:nvPr/>
          </p:nvSpPr>
          <p:spPr bwMode="auto">
            <a:xfrm>
              <a:off x="5404" y="2269"/>
              <a:ext cx="110" cy="969"/>
            </a:xfrm>
            <a:custGeom>
              <a:avLst/>
              <a:gdLst>
                <a:gd name="T0" fmla="*/ 0 w 110"/>
                <a:gd name="T1" fmla="*/ 110 h 969"/>
                <a:gd name="T2" fmla="*/ 110 w 110"/>
                <a:gd name="T3" fmla="*/ 0 h 969"/>
                <a:gd name="T4" fmla="*/ 110 w 110"/>
                <a:gd name="T5" fmla="*/ 859 h 969"/>
                <a:gd name="T6" fmla="*/ 0 w 110"/>
                <a:gd name="T7" fmla="*/ 969 h 969"/>
                <a:gd name="T8" fmla="*/ 0 w 110"/>
                <a:gd name="T9" fmla="*/ 110 h 9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 h="969">
                  <a:moveTo>
                    <a:pt x="0" y="110"/>
                  </a:moveTo>
                  <a:lnTo>
                    <a:pt x="110" y="0"/>
                  </a:lnTo>
                  <a:lnTo>
                    <a:pt x="110" y="859"/>
                  </a:lnTo>
                  <a:lnTo>
                    <a:pt x="0" y="969"/>
                  </a:lnTo>
                  <a:lnTo>
                    <a:pt x="0" y="110"/>
                  </a:lnTo>
                  <a:close/>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5" name="Rectangle 76"/>
            <p:cNvSpPr>
              <a:spLocks noChangeArrowheads="1"/>
            </p:cNvSpPr>
            <p:nvPr/>
          </p:nvSpPr>
          <p:spPr bwMode="auto">
            <a:xfrm>
              <a:off x="5075" y="2379"/>
              <a:ext cx="329" cy="85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76" name="Rectangle 77"/>
            <p:cNvSpPr>
              <a:spLocks noChangeArrowheads="1"/>
            </p:cNvSpPr>
            <p:nvPr/>
          </p:nvSpPr>
          <p:spPr bwMode="auto">
            <a:xfrm>
              <a:off x="5075" y="2379"/>
              <a:ext cx="329" cy="859"/>
            </a:xfrm>
            <a:prstGeom prst="rect">
              <a:avLst/>
            </a:pr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77" name="Picture 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4" y="2414"/>
              <a:ext cx="251"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Rectangle 79"/>
            <p:cNvSpPr>
              <a:spLocks noChangeArrowheads="1"/>
            </p:cNvSpPr>
            <p:nvPr/>
          </p:nvSpPr>
          <p:spPr bwMode="auto">
            <a:xfrm>
              <a:off x="5116" y="2420"/>
              <a:ext cx="247" cy="522"/>
            </a:xfrm>
            <a:prstGeom prst="rect">
              <a:avLst/>
            </a:pr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79" name="Freeform 80"/>
            <p:cNvSpPr>
              <a:spLocks noEditPoints="1"/>
            </p:cNvSpPr>
            <p:nvPr/>
          </p:nvSpPr>
          <p:spPr bwMode="auto">
            <a:xfrm>
              <a:off x="5146" y="2447"/>
              <a:ext cx="188" cy="449"/>
            </a:xfrm>
            <a:custGeom>
              <a:avLst/>
              <a:gdLst>
                <a:gd name="T0" fmla="*/ 0 w 188"/>
                <a:gd name="T1" fmla="*/ 404 h 449"/>
                <a:gd name="T2" fmla="*/ 188 w 188"/>
                <a:gd name="T3" fmla="*/ 404 h 449"/>
                <a:gd name="T4" fmla="*/ 188 w 188"/>
                <a:gd name="T5" fmla="*/ 449 h 449"/>
                <a:gd name="T6" fmla="*/ 0 w 188"/>
                <a:gd name="T7" fmla="*/ 449 h 449"/>
                <a:gd name="T8" fmla="*/ 0 w 188"/>
                <a:gd name="T9" fmla="*/ 404 h 449"/>
                <a:gd name="T10" fmla="*/ 0 w 188"/>
                <a:gd name="T11" fmla="*/ 336 h 449"/>
                <a:gd name="T12" fmla="*/ 188 w 188"/>
                <a:gd name="T13" fmla="*/ 336 h 449"/>
                <a:gd name="T14" fmla="*/ 188 w 188"/>
                <a:gd name="T15" fmla="*/ 380 h 449"/>
                <a:gd name="T16" fmla="*/ 0 w 188"/>
                <a:gd name="T17" fmla="*/ 380 h 449"/>
                <a:gd name="T18" fmla="*/ 0 w 188"/>
                <a:gd name="T19" fmla="*/ 336 h 449"/>
                <a:gd name="T20" fmla="*/ 0 w 188"/>
                <a:gd name="T21" fmla="*/ 267 h 449"/>
                <a:gd name="T22" fmla="*/ 188 w 188"/>
                <a:gd name="T23" fmla="*/ 267 h 449"/>
                <a:gd name="T24" fmla="*/ 188 w 188"/>
                <a:gd name="T25" fmla="*/ 312 h 449"/>
                <a:gd name="T26" fmla="*/ 0 w 188"/>
                <a:gd name="T27" fmla="*/ 312 h 449"/>
                <a:gd name="T28" fmla="*/ 0 w 188"/>
                <a:gd name="T29" fmla="*/ 267 h 449"/>
                <a:gd name="T30" fmla="*/ 0 w 188"/>
                <a:gd name="T31" fmla="*/ 198 h 449"/>
                <a:gd name="T32" fmla="*/ 188 w 188"/>
                <a:gd name="T33" fmla="*/ 198 h 449"/>
                <a:gd name="T34" fmla="*/ 188 w 188"/>
                <a:gd name="T35" fmla="*/ 243 h 449"/>
                <a:gd name="T36" fmla="*/ 0 w 188"/>
                <a:gd name="T37" fmla="*/ 243 h 449"/>
                <a:gd name="T38" fmla="*/ 0 w 188"/>
                <a:gd name="T39" fmla="*/ 198 h 449"/>
                <a:gd name="T40" fmla="*/ 0 w 188"/>
                <a:gd name="T41" fmla="*/ 100 h 449"/>
                <a:gd name="T42" fmla="*/ 188 w 188"/>
                <a:gd name="T43" fmla="*/ 100 h 449"/>
                <a:gd name="T44" fmla="*/ 188 w 188"/>
                <a:gd name="T45" fmla="*/ 176 h 449"/>
                <a:gd name="T46" fmla="*/ 0 w 188"/>
                <a:gd name="T47" fmla="*/ 176 h 449"/>
                <a:gd name="T48" fmla="*/ 0 w 188"/>
                <a:gd name="T49" fmla="*/ 100 h 449"/>
                <a:gd name="T50" fmla="*/ 0 w 188"/>
                <a:gd name="T51" fmla="*/ 0 h 449"/>
                <a:gd name="T52" fmla="*/ 188 w 188"/>
                <a:gd name="T53" fmla="*/ 0 h 449"/>
                <a:gd name="T54" fmla="*/ 188 w 188"/>
                <a:gd name="T55" fmla="*/ 76 h 449"/>
                <a:gd name="T56" fmla="*/ 0 w 188"/>
                <a:gd name="T57" fmla="*/ 76 h 449"/>
                <a:gd name="T58" fmla="*/ 0 w 188"/>
                <a:gd name="T59" fmla="*/ 0 h 4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8" h="449">
                  <a:moveTo>
                    <a:pt x="0" y="404"/>
                  </a:moveTo>
                  <a:lnTo>
                    <a:pt x="188" y="404"/>
                  </a:lnTo>
                  <a:lnTo>
                    <a:pt x="188" y="449"/>
                  </a:lnTo>
                  <a:lnTo>
                    <a:pt x="0" y="449"/>
                  </a:lnTo>
                  <a:lnTo>
                    <a:pt x="0" y="404"/>
                  </a:lnTo>
                  <a:close/>
                  <a:moveTo>
                    <a:pt x="0" y="336"/>
                  </a:moveTo>
                  <a:lnTo>
                    <a:pt x="188" y="336"/>
                  </a:lnTo>
                  <a:lnTo>
                    <a:pt x="188" y="380"/>
                  </a:lnTo>
                  <a:lnTo>
                    <a:pt x="0" y="380"/>
                  </a:lnTo>
                  <a:lnTo>
                    <a:pt x="0" y="336"/>
                  </a:lnTo>
                  <a:close/>
                  <a:moveTo>
                    <a:pt x="0" y="267"/>
                  </a:moveTo>
                  <a:lnTo>
                    <a:pt x="188" y="267"/>
                  </a:lnTo>
                  <a:lnTo>
                    <a:pt x="188" y="312"/>
                  </a:lnTo>
                  <a:lnTo>
                    <a:pt x="0" y="312"/>
                  </a:lnTo>
                  <a:lnTo>
                    <a:pt x="0" y="267"/>
                  </a:lnTo>
                  <a:close/>
                  <a:moveTo>
                    <a:pt x="0" y="198"/>
                  </a:moveTo>
                  <a:lnTo>
                    <a:pt x="188" y="198"/>
                  </a:lnTo>
                  <a:lnTo>
                    <a:pt x="188" y="243"/>
                  </a:lnTo>
                  <a:lnTo>
                    <a:pt x="0" y="243"/>
                  </a:lnTo>
                  <a:lnTo>
                    <a:pt x="0" y="198"/>
                  </a:lnTo>
                  <a:close/>
                  <a:moveTo>
                    <a:pt x="0" y="100"/>
                  </a:moveTo>
                  <a:lnTo>
                    <a:pt x="188" y="100"/>
                  </a:lnTo>
                  <a:lnTo>
                    <a:pt x="188" y="176"/>
                  </a:lnTo>
                  <a:lnTo>
                    <a:pt x="0" y="176"/>
                  </a:lnTo>
                  <a:lnTo>
                    <a:pt x="0" y="100"/>
                  </a:lnTo>
                  <a:close/>
                  <a:moveTo>
                    <a:pt x="0" y="0"/>
                  </a:moveTo>
                  <a:lnTo>
                    <a:pt x="188" y="0"/>
                  </a:lnTo>
                  <a:lnTo>
                    <a:pt x="188" y="76"/>
                  </a:lnTo>
                  <a:lnTo>
                    <a:pt x="0" y="76"/>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0" name="Rectangle 81"/>
            <p:cNvSpPr>
              <a:spLocks noChangeArrowheads="1"/>
            </p:cNvSpPr>
            <p:nvPr/>
          </p:nvSpPr>
          <p:spPr bwMode="auto">
            <a:xfrm>
              <a:off x="5146" y="2851"/>
              <a:ext cx="188" cy="45"/>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1" name="Rectangle 82"/>
            <p:cNvSpPr>
              <a:spLocks noChangeArrowheads="1"/>
            </p:cNvSpPr>
            <p:nvPr/>
          </p:nvSpPr>
          <p:spPr bwMode="auto">
            <a:xfrm>
              <a:off x="5146" y="2783"/>
              <a:ext cx="188" cy="44"/>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2" name="Rectangle 83"/>
            <p:cNvSpPr>
              <a:spLocks noChangeArrowheads="1"/>
            </p:cNvSpPr>
            <p:nvPr/>
          </p:nvSpPr>
          <p:spPr bwMode="auto">
            <a:xfrm>
              <a:off x="5146" y="2714"/>
              <a:ext cx="188" cy="45"/>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3" name="Rectangle 84"/>
            <p:cNvSpPr>
              <a:spLocks noChangeArrowheads="1"/>
            </p:cNvSpPr>
            <p:nvPr/>
          </p:nvSpPr>
          <p:spPr bwMode="auto">
            <a:xfrm>
              <a:off x="5146" y="2645"/>
              <a:ext cx="188" cy="45"/>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4" name="Rectangle 85"/>
            <p:cNvSpPr>
              <a:spLocks noChangeArrowheads="1"/>
            </p:cNvSpPr>
            <p:nvPr/>
          </p:nvSpPr>
          <p:spPr bwMode="auto">
            <a:xfrm>
              <a:off x="5146" y="2547"/>
              <a:ext cx="188" cy="76"/>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5" name="Rectangle 86"/>
            <p:cNvSpPr>
              <a:spLocks noChangeArrowheads="1"/>
            </p:cNvSpPr>
            <p:nvPr/>
          </p:nvSpPr>
          <p:spPr bwMode="auto">
            <a:xfrm>
              <a:off x="5146" y="2447"/>
              <a:ext cx="188" cy="76"/>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86" name="Rectangle 87"/>
            <p:cNvSpPr>
              <a:spLocks noChangeArrowheads="1"/>
            </p:cNvSpPr>
            <p:nvPr/>
          </p:nvSpPr>
          <p:spPr bwMode="auto">
            <a:xfrm>
              <a:off x="5089" y="3238"/>
              <a:ext cx="301" cy="20"/>
            </a:xfrm>
            <a:prstGeom prst="rect">
              <a:avLst/>
            </a:prstGeom>
            <a:solidFill>
              <a:srgbClr val="9A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87" name="Picture 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5" y="2987"/>
              <a:ext cx="5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5" y="2987"/>
              <a:ext cx="5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1" y="3000"/>
              <a:ext cx="38"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1" y="3000"/>
              <a:ext cx="38"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1" y="3056"/>
              <a:ext cx="38"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9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1" y="3056"/>
              <a:ext cx="38"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9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27" y="3056"/>
              <a:ext cx="25" cy="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9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27" y="3056"/>
              <a:ext cx="25" cy="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 name="Rectangle 96"/>
            <p:cNvSpPr>
              <a:spLocks noChangeArrowheads="1"/>
            </p:cNvSpPr>
            <p:nvPr/>
          </p:nvSpPr>
          <p:spPr bwMode="auto">
            <a:xfrm>
              <a:off x="5192" y="2485"/>
              <a:ext cx="27" cy="7"/>
            </a:xfrm>
            <a:prstGeom prst="rect">
              <a:avLst/>
            </a:prstGeom>
            <a:solidFill>
              <a:srgbClr val="9A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96" name="Picture 9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58" y="2458"/>
              <a:ext cx="163"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98"/>
            <p:cNvSpPr>
              <a:spLocks noChangeArrowheads="1"/>
            </p:cNvSpPr>
            <p:nvPr/>
          </p:nvSpPr>
          <p:spPr bwMode="auto">
            <a:xfrm>
              <a:off x="5160" y="2461"/>
              <a:ext cx="159" cy="15"/>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98" name="Picture 9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90" y="2484"/>
              <a:ext cx="37"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10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90" y="2484"/>
              <a:ext cx="37"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0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52" y="2565"/>
              <a:ext cx="169"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Freeform 102"/>
            <p:cNvSpPr>
              <a:spLocks/>
            </p:cNvSpPr>
            <p:nvPr/>
          </p:nvSpPr>
          <p:spPr bwMode="auto">
            <a:xfrm>
              <a:off x="5157" y="2565"/>
              <a:ext cx="159" cy="30"/>
            </a:xfrm>
            <a:custGeom>
              <a:avLst/>
              <a:gdLst>
                <a:gd name="T0" fmla="*/ 0 w 404"/>
                <a:gd name="T1" fmla="*/ 6 h 74"/>
                <a:gd name="T2" fmla="*/ 43 w 404"/>
                <a:gd name="T3" fmla="*/ 6 h 74"/>
                <a:gd name="T4" fmla="*/ 130 w 404"/>
                <a:gd name="T5" fmla="*/ 6 h 74"/>
                <a:gd name="T6" fmla="*/ 159 w 404"/>
                <a:gd name="T7" fmla="*/ 6 h 74"/>
                <a:gd name="T8" fmla="*/ 159 w 404"/>
                <a:gd name="T9" fmla="*/ 30 h 74"/>
                <a:gd name="T10" fmla="*/ 0 w 404"/>
                <a:gd name="T11" fmla="*/ 30 h 74"/>
                <a:gd name="T12" fmla="*/ 0 w 404"/>
                <a:gd name="T13" fmla="*/ 6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4" h="74">
                  <a:moveTo>
                    <a:pt x="0" y="15"/>
                  </a:moveTo>
                  <a:lnTo>
                    <a:pt x="110" y="15"/>
                  </a:lnTo>
                  <a:cubicBezTo>
                    <a:pt x="181" y="0"/>
                    <a:pt x="259" y="0"/>
                    <a:pt x="331" y="15"/>
                  </a:cubicBezTo>
                  <a:lnTo>
                    <a:pt x="404" y="15"/>
                  </a:lnTo>
                  <a:lnTo>
                    <a:pt x="404" y="74"/>
                  </a:lnTo>
                  <a:lnTo>
                    <a:pt x="0" y="74"/>
                  </a:lnTo>
                  <a:lnTo>
                    <a:pt x="0" y="15"/>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2" name="Rectangle 103"/>
            <p:cNvSpPr>
              <a:spLocks noChangeArrowheads="1"/>
            </p:cNvSpPr>
            <p:nvPr/>
          </p:nvSpPr>
          <p:spPr bwMode="auto">
            <a:xfrm>
              <a:off x="5164" y="2581"/>
              <a:ext cx="144" cy="6"/>
            </a:xfrm>
            <a:prstGeom prst="rect">
              <a:avLst/>
            </a:prstGeom>
            <a:solidFill>
              <a:srgbClr val="DBDA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03" name="Rectangle 104"/>
            <p:cNvSpPr>
              <a:spLocks noChangeArrowheads="1"/>
            </p:cNvSpPr>
            <p:nvPr/>
          </p:nvSpPr>
          <p:spPr bwMode="auto">
            <a:xfrm>
              <a:off x="5164" y="2581"/>
              <a:ext cx="144" cy="6"/>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pic>
          <p:nvPicPr>
            <p:cNvPr id="104" name="Picture 10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52" y="2647"/>
              <a:ext cx="176" cy="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Freeform 106"/>
            <p:cNvSpPr>
              <a:spLocks/>
            </p:cNvSpPr>
            <p:nvPr/>
          </p:nvSpPr>
          <p:spPr bwMode="auto">
            <a:xfrm>
              <a:off x="5157" y="2652"/>
              <a:ext cx="165" cy="25"/>
            </a:xfrm>
            <a:custGeom>
              <a:avLst/>
              <a:gdLst>
                <a:gd name="T0" fmla="*/ 0 w 419"/>
                <a:gd name="T1" fmla="*/ 19 h 63"/>
                <a:gd name="T2" fmla="*/ 0 w 419"/>
                <a:gd name="T3" fmla="*/ 7 h 63"/>
                <a:gd name="T4" fmla="*/ 53 w 419"/>
                <a:gd name="T5" fmla="*/ 7 h 63"/>
                <a:gd name="T6" fmla="*/ 112 w 419"/>
                <a:gd name="T7" fmla="*/ 7 h 63"/>
                <a:gd name="T8" fmla="*/ 165 w 419"/>
                <a:gd name="T9" fmla="*/ 7 h 63"/>
                <a:gd name="T10" fmla="*/ 165 w 419"/>
                <a:gd name="T11" fmla="*/ 19 h 63"/>
                <a:gd name="T12" fmla="*/ 112 w 419"/>
                <a:gd name="T13" fmla="*/ 19 h 63"/>
                <a:gd name="T14" fmla="*/ 53 w 419"/>
                <a:gd name="T15" fmla="*/ 19 h 63"/>
                <a:gd name="T16" fmla="*/ 0 w 419"/>
                <a:gd name="T17" fmla="*/ 19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9" h="63">
                  <a:moveTo>
                    <a:pt x="0" y="48"/>
                  </a:moveTo>
                  <a:lnTo>
                    <a:pt x="0" y="17"/>
                  </a:lnTo>
                  <a:lnTo>
                    <a:pt x="134" y="17"/>
                  </a:lnTo>
                  <a:cubicBezTo>
                    <a:pt x="181" y="0"/>
                    <a:pt x="238" y="0"/>
                    <a:pt x="285" y="17"/>
                  </a:cubicBezTo>
                  <a:lnTo>
                    <a:pt x="419" y="17"/>
                  </a:lnTo>
                  <a:lnTo>
                    <a:pt x="419" y="48"/>
                  </a:lnTo>
                  <a:lnTo>
                    <a:pt x="285" y="48"/>
                  </a:lnTo>
                  <a:cubicBezTo>
                    <a:pt x="238" y="63"/>
                    <a:pt x="182" y="63"/>
                    <a:pt x="134" y="48"/>
                  </a:cubicBezTo>
                  <a:lnTo>
                    <a:pt x="0" y="48"/>
                  </a:lnTo>
                  <a:close/>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pic>
          <p:nvPicPr>
            <p:cNvPr id="106" name="Picture 10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40" y="2477"/>
              <a:ext cx="94"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Rectangle 108"/>
            <p:cNvSpPr>
              <a:spLocks noChangeArrowheads="1"/>
            </p:cNvSpPr>
            <p:nvPr/>
          </p:nvSpPr>
          <p:spPr bwMode="auto">
            <a:xfrm>
              <a:off x="5297" y="2483"/>
              <a:ext cx="22" cy="11"/>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08" name="Freeform 109"/>
            <p:cNvSpPr>
              <a:spLocks/>
            </p:cNvSpPr>
            <p:nvPr/>
          </p:nvSpPr>
          <p:spPr bwMode="auto">
            <a:xfrm>
              <a:off x="5261" y="2485"/>
              <a:ext cx="14" cy="14"/>
            </a:xfrm>
            <a:custGeom>
              <a:avLst/>
              <a:gdLst>
                <a:gd name="T0" fmla="*/ 14 w 14"/>
                <a:gd name="T1" fmla="*/ 7 h 14"/>
                <a:gd name="T2" fmla="*/ 0 w 14"/>
                <a:gd name="T3" fmla="*/ 14 h 14"/>
                <a:gd name="T4" fmla="*/ 0 w 14"/>
                <a:gd name="T5" fmla="*/ 0 h 14"/>
                <a:gd name="T6" fmla="*/ 14 w 14"/>
                <a:gd name="T7" fmla="*/ 7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4">
                  <a:moveTo>
                    <a:pt x="14" y="7"/>
                  </a:moveTo>
                  <a:lnTo>
                    <a:pt x="0" y="14"/>
                  </a:lnTo>
                  <a:lnTo>
                    <a:pt x="0" y="0"/>
                  </a:lnTo>
                  <a:lnTo>
                    <a:pt x="14" y="7"/>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09" name="Freeform 110"/>
            <p:cNvSpPr>
              <a:spLocks/>
            </p:cNvSpPr>
            <p:nvPr/>
          </p:nvSpPr>
          <p:spPr bwMode="auto">
            <a:xfrm>
              <a:off x="5240" y="2485"/>
              <a:ext cx="14" cy="14"/>
            </a:xfrm>
            <a:custGeom>
              <a:avLst/>
              <a:gdLst>
                <a:gd name="T0" fmla="*/ 0 w 14"/>
                <a:gd name="T1" fmla="*/ 7 h 14"/>
                <a:gd name="T2" fmla="*/ 14 w 14"/>
                <a:gd name="T3" fmla="*/ 0 h 14"/>
                <a:gd name="T4" fmla="*/ 14 w 14"/>
                <a:gd name="T5" fmla="*/ 14 h 14"/>
                <a:gd name="T6" fmla="*/ 0 w 14"/>
                <a:gd name="T7" fmla="*/ 7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4">
                  <a:moveTo>
                    <a:pt x="0" y="7"/>
                  </a:moveTo>
                  <a:lnTo>
                    <a:pt x="14" y="0"/>
                  </a:lnTo>
                  <a:lnTo>
                    <a:pt x="14" y="14"/>
                  </a:lnTo>
                  <a:lnTo>
                    <a:pt x="0" y="7"/>
                  </a:lnTo>
                </a:path>
              </a:pathLst>
            </a:custGeom>
            <a:noFill/>
            <a:ln w="158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0" name="Rectangle 111"/>
            <p:cNvSpPr>
              <a:spLocks noChangeArrowheads="1"/>
            </p:cNvSpPr>
            <p:nvPr/>
          </p:nvSpPr>
          <p:spPr bwMode="auto">
            <a:xfrm>
              <a:off x="5286" y="2602"/>
              <a:ext cx="29" cy="7"/>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1" name="Rectangle 112"/>
            <p:cNvSpPr>
              <a:spLocks noChangeArrowheads="1"/>
            </p:cNvSpPr>
            <p:nvPr/>
          </p:nvSpPr>
          <p:spPr bwMode="auto">
            <a:xfrm>
              <a:off x="5293" y="2677"/>
              <a:ext cx="29" cy="8"/>
            </a:xfrm>
            <a:prstGeom prst="rect">
              <a:avLst/>
            </a:prstGeom>
            <a:noFill/>
            <a:ln w="1588"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2" name="Freeform 113"/>
            <p:cNvSpPr>
              <a:spLocks noEditPoints="1"/>
            </p:cNvSpPr>
            <p:nvPr/>
          </p:nvSpPr>
          <p:spPr bwMode="auto">
            <a:xfrm>
              <a:off x="5157" y="2486"/>
              <a:ext cx="18" cy="120"/>
            </a:xfrm>
            <a:custGeom>
              <a:avLst/>
              <a:gdLst>
                <a:gd name="T0" fmla="*/ 4 w 18"/>
                <a:gd name="T1" fmla="*/ 0 h 120"/>
                <a:gd name="T2" fmla="*/ 18 w 18"/>
                <a:gd name="T3" fmla="*/ 0 h 120"/>
                <a:gd name="T4" fmla="*/ 0 w 18"/>
                <a:gd name="T5" fmla="*/ 120 h 120"/>
                <a:gd name="T6" fmla="*/ 14 w 18"/>
                <a:gd name="T7" fmla="*/ 12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20">
                  <a:moveTo>
                    <a:pt x="4" y="0"/>
                  </a:moveTo>
                  <a:lnTo>
                    <a:pt x="18" y="0"/>
                  </a:lnTo>
                  <a:moveTo>
                    <a:pt x="0" y="120"/>
                  </a:moveTo>
                  <a:lnTo>
                    <a:pt x="14" y="120"/>
                  </a:lnTo>
                </a:path>
              </a:pathLst>
            </a:custGeom>
            <a:noFill/>
            <a:ln w="3175" cap="flat">
              <a:solidFill>
                <a:srgbClr val="00FF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 name="Rectangle 114"/>
            <p:cNvSpPr>
              <a:spLocks noChangeArrowheads="1"/>
            </p:cNvSpPr>
            <p:nvPr/>
          </p:nvSpPr>
          <p:spPr bwMode="auto">
            <a:xfrm>
              <a:off x="5114" y="2974"/>
              <a:ext cx="6" cy="233"/>
            </a:xfrm>
            <a:prstGeom prst="rect">
              <a:avLst/>
            </a:prstGeom>
            <a:solidFill>
              <a:srgbClr val="6767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4" name="Rectangle 115"/>
            <p:cNvSpPr>
              <a:spLocks noChangeArrowheads="1"/>
            </p:cNvSpPr>
            <p:nvPr/>
          </p:nvSpPr>
          <p:spPr bwMode="auto">
            <a:xfrm>
              <a:off x="5120" y="2974"/>
              <a:ext cx="7" cy="233"/>
            </a:xfrm>
            <a:prstGeom prst="rect">
              <a:avLst/>
            </a:prstGeom>
            <a:solidFill>
              <a:srgbClr val="6B6B6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5" name="Rectangle 116"/>
            <p:cNvSpPr>
              <a:spLocks noChangeArrowheads="1"/>
            </p:cNvSpPr>
            <p:nvPr/>
          </p:nvSpPr>
          <p:spPr bwMode="auto">
            <a:xfrm>
              <a:off x="5127" y="2974"/>
              <a:ext cx="6" cy="233"/>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6" name="Rectangle 117"/>
            <p:cNvSpPr>
              <a:spLocks noChangeArrowheads="1"/>
            </p:cNvSpPr>
            <p:nvPr/>
          </p:nvSpPr>
          <p:spPr bwMode="auto">
            <a:xfrm>
              <a:off x="5133" y="2974"/>
              <a:ext cx="6" cy="233"/>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7" name="Rectangle 118"/>
            <p:cNvSpPr>
              <a:spLocks noChangeArrowheads="1"/>
            </p:cNvSpPr>
            <p:nvPr/>
          </p:nvSpPr>
          <p:spPr bwMode="auto">
            <a:xfrm>
              <a:off x="5139" y="2974"/>
              <a:ext cx="7" cy="233"/>
            </a:xfrm>
            <a:prstGeom prst="rect">
              <a:avLst/>
            </a:prstGeom>
            <a:solidFill>
              <a:srgbClr val="84848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8" name="Rectangle 119"/>
            <p:cNvSpPr>
              <a:spLocks noChangeArrowheads="1"/>
            </p:cNvSpPr>
            <p:nvPr/>
          </p:nvSpPr>
          <p:spPr bwMode="auto">
            <a:xfrm>
              <a:off x="5146" y="2974"/>
              <a:ext cx="6" cy="233"/>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19" name="Rectangle 120"/>
            <p:cNvSpPr>
              <a:spLocks noChangeArrowheads="1"/>
            </p:cNvSpPr>
            <p:nvPr/>
          </p:nvSpPr>
          <p:spPr bwMode="auto">
            <a:xfrm>
              <a:off x="5152" y="2974"/>
              <a:ext cx="6" cy="23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0" name="Rectangle 121"/>
            <p:cNvSpPr>
              <a:spLocks noChangeArrowheads="1"/>
            </p:cNvSpPr>
            <p:nvPr/>
          </p:nvSpPr>
          <p:spPr bwMode="auto">
            <a:xfrm>
              <a:off x="5158" y="2974"/>
              <a:ext cx="6" cy="233"/>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1" name="Rectangle 122"/>
            <p:cNvSpPr>
              <a:spLocks noChangeArrowheads="1"/>
            </p:cNvSpPr>
            <p:nvPr/>
          </p:nvSpPr>
          <p:spPr bwMode="auto">
            <a:xfrm>
              <a:off x="5164" y="2974"/>
              <a:ext cx="7" cy="233"/>
            </a:xfrm>
            <a:prstGeom prst="rect">
              <a:avLst/>
            </a:prstGeom>
            <a:solidFill>
              <a:srgbClr val="A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2" name="Rectangle 123"/>
            <p:cNvSpPr>
              <a:spLocks noChangeArrowheads="1"/>
            </p:cNvSpPr>
            <p:nvPr/>
          </p:nvSpPr>
          <p:spPr bwMode="auto">
            <a:xfrm>
              <a:off x="5171" y="2974"/>
              <a:ext cx="6" cy="233"/>
            </a:xfrm>
            <a:prstGeom prst="rect">
              <a:avLst/>
            </a:prstGeom>
            <a:solidFill>
              <a:srgbClr val="B6B6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3" name="Rectangle 124"/>
            <p:cNvSpPr>
              <a:spLocks noChangeArrowheads="1"/>
            </p:cNvSpPr>
            <p:nvPr/>
          </p:nvSpPr>
          <p:spPr bwMode="auto">
            <a:xfrm>
              <a:off x="5177" y="2974"/>
              <a:ext cx="6" cy="233"/>
            </a:xfrm>
            <a:prstGeom prst="rect">
              <a:avLst/>
            </a:prstGeom>
            <a:solidFill>
              <a:srgbClr val="BBBBB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4" name="Rectangle 125"/>
            <p:cNvSpPr>
              <a:spLocks noChangeArrowheads="1"/>
            </p:cNvSpPr>
            <p:nvPr/>
          </p:nvSpPr>
          <p:spPr bwMode="auto">
            <a:xfrm>
              <a:off x="5183" y="2974"/>
              <a:ext cx="7" cy="233"/>
            </a:xfrm>
            <a:prstGeom prst="rect">
              <a:avLst/>
            </a:prstGeom>
            <a:solidFill>
              <a:srgbClr val="BEBE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5" name="Rectangle 126"/>
            <p:cNvSpPr>
              <a:spLocks noChangeArrowheads="1"/>
            </p:cNvSpPr>
            <p:nvPr/>
          </p:nvSpPr>
          <p:spPr bwMode="auto">
            <a:xfrm>
              <a:off x="5190" y="2974"/>
              <a:ext cx="6" cy="23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6" name="Rectangle 127"/>
            <p:cNvSpPr>
              <a:spLocks noChangeArrowheads="1"/>
            </p:cNvSpPr>
            <p:nvPr/>
          </p:nvSpPr>
          <p:spPr bwMode="auto">
            <a:xfrm>
              <a:off x="5196" y="2974"/>
              <a:ext cx="6" cy="23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7" name="Rectangle 128"/>
            <p:cNvSpPr>
              <a:spLocks noChangeArrowheads="1"/>
            </p:cNvSpPr>
            <p:nvPr/>
          </p:nvSpPr>
          <p:spPr bwMode="auto">
            <a:xfrm>
              <a:off x="5284" y="2974"/>
              <a:ext cx="6" cy="23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8" name="Rectangle 129"/>
            <p:cNvSpPr>
              <a:spLocks noChangeArrowheads="1"/>
            </p:cNvSpPr>
            <p:nvPr/>
          </p:nvSpPr>
          <p:spPr bwMode="auto">
            <a:xfrm>
              <a:off x="5290" y="2974"/>
              <a:ext cx="6" cy="233"/>
            </a:xfrm>
            <a:prstGeom prst="rect">
              <a:avLst/>
            </a:prstGeom>
            <a:solidFill>
              <a:srgbClr val="BEBE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29" name="Rectangle 130"/>
            <p:cNvSpPr>
              <a:spLocks noChangeArrowheads="1"/>
            </p:cNvSpPr>
            <p:nvPr/>
          </p:nvSpPr>
          <p:spPr bwMode="auto">
            <a:xfrm>
              <a:off x="5296" y="2974"/>
              <a:ext cx="7" cy="233"/>
            </a:xfrm>
            <a:prstGeom prst="rect">
              <a:avLst/>
            </a:prstGeom>
            <a:solidFill>
              <a:srgbClr val="BABA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0" name="Rectangle 131"/>
            <p:cNvSpPr>
              <a:spLocks noChangeArrowheads="1"/>
            </p:cNvSpPr>
            <p:nvPr/>
          </p:nvSpPr>
          <p:spPr bwMode="auto">
            <a:xfrm>
              <a:off x="5303" y="2974"/>
              <a:ext cx="6" cy="233"/>
            </a:xfrm>
            <a:prstGeom prst="rect">
              <a:avLst/>
            </a:prstGeom>
            <a:solidFill>
              <a:srgbClr val="B5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1" name="Rectangle 132"/>
            <p:cNvSpPr>
              <a:spLocks noChangeArrowheads="1"/>
            </p:cNvSpPr>
            <p:nvPr/>
          </p:nvSpPr>
          <p:spPr bwMode="auto">
            <a:xfrm>
              <a:off x="5309" y="2974"/>
              <a:ext cx="6" cy="233"/>
            </a:xfrm>
            <a:prstGeom prst="rect">
              <a:avLst/>
            </a:prstGeom>
            <a:solidFill>
              <a:srgbClr val="AE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2" name="Rectangle 133"/>
            <p:cNvSpPr>
              <a:spLocks noChangeArrowheads="1"/>
            </p:cNvSpPr>
            <p:nvPr/>
          </p:nvSpPr>
          <p:spPr bwMode="auto">
            <a:xfrm>
              <a:off x="5315" y="2974"/>
              <a:ext cx="6" cy="233"/>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3" name="Rectangle 134"/>
            <p:cNvSpPr>
              <a:spLocks noChangeArrowheads="1"/>
            </p:cNvSpPr>
            <p:nvPr/>
          </p:nvSpPr>
          <p:spPr bwMode="auto">
            <a:xfrm>
              <a:off x="5321" y="2974"/>
              <a:ext cx="7" cy="233"/>
            </a:xfrm>
            <a:prstGeom prst="rect">
              <a:avLst/>
            </a:prstGeom>
            <a:solidFill>
              <a:srgbClr val="9A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4" name="Rectangle 135"/>
            <p:cNvSpPr>
              <a:spLocks noChangeArrowheads="1"/>
            </p:cNvSpPr>
            <p:nvPr/>
          </p:nvSpPr>
          <p:spPr bwMode="auto">
            <a:xfrm>
              <a:off x="5328" y="2974"/>
              <a:ext cx="6" cy="233"/>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5" name="Rectangle 136"/>
            <p:cNvSpPr>
              <a:spLocks noChangeArrowheads="1"/>
            </p:cNvSpPr>
            <p:nvPr/>
          </p:nvSpPr>
          <p:spPr bwMode="auto">
            <a:xfrm>
              <a:off x="5334" y="2974"/>
              <a:ext cx="6" cy="233"/>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6" name="Rectangle 137"/>
            <p:cNvSpPr>
              <a:spLocks noChangeArrowheads="1"/>
            </p:cNvSpPr>
            <p:nvPr/>
          </p:nvSpPr>
          <p:spPr bwMode="auto">
            <a:xfrm>
              <a:off x="5340" y="2974"/>
              <a:ext cx="7" cy="233"/>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7" name="Rectangle 138"/>
            <p:cNvSpPr>
              <a:spLocks noChangeArrowheads="1"/>
            </p:cNvSpPr>
            <p:nvPr/>
          </p:nvSpPr>
          <p:spPr bwMode="auto">
            <a:xfrm>
              <a:off x="5347" y="2974"/>
              <a:ext cx="6" cy="233"/>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8" name="Rectangle 139"/>
            <p:cNvSpPr>
              <a:spLocks noChangeArrowheads="1"/>
            </p:cNvSpPr>
            <p:nvPr/>
          </p:nvSpPr>
          <p:spPr bwMode="auto">
            <a:xfrm>
              <a:off x="5353" y="2974"/>
              <a:ext cx="6" cy="233"/>
            </a:xfrm>
            <a:prstGeom prst="rect">
              <a:avLst/>
            </a:prstGeom>
            <a:solidFill>
              <a:srgbClr val="6A6A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9" name="Rectangle 140"/>
            <p:cNvSpPr>
              <a:spLocks noChangeArrowheads="1"/>
            </p:cNvSpPr>
            <p:nvPr/>
          </p:nvSpPr>
          <p:spPr bwMode="auto">
            <a:xfrm>
              <a:off x="5359" y="2974"/>
              <a:ext cx="6" cy="233"/>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40" name="Rectangle 141"/>
            <p:cNvSpPr>
              <a:spLocks noChangeArrowheads="1"/>
            </p:cNvSpPr>
            <p:nvPr/>
          </p:nvSpPr>
          <p:spPr bwMode="auto">
            <a:xfrm>
              <a:off x="5365" y="2974"/>
              <a:ext cx="7" cy="233"/>
            </a:xfrm>
            <a:prstGeom prst="rect">
              <a:avLst/>
            </a:prstGeom>
            <a:solidFill>
              <a:srgbClr val="6969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41" name="Freeform 142"/>
            <p:cNvSpPr>
              <a:spLocks/>
            </p:cNvSpPr>
            <p:nvPr/>
          </p:nvSpPr>
          <p:spPr bwMode="auto">
            <a:xfrm>
              <a:off x="5075" y="2269"/>
              <a:ext cx="439" cy="989"/>
            </a:xfrm>
            <a:custGeom>
              <a:avLst/>
              <a:gdLst>
                <a:gd name="T0" fmla="*/ 14 w 439"/>
                <a:gd name="T1" fmla="*/ 989 h 989"/>
                <a:gd name="T2" fmla="*/ 14 w 439"/>
                <a:gd name="T3" fmla="*/ 969 h 989"/>
                <a:gd name="T4" fmla="*/ 0 w 439"/>
                <a:gd name="T5" fmla="*/ 969 h 989"/>
                <a:gd name="T6" fmla="*/ 0 w 439"/>
                <a:gd name="T7" fmla="*/ 110 h 989"/>
                <a:gd name="T8" fmla="*/ 110 w 439"/>
                <a:gd name="T9" fmla="*/ 0 h 989"/>
                <a:gd name="T10" fmla="*/ 439 w 439"/>
                <a:gd name="T11" fmla="*/ 0 h 989"/>
                <a:gd name="T12" fmla="*/ 439 w 439"/>
                <a:gd name="T13" fmla="*/ 859 h 989"/>
                <a:gd name="T14" fmla="*/ 432 w 439"/>
                <a:gd name="T15" fmla="*/ 866 h 989"/>
                <a:gd name="T16" fmla="*/ 432 w 439"/>
                <a:gd name="T17" fmla="*/ 873 h 989"/>
                <a:gd name="T18" fmla="*/ 315 w 439"/>
                <a:gd name="T19" fmla="*/ 989 h 989"/>
                <a:gd name="T20" fmla="*/ 14 w 439"/>
                <a:gd name="T21" fmla="*/ 989 h 9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9" h="989">
                  <a:moveTo>
                    <a:pt x="14" y="989"/>
                  </a:moveTo>
                  <a:lnTo>
                    <a:pt x="14" y="969"/>
                  </a:lnTo>
                  <a:lnTo>
                    <a:pt x="0" y="969"/>
                  </a:lnTo>
                  <a:lnTo>
                    <a:pt x="0" y="110"/>
                  </a:lnTo>
                  <a:lnTo>
                    <a:pt x="110" y="0"/>
                  </a:lnTo>
                  <a:lnTo>
                    <a:pt x="439" y="0"/>
                  </a:lnTo>
                  <a:lnTo>
                    <a:pt x="439" y="859"/>
                  </a:lnTo>
                  <a:lnTo>
                    <a:pt x="432" y="866"/>
                  </a:lnTo>
                  <a:lnTo>
                    <a:pt x="432" y="873"/>
                  </a:lnTo>
                  <a:lnTo>
                    <a:pt x="315" y="989"/>
                  </a:lnTo>
                  <a:lnTo>
                    <a:pt x="14" y="989"/>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42" name="Rectangle 143"/>
            <p:cNvSpPr>
              <a:spLocks noChangeArrowheads="1"/>
            </p:cNvSpPr>
            <p:nvPr/>
          </p:nvSpPr>
          <p:spPr bwMode="auto">
            <a:xfrm>
              <a:off x="4962" y="3277"/>
              <a:ext cx="61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900">
                  <a:solidFill>
                    <a:srgbClr val="000000"/>
                  </a:solidFill>
                  <a:latin typeface="Calibri" panose="020F0502020204030204" pitchFamily="34" charset="0"/>
                </a:rPr>
                <a:t>PUSH Enabler Server</a:t>
              </a:r>
              <a:endParaRPr lang="en-US" altLang="en-US"/>
            </a:p>
          </p:txBody>
        </p:sp>
        <p:sp>
          <p:nvSpPr>
            <p:cNvPr id="143" name="Line 144"/>
            <p:cNvSpPr>
              <a:spLocks noChangeShapeType="1"/>
            </p:cNvSpPr>
            <p:nvPr/>
          </p:nvSpPr>
          <p:spPr bwMode="auto">
            <a:xfrm>
              <a:off x="4154" y="1785"/>
              <a:ext cx="813" cy="815"/>
            </a:xfrm>
            <a:prstGeom prst="line">
              <a:avLst/>
            </a:prstGeom>
            <a:noFill/>
            <a:ln w="9525" cap="rnd">
              <a:solidFill>
                <a:srgbClr val="FF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44" name="Freeform 145"/>
            <p:cNvSpPr>
              <a:spLocks/>
            </p:cNvSpPr>
            <p:nvPr/>
          </p:nvSpPr>
          <p:spPr bwMode="auto">
            <a:xfrm>
              <a:off x="4943" y="2576"/>
              <a:ext cx="77" cy="77"/>
            </a:xfrm>
            <a:custGeom>
              <a:avLst/>
              <a:gdLst>
                <a:gd name="T0" fmla="*/ 38 w 77"/>
                <a:gd name="T1" fmla="*/ 0 h 77"/>
                <a:gd name="T2" fmla="*/ 77 w 77"/>
                <a:gd name="T3" fmla="*/ 77 h 77"/>
                <a:gd name="T4" fmla="*/ 0 w 77"/>
                <a:gd name="T5" fmla="*/ 39 h 77"/>
                <a:gd name="T6" fmla="*/ 38 w 77"/>
                <a:gd name="T7" fmla="*/ 0 h 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77">
                  <a:moveTo>
                    <a:pt x="38" y="0"/>
                  </a:moveTo>
                  <a:lnTo>
                    <a:pt x="77" y="77"/>
                  </a:lnTo>
                  <a:lnTo>
                    <a:pt x="0" y="39"/>
                  </a:lnTo>
                  <a:lnTo>
                    <a:pt x="38"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45" name="Oval 146"/>
            <p:cNvSpPr>
              <a:spLocks noChangeArrowheads="1"/>
            </p:cNvSpPr>
            <p:nvPr/>
          </p:nvSpPr>
          <p:spPr bwMode="auto">
            <a:xfrm>
              <a:off x="4022" y="3039"/>
              <a:ext cx="132" cy="131"/>
            </a:xfrm>
            <a:prstGeom prst="ellipse">
              <a:avLst/>
            </a:prstGeom>
            <a:solidFill>
              <a:srgbClr val="FFFFFF"/>
            </a:solidFill>
            <a:ln w="0">
              <a:solidFill>
                <a:srgbClr val="000000"/>
              </a:solidFill>
              <a:round/>
              <a:headEnd/>
              <a:tailEnd/>
            </a:ln>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46" name="Oval 147"/>
            <p:cNvSpPr>
              <a:spLocks noChangeArrowheads="1"/>
            </p:cNvSpPr>
            <p:nvPr/>
          </p:nvSpPr>
          <p:spPr bwMode="auto">
            <a:xfrm>
              <a:off x="4022" y="3039"/>
              <a:ext cx="132" cy="131"/>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47" name="Rectangle 148"/>
            <p:cNvSpPr>
              <a:spLocks noChangeArrowheads="1"/>
            </p:cNvSpPr>
            <p:nvPr/>
          </p:nvSpPr>
          <p:spPr bwMode="auto">
            <a:xfrm>
              <a:off x="4065" y="3044"/>
              <a:ext cx="5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altLang="en-US" sz="1300">
                  <a:solidFill>
                    <a:srgbClr val="000000"/>
                  </a:solidFill>
                  <a:latin typeface="Calibri" panose="020F0502020204030204" pitchFamily="34" charset="0"/>
                </a:rPr>
                <a:t>5</a:t>
              </a:r>
              <a:endParaRPr lang="en-US" altLang="en-US"/>
            </a:p>
          </p:txBody>
        </p:sp>
      </p:grpSp>
    </p:spTree>
    <p:extLst>
      <p:ext uri="{BB962C8B-B14F-4D97-AF65-F5344CB8AC3E}">
        <p14:creationId xmlns:p14="http://schemas.microsoft.com/office/powerpoint/2010/main" val="316227562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0057" y="585771"/>
            <a:ext cx="10515600" cy="1104917"/>
          </a:xfrm>
        </p:spPr>
        <p:txBody>
          <a:bodyPr/>
          <a:lstStyle/>
          <a:p>
            <a:r>
              <a:rPr lang="en-IN" sz="3600" dirty="0" smtClean="0"/>
              <a:t>Notification channel creation</a:t>
            </a:r>
            <a:endParaRPr lang="en-GB" sz="3600" dirty="0"/>
          </a:p>
        </p:txBody>
      </p:sp>
      <p:pic>
        <p:nvPicPr>
          <p:cNvPr id="2" name="Picture 1"/>
          <p:cNvPicPr>
            <a:picLocks noChangeAspect="1"/>
          </p:cNvPicPr>
          <p:nvPr/>
        </p:nvPicPr>
        <p:blipFill>
          <a:blip r:embed="rId2"/>
          <a:stretch>
            <a:fillRect/>
          </a:stretch>
        </p:blipFill>
        <p:spPr>
          <a:xfrm>
            <a:off x="169571" y="1777730"/>
            <a:ext cx="7783815" cy="4623064"/>
          </a:xfrm>
          <a:prstGeom prst="rect">
            <a:avLst/>
          </a:prstGeom>
        </p:spPr>
      </p:pic>
    </p:spTree>
    <p:extLst>
      <p:ext uri="{BB962C8B-B14F-4D97-AF65-F5344CB8AC3E}">
        <p14:creationId xmlns:p14="http://schemas.microsoft.com/office/powerpoint/2010/main" val="337764727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0057" y="585771"/>
            <a:ext cx="10515600" cy="1104917"/>
          </a:xfrm>
        </p:spPr>
        <p:txBody>
          <a:bodyPr/>
          <a:lstStyle/>
          <a:p>
            <a:r>
              <a:rPr lang="en-IN" sz="3600" dirty="0" smtClean="0"/>
              <a:t>Re-using notification channel</a:t>
            </a:r>
            <a:endParaRPr lang="en-GB" sz="3600" dirty="0"/>
          </a:p>
        </p:txBody>
      </p:sp>
      <p:sp>
        <p:nvSpPr>
          <p:cNvPr id="6" name="TextBox 5"/>
          <p:cNvSpPr txBox="1"/>
          <p:nvPr/>
        </p:nvSpPr>
        <p:spPr>
          <a:xfrm>
            <a:off x="8063347" y="2382982"/>
            <a:ext cx="3934689" cy="2862322"/>
          </a:xfrm>
          <a:prstGeom prst="rect">
            <a:avLst/>
          </a:prstGeom>
          <a:noFill/>
        </p:spPr>
        <p:txBody>
          <a:bodyPr wrap="square" rtlCol="0">
            <a:spAutoFit/>
          </a:bodyPr>
          <a:lstStyle/>
          <a:p>
            <a:pPr marL="171450" indent="-171450">
              <a:buFont typeface="Arial" panose="020B0604020202020204" pitchFamily="34" charset="0"/>
              <a:buChar char="•"/>
            </a:pPr>
            <a:r>
              <a:rPr lang="en-IN" sz="1200" dirty="0" smtClean="0"/>
              <a:t>When there is a notification channel already existing between NMC and NMS, NMC may decide to reuse it and just requests for a </a:t>
            </a:r>
            <a:r>
              <a:rPr lang="en-IN" sz="1200" dirty="0" err="1" smtClean="0"/>
              <a:t>callback</a:t>
            </a:r>
            <a:r>
              <a:rPr lang="en-IN" sz="1200" dirty="0" smtClean="0"/>
              <a:t> URL from NMS</a:t>
            </a:r>
          </a:p>
          <a:p>
            <a:pPr marL="171450" indent="-171450">
              <a:buFont typeface="Arial" panose="020B0604020202020204" pitchFamily="34" charset="0"/>
              <a:buChar char="•"/>
            </a:pPr>
            <a:endParaRPr lang="en-IN" sz="1200" dirty="0" smtClean="0"/>
          </a:p>
          <a:p>
            <a:pPr marL="171450" indent="-171450">
              <a:buFont typeface="Arial" panose="020B0604020202020204" pitchFamily="34" charset="0"/>
              <a:buChar char="•"/>
            </a:pPr>
            <a:r>
              <a:rPr lang="en-IN" sz="1200" dirty="0" smtClean="0"/>
              <a:t>NMC requests the NMS to reuse notification channel by sending the re-use notification channel request</a:t>
            </a:r>
          </a:p>
          <a:p>
            <a:pPr marL="171450" indent="-171450">
              <a:buFont typeface="Arial" panose="020B0604020202020204" pitchFamily="34" charset="0"/>
              <a:buChar char="•"/>
            </a:pPr>
            <a:endParaRPr lang="en-IN" sz="1200" dirty="0"/>
          </a:p>
          <a:p>
            <a:pPr marL="171450" indent="-171450">
              <a:buFont typeface="Arial" panose="020B0604020202020204" pitchFamily="34" charset="0"/>
              <a:buChar char="•"/>
            </a:pPr>
            <a:r>
              <a:rPr lang="en-IN" sz="1200" dirty="0" smtClean="0"/>
              <a:t>NMS returns </a:t>
            </a:r>
            <a:r>
              <a:rPr lang="en-IN" sz="1200" dirty="0" err="1" smtClean="0"/>
              <a:t>callback</a:t>
            </a:r>
            <a:r>
              <a:rPr lang="en-IN" sz="1200" dirty="0" smtClean="0"/>
              <a:t> URL in the response which needs to be used by the requesting client when subscribing with the server for receiving notifications</a:t>
            </a:r>
          </a:p>
          <a:p>
            <a:pPr marL="171450" indent="-171450">
              <a:buFont typeface="Arial" panose="020B0604020202020204" pitchFamily="34" charset="0"/>
              <a:buChar char="•"/>
            </a:pPr>
            <a:endParaRPr lang="en-IN" sz="1200" dirty="0"/>
          </a:p>
          <a:p>
            <a:pPr marL="171450" indent="-171450">
              <a:buFont typeface="Arial" panose="020B0604020202020204" pitchFamily="34" charset="0"/>
              <a:buChar char="•"/>
            </a:pPr>
            <a:r>
              <a:rPr lang="en-IN" sz="1200" dirty="0" smtClean="0"/>
              <a:t>NMS if it decides to reuse the same </a:t>
            </a:r>
            <a:r>
              <a:rPr lang="en-IN" sz="1200" dirty="0" err="1" smtClean="0"/>
              <a:t>callback</a:t>
            </a:r>
            <a:r>
              <a:rPr lang="en-IN" sz="1200" dirty="0" smtClean="0"/>
              <a:t> URL for different VAL services it can return the same </a:t>
            </a:r>
            <a:r>
              <a:rPr lang="en-IN" sz="1200" dirty="0" err="1" smtClean="0"/>
              <a:t>callback</a:t>
            </a:r>
            <a:r>
              <a:rPr lang="en-IN" sz="1200" dirty="0" smtClean="0"/>
              <a:t> URL to NMC</a:t>
            </a:r>
          </a:p>
          <a:p>
            <a:endParaRPr lang="en-IN" sz="1200" dirty="0"/>
          </a:p>
        </p:txBody>
      </p:sp>
      <p:pic>
        <p:nvPicPr>
          <p:cNvPr id="8" name="Picture 7"/>
          <p:cNvPicPr>
            <a:picLocks noChangeAspect="1"/>
          </p:cNvPicPr>
          <p:nvPr/>
        </p:nvPicPr>
        <p:blipFill>
          <a:blip r:embed="rId2"/>
          <a:stretch>
            <a:fillRect/>
          </a:stretch>
        </p:blipFill>
        <p:spPr>
          <a:xfrm>
            <a:off x="197275" y="1819564"/>
            <a:ext cx="7604964" cy="4516839"/>
          </a:xfrm>
          <a:prstGeom prst="rect">
            <a:avLst/>
          </a:prstGeom>
        </p:spPr>
      </p:pic>
    </p:spTree>
    <p:extLst>
      <p:ext uri="{BB962C8B-B14F-4D97-AF65-F5344CB8AC3E}">
        <p14:creationId xmlns:p14="http://schemas.microsoft.com/office/powerpoint/2010/main" val="128362759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Architectural requirements to be added</a:t>
            </a:r>
            <a:endParaRPr lang="en-GB" dirty="0"/>
          </a:p>
        </p:txBody>
      </p:sp>
      <p:sp>
        <p:nvSpPr>
          <p:cNvPr id="3" name="Rectangle 2"/>
          <p:cNvSpPr/>
          <p:nvPr/>
        </p:nvSpPr>
        <p:spPr>
          <a:xfrm>
            <a:off x="452581" y="2261510"/>
            <a:ext cx="11360727" cy="1315745"/>
          </a:xfrm>
          <a:prstGeom prst="rect">
            <a:avLst/>
          </a:prstGeom>
        </p:spPr>
        <p:txBody>
          <a:bodyPr wrap="square">
            <a:spAutoFit/>
          </a:bodyPr>
          <a:lstStyle/>
          <a:p>
            <a:pPr>
              <a:spcAft>
                <a:spcPts val="900"/>
              </a:spcAft>
            </a:pPr>
            <a:r>
              <a:rPr lang="en-US" dirty="0">
                <a:latin typeface="Times New Roman" panose="02020603050405020304" pitchFamily="18" charset="0"/>
                <a:ea typeface="Times New Roman" panose="02020603050405020304" pitchFamily="18" charset="0"/>
              </a:rPr>
              <a:t>[</a:t>
            </a:r>
            <a:r>
              <a:rPr lang="en-US" dirty="0" smtClean="0">
                <a:latin typeface="Times New Roman" panose="02020603050405020304" pitchFamily="18" charset="0"/>
                <a:ea typeface="Times New Roman" panose="02020603050405020304" pitchFamily="18" charset="0"/>
              </a:rPr>
              <a:t>AR-4.3.9-a</a:t>
            </a:r>
            <a:r>
              <a:rPr lang="en-US" dirty="0">
                <a:latin typeface="Times New Roman" panose="02020603050405020304" pitchFamily="18" charset="0"/>
                <a:ea typeface="Times New Roman" panose="02020603050405020304" pitchFamily="18" charset="0"/>
              </a:rPr>
              <a:t>]</a:t>
            </a:r>
            <a:r>
              <a:rPr lang="en-GB" dirty="0">
                <a:latin typeface="Times New Roman" panose="02020603050405020304" pitchFamily="18" charset="0"/>
                <a:ea typeface="Times New Roman" panose="02020603050405020304" pitchFamily="18" charset="0"/>
              </a:rPr>
              <a:t> The SEAL shall enable </a:t>
            </a:r>
            <a:r>
              <a:rPr lang="en-GB" dirty="0" smtClean="0">
                <a:latin typeface="Times New Roman" panose="02020603050405020304" pitchFamily="18" charset="0"/>
                <a:ea typeface="Times New Roman" panose="02020603050405020304" pitchFamily="18" charset="0"/>
              </a:rPr>
              <a:t>delivery of notification </a:t>
            </a:r>
            <a:r>
              <a:rPr lang="en-GB" dirty="0">
                <a:latin typeface="Times New Roman" panose="02020603050405020304" pitchFamily="18" charset="0"/>
                <a:ea typeface="Times New Roman" panose="02020603050405020304" pitchFamily="18" charset="0"/>
              </a:rPr>
              <a:t>data </a:t>
            </a:r>
            <a:r>
              <a:rPr lang="en-GB" dirty="0" smtClean="0">
                <a:latin typeface="Times New Roman" panose="02020603050405020304" pitchFamily="18" charset="0"/>
                <a:ea typeface="Times New Roman" panose="02020603050405020304" pitchFamily="18" charset="0"/>
              </a:rPr>
              <a:t>from </a:t>
            </a:r>
            <a:r>
              <a:rPr lang="en-GB" dirty="0">
                <a:latin typeface="Times New Roman" panose="02020603050405020304" pitchFamily="18" charset="0"/>
                <a:ea typeface="Times New Roman" panose="02020603050405020304" pitchFamily="18" charset="0"/>
              </a:rPr>
              <a:t>vertical applications </a:t>
            </a:r>
            <a:r>
              <a:rPr lang="en-GB" dirty="0" smtClean="0">
                <a:latin typeface="Times New Roman" panose="02020603050405020304" pitchFamily="18" charset="0"/>
                <a:ea typeface="Times New Roman" panose="02020603050405020304" pitchFamily="18" charset="0"/>
              </a:rPr>
              <a:t>servers to the vertical applications clients</a:t>
            </a:r>
            <a:r>
              <a:rPr lang="en-US" dirty="0" smtClean="0">
                <a:latin typeface="Times New Roman" panose="02020603050405020304" pitchFamily="18" charset="0"/>
                <a:ea typeface="Times New Roman" panose="02020603050405020304" pitchFamily="18" charset="0"/>
              </a:rPr>
              <a:t>.</a:t>
            </a:r>
            <a:endParaRPr lang="en-GB" dirty="0">
              <a:latin typeface="Times New Roman" panose="02020603050405020304" pitchFamily="18" charset="0"/>
              <a:ea typeface="Times New Roman" panose="02020603050405020304" pitchFamily="18" charset="0"/>
            </a:endParaRPr>
          </a:p>
          <a:p>
            <a:pPr>
              <a:spcAft>
                <a:spcPts val="900"/>
              </a:spcAft>
            </a:pPr>
            <a:r>
              <a:rPr lang="en-US" dirty="0">
                <a:latin typeface="Times New Roman" panose="02020603050405020304" pitchFamily="18" charset="0"/>
                <a:ea typeface="Times New Roman" panose="02020603050405020304" pitchFamily="18" charset="0"/>
              </a:rPr>
              <a:t>[</a:t>
            </a:r>
            <a:r>
              <a:rPr lang="en-US" dirty="0" smtClean="0">
                <a:latin typeface="Times New Roman" panose="02020603050405020304" pitchFamily="18" charset="0"/>
                <a:ea typeface="Times New Roman" panose="02020603050405020304" pitchFamily="18" charset="0"/>
              </a:rPr>
              <a:t>AR-4.3.9-b</a:t>
            </a:r>
            <a:r>
              <a:rPr lang="en-US" dirty="0">
                <a:latin typeface="Times New Roman" panose="02020603050405020304" pitchFamily="18" charset="0"/>
                <a:ea typeface="Times New Roman" panose="02020603050405020304" pitchFamily="18" charset="0"/>
              </a:rPr>
              <a:t>]</a:t>
            </a:r>
            <a:r>
              <a:rPr lang="en-GB" dirty="0">
                <a:latin typeface="Times New Roman" panose="02020603050405020304" pitchFamily="18" charset="0"/>
                <a:ea typeface="Times New Roman" panose="02020603050405020304" pitchFamily="18" charset="0"/>
              </a:rPr>
              <a:t> The SEAL shall support different </a:t>
            </a:r>
            <a:r>
              <a:rPr lang="en-GB" dirty="0" smtClean="0">
                <a:latin typeface="Times New Roman" panose="02020603050405020304" pitchFamily="18" charset="0"/>
                <a:ea typeface="Times New Roman" panose="02020603050405020304" pitchFamily="18" charset="0"/>
              </a:rPr>
              <a:t>delivery mechanisms for notification data (PUSH/PULL), </a:t>
            </a:r>
            <a:r>
              <a:rPr lang="en-GB" dirty="0">
                <a:latin typeface="Times New Roman" panose="02020603050405020304" pitchFamily="18" charset="0"/>
                <a:ea typeface="Times New Roman" panose="02020603050405020304" pitchFamily="18" charset="0"/>
              </a:rPr>
              <a:t>as required by the vertical application</a:t>
            </a:r>
            <a:r>
              <a:rPr lang="en-US" dirty="0" smtClean="0">
                <a:latin typeface="Times New Roman" panose="02020603050405020304" pitchFamily="18" charset="0"/>
                <a:ea typeface="Times New Roman" panose="02020603050405020304" pitchFamily="18" charset="0"/>
              </a:rPr>
              <a:t>.</a:t>
            </a:r>
            <a:endParaRPr lang="en-GB"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5122623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Benefits</a:t>
            </a:r>
            <a:endParaRPr lang="en-GB" dirty="0"/>
          </a:p>
        </p:txBody>
      </p:sp>
      <p:sp>
        <p:nvSpPr>
          <p:cNvPr id="2" name="Rectangle 1"/>
          <p:cNvSpPr/>
          <p:nvPr/>
        </p:nvSpPr>
        <p:spPr>
          <a:xfrm>
            <a:off x="295564" y="1724083"/>
            <a:ext cx="11582399" cy="4770537"/>
          </a:xfrm>
          <a:prstGeom prst="rect">
            <a:avLst/>
          </a:prstGeom>
        </p:spPr>
        <p:txBody>
          <a:bodyPr wrap="square">
            <a:spAutoFit/>
          </a:bodyPr>
          <a:lstStyle/>
          <a:p>
            <a:pPr marL="285750" indent="-285750">
              <a:buFont typeface="Wingdings" panose="05000000000000000000" pitchFamily="2" charset="2"/>
              <a:buChar char="v"/>
            </a:pPr>
            <a:r>
              <a:rPr lang="en-US" altLang="en-US" sz="2000" dirty="0" smtClean="0"/>
              <a:t>Common notification delivery service to all vertical applications</a:t>
            </a:r>
          </a:p>
          <a:p>
            <a:pPr marL="285750" indent="-285750">
              <a:buFont typeface="Wingdings" panose="05000000000000000000" pitchFamily="2" charset="2"/>
              <a:buChar char="v"/>
            </a:pPr>
            <a:endParaRPr lang="en-US" altLang="en-US" sz="2000" dirty="0" smtClean="0"/>
          </a:p>
          <a:p>
            <a:pPr marL="285750" indent="-285750">
              <a:buFont typeface="Wingdings" panose="05000000000000000000" pitchFamily="2" charset="2"/>
              <a:buChar char="v"/>
            </a:pPr>
            <a:r>
              <a:rPr lang="en-US" altLang="en-US" sz="2000" dirty="0" smtClean="0"/>
              <a:t> </a:t>
            </a:r>
            <a:r>
              <a:rPr lang="en-US" altLang="en-US" sz="2000" dirty="0">
                <a:solidFill>
                  <a:srgbClr val="000000"/>
                </a:solidFill>
              </a:rPr>
              <a:t>Enables delivery of </a:t>
            </a:r>
            <a:r>
              <a:rPr lang="en-US" altLang="en-US" sz="2000" dirty="0" smtClean="0">
                <a:solidFill>
                  <a:srgbClr val="000000"/>
                </a:solidFill>
              </a:rPr>
              <a:t>asynchronous </a:t>
            </a:r>
            <a:r>
              <a:rPr lang="en-US" altLang="en-US" sz="2000" dirty="0">
                <a:solidFill>
                  <a:srgbClr val="000000"/>
                </a:solidFill>
              </a:rPr>
              <a:t>notifications to the </a:t>
            </a:r>
            <a:r>
              <a:rPr lang="en-US" altLang="en-US" sz="2000" dirty="0" smtClean="0">
                <a:solidFill>
                  <a:srgbClr val="000000"/>
                </a:solidFill>
              </a:rPr>
              <a:t>UE</a:t>
            </a:r>
          </a:p>
          <a:p>
            <a:endParaRPr lang="en-US" altLang="en-US" sz="2000" dirty="0">
              <a:solidFill>
                <a:srgbClr val="000000"/>
              </a:solidFill>
            </a:endParaRPr>
          </a:p>
          <a:p>
            <a:pPr marL="285750" indent="-285750">
              <a:buFont typeface="Wingdings" panose="05000000000000000000" pitchFamily="2" charset="2"/>
              <a:buChar char="v"/>
            </a:pPr>
            <a:r>
              <a:rPr lang="en-US" altLang="en-US" sz="2000" dirty="0"/>
              <a:t> Simplifies the application notification design </a:t>
            </a:r>
          </a:p>
          <a:p>
            <a:pPr marL="800100" lvl="1" indent="-342900">
              <a:buFont typeface="Wingdings" panose="05000000000000000000" pitchFamily="2" charset="2"/>
              <a:buChar char="Ø"/>
            </a:pPr>
            <a:r>
              <a:rPr lang="en-US" altLang="en-US" sz="1600" dirty="0"/>
              <a:t>leave the complexity of actual </a:t>
            </a:r>
            <a:r>
              <a:rPr lang="en-US" altLang="en-US" sz="1600" dirty="0" smtClean="0"/>
              <a:t>delivery of notifications from </a:t>
            </a:r>
            <a:r>
              <a:rPr lang="en-US" altLang="en-US" sz="1600" dirty="0"/>
              <a:t>application endpoints to a common </a:t>
            </a:r>
            <a:r>
              <a:rPr lang="en-US" altLang="en-US" sz="1600" dirty="0" smtClean="0"/>
              <a:t>notification management service</a:t>
            </a:r>
          </a:p>
          <a:p>
            <a:pPr marL="800100" lvl="1" indent="-342900">
              <a:buFont typeface="Wingdings" panose="05000000000000000000" pitchFamily="2" charset="2"/>
              <a:buChar char="Ø"/>
            </a:pPr>
            <a:r>
              <a:rPr lang="en-US" altLang="en-US" sz="1600" dirty="0"/>
              <a:t>Each vertical application client do not have to implement the logic of listening to the </a:t>
            </a:r>
            <a:r>
              <a:rPr lang="en-US" altLang="en-US" sz="1600" dirty="0" smtClean="0"/>
              <a:t>service specific callback URL for the incoming </a:t>
            </a:r>
            <a:r>
              <a:rPr lang="en-US" altLang="en-US" sz="1600" dirty="0"/>
              <a:t>notification messages</a:t>
            </a:r>
          </a:p>
          <a:p>
            <a:endParaRPr lang="en-US" altLang="en-US" sz="2000" dirty="0" smtClean="0"/>
          </a:p>
          <a:p>
            <a:pPr marL="285750" indent="-285750">
              <a:buFont typeface="Wingdings" panose="05000000000000000000" pitchFamily="2" charset="2"/>
              <a:buChar char="v"/>
            </a:pPr>
            <a:r>
              <a:rPr lang="en-US" altLang="en-US" sz="2000" dirty="0" smtClean="0"/>
              <a:t>Flexible </a:t>
            </a:r>
            <a:r>
              <a:rPr lang="en-US" altLang="en-US" sz="2000" dirty="0"/>
              <a:t>notification design for </a:t>
            </a:r>
            <a:r>
              <a:rPr lang="en-US" altLang="en-US" sz="2000" dirty="0" smtClean="0"/>
              <a:t>verticals. Even the existing SEAL services can make use of the notification management service for receiving notifications</a:t>
            </a:r>
            <a:endParaRPr lang="en-US" altLang="en-US" sz="2000" dirty="0"/>
          </a:p>
          <a:p>
            <a:pPr marL="285750" indent="-285750">
              <a:buFont typeface="Wingdings" panose="05000000000000000000" pitchFamily="2" charset="2"/>
              <a:buChar char="v"/>
            </a:pPr>
            <a:endParaRPr lang="en-US" altLang="en-US" sz="2000" dirty="0" smtClean="0"/>
          </a:p>
          <a:p>
            <a:pPr marL="285750" indent="-285750">
              <a:buFont typeface="Wingdings" panose="05000000000000000000" pitchFamily="2" charset="2"/>
              <a:buChar char="v"/>
            </a:pPr>
            <a:r>
              <a:rPr lang="en-US" altLang="en-US" sz="2000" dirty="0" smtClean="0"/>
              <a:t> </a:t>
            </a:r>
            <a:r>
              <a:rPr lang="en-US" altLang="en-US" sz="2000" dirty="0"/>
              <a:t>Consistent way to deliver notifications for all </a:t>
            </a:r>
            <a:r>
              <a:rPr lang="en-US" altLang="en-US" sz="2000" dirty="0" smtClean="0"/>
              <a:t>verticals</a:t>
            </a:r>
            <a:endParaRPr lang="en-US" altLang="en-US" sz="2000" dirty="0"/>
          </a:p>
          <a:p>
            <a:pPr marL="285750" indent="-285750">
              <a:buFont typeface="Wingdings" panose="05000000000000000000" pitchFamily="2" charset="2"/>
              <a:buChar char="v"/>
            </a:pPr>
            <a:endParaRPr lang="en-US" altLang="en-US" sz="2000" dirty="0" smtClean="0"/>
          </a:p>
          <a:p>
            <a:pPr marL="285750" indent="-285750">
              <a:buFont typeface="Wingdings" panose="05000000000000000000" pitchFamily="2" charset="2"/>
              <a:buChar char="v"/>
            </a:pPr>
            <a:r>
              <a:rPr lang="en-US" altLang="en-US" sz="2000" dirty="0" smtClean="0"/>
              <a:t> </a:t>
            </a:r>
            <a:r>
              <a:rPr lang="en-US" altLang="en-US" sz="2000" dirty="0"/>
              <a:t>C</a:t>
            </a:r>
            <a:r>
              <a:rPr lang="en-US" altLang="en-US" sz="2000" dirty="0" smtClean="0"/>
              <a:t>ost </a:t>
            </a:r>
            <a:r>
              <a:rPr lang="en-US" altLang="en-US" sz="2000" dirty="0"/>
              <a:t>effective</a:t>
            </a:r>
          </a:p>
        </p:txBody>
      </p:sp>
    </p:spTree>
    <p:extLst>
      <p:ext uri="{BB962C8B-B14F-4D97-AF65-F5344CB8AC3E}">
        <p14:creationId xmlns:p14="http://schemas.microsoft.com/office/powerpoint/2010/main" val="136589938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schemas.microsoft.com/office/infopath/2007/PartnerControls"/>
    <ds:schemaRef ds:uri="http://purl.org/dc/terms/"/>
    <ds:schemaRef ds:uri="280d8efa-eff2-4910-88d2-79ca146720c4"/>
    <ds:schemaRef ds:uri="679a257e-872f-4c98-9e8a-0a9c104f72cd"/>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26298</TotalTime>
  <Words>824</Words>
  <Application>Microsoft Office PowerPoint</Application>
  <PresentationFormat>Widescreen</PresentationFormat>
  <Paragraphs>93</Paragraphs>
  <Slides>11</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 </vt:lpstr>
      <vt:lpstr>Arial</vt:lpstr>
      <vt:lpstr>Calibri</vt:lpstr>
      <vt:lpstr>Calibri Light</vt:lpstr>
      <vt:lpstr>Times New Roman</vt:lpstr>
      <vt:lpstr>Wingdings</vt:lpstr>
      <vt:lpstr>Office Theme</vt:lpstr>
      <vt:lpstr>Discussion paper on notification management service</vt:lpstr>
      <vt:lpstr>Outline</vt:lpstr>
      <vt:lpstr>Common Notification Service</vt:lpstr>
      <vt:lpstr>PULL Method Notification Delivery</vt:lpstr>
      <vt:lpstr>PUSH Method Notification Delivery</vt:lpstr>
      <vt:lpstr>Notification channel creation</vt:lpstr>
      <vt:lpstr>Re-using notification channel</vt:lpstr>
      <vt:lpstr>Architectural requirements to be added</vt:lpstr>
      <vt:lpstr>Benefits</vt:lpstr>
      <vt:lpstr>Motivation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SA6#49-e</cp:lastModifiedBy>
  <cp:revision>649</cp:revision>
  <dcterms:created xsi:type="dcterms:W3CDTF">2010-02-05T13:52:04Z</dcterms:created>
  <dcterms:modified xsi:type="dcterms:W3CDTF">2022-05-10T12:49:06Z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(3)kuIY1CQ7BZKSCSTt5RjVXtKU39s+7SsDDrTY0Oq0MWmlldpZ7BMdTbaGsSXEFuMxnMxkSt92
bFNksVWJjMPDnIQvETgQOqIqhsDraxbHpxrtBcXHvXczBZCcW1CCO1uT3CDV0gN+bMsbmry5
uyHZZPBGz+hTaiGfQ7PhTDw7PcHXmP6XHQszGo7eeeif1dUHokqw/XdYokg7rc/BkHmDNWHG
FxtVinLhNxj4fTV6/G</vt:lpwstr>
  </property>
  <property fmtid="{D5CDD505-2E9C-101B-9397-08002B2CF9AE}" pid="4" name="_2015_ms_pID_7253431">
    <vt:lpwstr>T+708P2hiOl94nPDOkkGGuLLjiCu8YDnPpCE2AlyL4QM1gqQ+PmTB9
Uw9TKKUKYm53ZQM5kCSAEM4Nqg0orEQQVonhj1eqpwHmbrXrRT4NrpbD7FA0GDry1HEt6VUI
9DRVgnQIvZdS6AS6LRJE3wsE8aze7XctXg+LRtemyDCe/eYunlbxaxeKwRiJAtaqRakk8t68
IE1aqMwQMWqvvNrceVfQEmI6njliMSpKRKZo</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1644802604</vt:lpwstr>
  </property>
  <property fmtid="{D5CDD505-2E9C-101B-9397-08002B2CF9AE}" pid="9" name="_2015_ms_pID_7253432">
    <vt:lpwstr>/g==</vt:lpwstr>
  </property>
</Properties>
</file>