
<file path=[Content_Types].xml><?xml version="1.0" encoding="utf-8"?>
<Types xmlns="http://schemas.openxmlformats.org/package/2006/content-types">
  <Default Extension="bin" ContentType="application/vnd.openxmlformats-officedocument.oleObject"/>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72" r:id="rId7"/>
    <p:sldId id="366" r:id="rId8"/>
    <p:sldId id="368" r:id="rId9"/>
    <p:sldId id="369" r:id="rId10"/>
    <p:sldId id="373"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5" d="100"/>
          <a:sy n="85" d="100"/>
        </p:scale>
        <p:origin x="470"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2" d="100"/>
          <a:sy n="62" d="100"/>
        </p:scale>
        <p:origin x="3216" y="6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extLst>
      <p:ext uri="{BB962C8B-B14F-4D97-AF65-F5344CB8AC3E}">
        <p14:creationId xmlns:p14="http://schemas.microsoft.com/office/powerpoint/2010/main" val="19927907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 xmlns:a16="http://schemas.microsoft.com/office/drawing/2014/main"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4" name="Text Box 14">
            <a:extLst>
              <a:ext uri="{FF2B5EF4-FFF2-40B4-BE49-F238E27FC236}">
                <a16:creationId xmlns=""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49-e</a:t>
            </a:r>
            <a:endParaRPr lang="sv-SE" altLang="en-US" sz="1200" b="1" dirty="0">
              <a:latin typeface="Arial "/>
            </a:endParaRPr>
          </a:p>
          <a:p>
            <a:pPr eaLnBrk="1" hangingPunct="1">
              <a:defRPr/>
            </a:pPr>
            <a:r>
              <a:rPr lang="en-GB" altLang="en-US" sz="1200" b="1" dirty="0">
                <a:latin typeface="Arial "/>
              </a:rPr>
              <a:t>e-meeting, </a:t>
            </a:r>
            <a:r>
              <a:rPr lang="en-GB" altLang="en-US" sz="1200" b="1" dirty="0" smtClean="0">
                <a:latin typeface="Arial "/>
              </a:rPr>
              <a:t>16</a:t>
            </a:r>
            <a:r>
              <a:rPr lang="en-GB" altLang="en-US" sz="1200" b="1" baseline="30000" dirty="0" smtClean="0">
                <a:latin typeface="Arial "/>
              </a:rPr>
              <a:t>th</a:t>
            </a:r>
            <a:r>
              <a:rPr lang="en-GB" altLang="en-US" sz="1200" b="1" dirty="0" smtClean="0">
                <a:latin typeface="Arial "/>
              </a:rPr>
              <a:t> </a:t>
            </a:r>
            <a:r>
              <a:rPr lang="en-GB" altLang="en-US" sz="1200" b="1" dirty="0">
                <a:latin typeface="Arial "/>
              </a:rPr>
              <a:t>– </a:t>
            </a:r>
            <a:r>
              <a:rPr lang="en-GB" altLang="en-US" sz="1200" b="1" dirty="0" smtClean="0">
                <a:latin typeface="Arial "/>
              </a:rPr>
              <a:t>25</a:t>
            </a:r>
            <a:r>
              <a:rPr lang="en-GB" altLang="en-US" sz="1200" b="1" baseline="30000" dirty="0" smtClean="0">
                <a:latin typeface="Arial "/>
              </a:rPr>
              <a:t>th</a:t>
            </a:r>
            <a:r>
              <a:rPr lang="en-GB" altLang="en-US" sz="1200" b="1" dirty="0" smtClean="0">
                <a:latin typeface="Arial "/>
              </a:rPr>
              <a:t> May</a:t>
            </a:r>
            <a:r>
              <a:rPr lang="en-GB" altLang="en-US" sz="1200" b="1" baseline="0" dirty="0" smtClean="0">
                <a:latin typeface="Arial "/>
              </a:rPr>
              <a:t> </a:t>
            </a:r>
            <a:r>
              <a:rPr lang="en-GB" altLang="en-US" sz="1200" b="1" dirty="0" smtClean="0">
                <a:latin typeface="Arial "/>
              </a:rPr>
              <a:t>2022</a:t>
            </a:r>
            <a:endParaRPr lang="en-US" altLang="en-US" sz="1200" b="1" dirty="0">
              <a:latin typeface="Arial "/>
            </a:endParaRPr>
          </a:p>
        </p:txBody>
      </p:sp>
      <p:sp>
        <p:nvSpPr>
          <p:cNvPr id="15" name="Text Box 13">
            <a:extLst>
              <a:ext uri="{FF2B5EF4-FFF2-40B4-BE49-F238E27FC236}">
                <a16:creationId xmlns=""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S6-221047</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Microsoft_Visio_2003-2010_Drawing1.vsd"/><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Visio_Drawing2.vsdx"/><Relationship Id="rId3" Type="http://schemas.openxmlformats.org/officeDocument/2006/relationships/image" Target="../media/image2.jpeg"/><Relationship Id="rId7" Type="http://schemas.openxmlformats.org/officeDocument/2006/relationships/oleObject" Target="../embeddings/oleObject3.bin"/><Relationship Id="rId12"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emf"/><Relationship Id="rId11" Type="http://schemas.openxmlformats.org/officeDocument/2006/relationships/package" Target="../embeddings/Microsoft_Visio_Drawing3.vsdx"/><Relationship Id="rId5" Type="http://schemas.openxmlformats.org/officeDocument/2006/relationships/package" Target="../embeddings/Microsoft_Visio_Drawing1.vsdx"/><Relationship Id="rId10" Type="http://schemas.openxmlformats.org/officeDocument/2006/relationships/oleObject" Target="../embeddings/oleObject4.bin"/><Relationship Id="rId4" Type="http://schemas.openxmlformats.org/officeDocument/2006/relationships/oleObject" Target="../embeddings/oleObject2.bin"/><Relationship Id="rId9"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7.emf"/><Relationship Id="rId4" Type="http://schemas.openxmlformats.org/officeDocument/2006/relationships/package" Target="../embeddings/Microsoft_Visio_Drawing4.vsd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457200" y="1709738"/>
            <a:ext cx="11232776" cy="2852737"/>
          </a:xfrm>
        </p:spPr>
        <p:txBody>
          <a:bodyPr/>
          <a:lstStyle/>
          <a:p>
            <a:pPr eaLnBrk="1" hangingPunct="1"/>
            <a:r>
              <a:rPr lang="en-GB" altLang="en-US" dirty="0" smtClean="0"/>
              <a:t>5G enabled Location based Service</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Chunshan </a:t>
            </a:r>
            <a:r>
              <a:rPr lang="en-GB" altLang="en-US" dirty="0" smtClean="0"/>
              <a:t>Xiong</a:t>
            </a:r>
            <a:r>
              <a:rPr lang="en-US" altLang="en-US" dirty="0" smtClean="0"/>
              <a:t>, chunshan.xiong@cictmobile.com</a:t>
            </a:r>
            <a:endParaRPr lang="en-GB" altLang="en-US" dirty="0" smtClean="0"/>
          </a:p>
          <a:p>
            <a:pPr marL="0" indent="0" eaLnBrk="1" hangingPunct="1">
              <a:buFontTx/>
              <a:buNone/>
            </a:pPr>
            <a:r>
              <a:rPr lang="en-GB" altLang="en-US" dirty="0" smtClean="0"/>
              <a:t>CATT</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p:txBody>
          <a:bodyPr/>
          <a:lstStyle/>
          <a:p>
            <a:r>
              <a:rPr lang="en-IN" dirty="0"/>
              <a:t>1. </a:t>
            </a:r>
            <a:r>
              <a:rPr lang="en-IN" dirty="0" smtClean="0"/>
              <a:t>5GFLS Logical Architecture</a:t>
            </a:r>
            <a:endParaRPr lang="en-IN" dirty="0"/>
          </a:p>
          <a:p>
            <a:r>
              <a:rPr lang="en-IN" dirty="0"/>
              <a:t> 2. Architecture Options analysis</a:t>
            </a:r>
            <a:endParaRPr lang="en-US" dirty="0"/>
          </a:p>
          <a:p>
            <a:r>
              <a:rPr lang="en-US" dirty="0"/>
              <a:t> 3. New </a:t>
            </a:r>
            <a:r>
              <a:rPr lang="en-US" dirty="0" smtClean="0"/>
              <a:t>SID Proposal </a:t>
            </a:r>
          </a:p>
          <a:p>
            <a:r>
              <a:rPr lang="en-US" dirty="0" smtClean="0"/>
              <a:t>4</a:t>
            </a:r>
            <a:r>
              <a:rPr lang="en-US" dirty="0"/>
              <a:t>. </a:t>
            </a:r>
            <a:r>
              <a:rPr lang="en-US" dirty="0" smtClean="0"/>
              <a:t>Summary</a:t>
            </a:r>
            <a:endParaRPr lang="en-IN"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IN" altLang="en-US" dirty="0" smtClean="0"/>
              <a:t>5GFLS Standalone Logical Architecture </a:t>
            </a:r>
            <a:endParaRPr lang="en-GB" altLang="en-US" dirty="0"/>
          </a:p>
        </p:txBody>
      </p:sp>
      <p:sp>
        <p:nvSpPr>
          <p:cNvPr id="5" name="Content Placeholder 2">
            <a:extLst>
              <a:ext uri="{FF2B5EF4-FFF2-40B4-BE49-F238E27FC236}">
                <a16:creationId xmlns="" xmlns:a16="http://schemas.microsoft.com/office/drawing/2014/main" id="{8B215120-9330-4C24-86C0-93DB3C460B0D}"/>
              </a:ext>
            </a:extLst>
          </p:cNvPr>
          <p:cNvSpPr txBox="1">
            <a:spLocks/>
          </p:cNvSpPr>
          <p:nvPr/>
        </p:nvSpPr>
        <p:spPr bwMode="auto">
          <a:xfrm>
            <a:off x="6660776" y="1740579"/>
            <a:ext cx="5531224" cy="462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nl-NL" altLang="zh-CN" sz="1400" b="1" dirty="0"/>
              <a:t>Fused Location Server architecture should include two layers  functions: </a:t>
            </a:r>
            <a:endParaRPr lang="nl-NL" altLang="zh-CN" sz="1400" b="1" dirty="0" smtClean="0"/>
          </a:p>
          <a:p>
            <a:pPr>
              <a:buFont typeface="Arial" panose="020B0604020202020204" pitchFamily="34" charset="0"/>
              <a:buChar char="•"/>
            </a:pPr>
            <a:r>
              <a:rPr lang="nl-NL" altLang="zh-CN" sz="1400" dirty="0" smtClean="0"/>
              <a:t>the </a:t>
            </a:r>
            <a:r>
              <a:rPr lang="nl-NL" altLang="zh-CN" sz="1400" dirty="0"/>
              <a:t>first layer function is the Fused Location Function(produces the precise location information) and </a:t>
            </a:r>
            <a:endParaRPr lang="nl-NL" altLang="zh-CN" sz="1400" dirty="0" smtClean="0"/>
          </a:p>
          <a:p>
            <a:pPr>
              <a:buFont typeface="Arial" panose="020B0604020202020204" pitchFamily="34" charset="0"/>
              <a:buChar char="•"/>
            </a:pPr>
            <a:r>
              <a:rPr lang="nl-NL" altLang="zh-CN" sz="1400" dirty="0" smtClean="0"/>
              <a:t>the </a:t>
            </a:r>
            <a:r>
              <a:rPr lang="nl-NL" altLang="zh-CN" sz="1400" dirty="0"/>
              <a:t>second layer funcgitons is the Core Service </a:t>
            </a:r>
            <a:r>
              <a:rPr lang="nl-NL" altLang="zh-CN" sz="1400" dirty="0" smtClean="0"/>
              <a:t>Functions.</a:t>
            </a:r>
          </a:p>
          <a:p>
            <a:pPr marL="0" indent="0">
              <a:buNone/>
            </a:pPr>
            <a:r>
              <a:rPr lang="en-US" altLang="en-US" sz="1400" b="1" dirty="0"/>
              <a:t>The FLS can get location information via the 3GPP access as defined in TS29.527 and also can get location information via the non-3GPP defined </a:t>
            </a:r>
            <a:r>
              <a:rPr lang="en-US" altLang="en-US" sz="1400" b="1" dirty="0" smtClean="0"/>
              <a:t>access</a:t>
            </a:r>
          </a:p>
          <a:p>
            <a:pPr marL="0" indent="0">
              <a:buNone/>
            </a:pPr>
            <a:r>
              <a:rPr lang="en-US" altLang="en-US" sz="1400" b="1" dirty="0"/>
              <a:t>For the non-3GPP defined accesses, the </a:t>
            </a:r>
            <a:r>
              <a:rPr lang="en-US" altLang="en-US" sz="1400" b="1" dirty="0" smtClean="0"/>
              <a:t>FLS-1 functions:</a:t>
            </a:r>
            <a:endParaRPr lang="en-US" altLang="en-US" sz="1400" b="1" dirty="0"/>
          </a:p>
          <a:p>
            <a:pPr>
              <a:buFont typeface="Wingdings" panose="05000000000000000000" pitchFamily="2" charset="2"/>
              <a:buChar char="Ø"/>
            </a:pPr>
            <a:r>
              <a:rPr lang="en-US" altLang="en-US" sz="1400" dirty="0" smtClean="0"/>
              <a:t>Get </a:t>
            </a:r>
            <a:r>
              <a:rPr lang="en-US" altLang="en-US" sz="1400" dirty="0"/>
              <a:t>the UE location information;</a:t>
            </a:r>
          </a:p>
          <a:p>
            <a:pPr>
              <a:buFont typeface="Wingdings" panose="05000000000000000000" pitchFamily="2" charset="2"/>
              <a:buChar char="Ø"/>
            </a:pPr>
            <a:r>
              <a:rPr lang="en-US" altLang="en-US" sz="1400" dirty="0" smtClean="0"/>
              <a:t>Provide </a:t>
            </a:r>
            <a:r>
              <a:rPr lang="en-US" altLang="en-US" sz="1400" dirty="0"/>
              <a:t>location notification to the target UE and get </a:t>
            </a:r>
            <a:r>
              <a:rPr lang="en-US" altLang="zh-CN" sz="1400" dirty="0"/>
              <a:t>guarantee </a:t>
            </a:r>
            <a:r>
              <a:rPr lang="en-US" altLang="en-US" sz="1400" dirty="0" smtClean="0"/>
              <a:t>to </a:t>
            </a:r>
            <a:r>
              <a:rPr lang="en-US" altLang="en-US" sz="1400" dirty="0"/>
              <a:t>get location information from the target UE;</a:t>
            </a:r>
          </a:p>
          <a:p>
            <a:pPr>
              <a:buFont typeface="Wingdings" panose="05000000000000000000" pitchFamily="2" charset="2"/>
              <a:buChar char="Ø"/>
            </a:pPr>
            <a:r>
              <a:rPr lang="en-US" altLang="en-US" sz="1400" dirty="0" smtClean="0"/>
              <a:t>Install </a:t>
            </a:r>
            <a:r>
              <a:rPr lang="en-US" altLang="en-US" sz="1400" dirty="0"/>
              <a:t>location event triggers in the target UE to support the target UE terminated deferred location information;</a:t>
            </a:r>
          </a:p>
          <a:p>
            <a:pPr>
              <a:buFont typeface="Wingdings" panose="05000000000000000000" pitchFamily="2" charset="2"/>
              <a:buChar char="Ø"/>
            </a:pPr>
            <a:r>
              <a:rPr lang="en-US" altLang="en-US" sz="1400" dirty="0" smtClean="0"/>
              <a:t>Get </a:t>
            </a:r>
            <a:r>
              <a:rPr lang="en-US" altLang="en-US" sz="1400" dirty="0"/>
              <a:t>the location privacy indication </a:t>
            </a:r>
            <a:r>
              <a:rPr lang="en-US" altLang="en-US" sz="1400" dirty="0" smtClean="0"/>
              <a:t>updated by </a:t>
            </a:r>
            <a:r>
              <a:rPr lang="en-US" altLang="en-US" sz="1400" dirty="0"/>
              <a:t>the target UE;</a:t>
            </a:r>
          </a:p>
          <a:p>
            <a:pPr>
              <a:buFont typeface="Wingdings" panose="05000000000000000000" pitchFamily="2" charset="2"/>
              <a:buChar char="Ø"/>
            </a:pPr>
            <a:r>
              <a:rPr lang="en-US" altLang="en-US" sz="1400" dirty="0" smtClean="0"/>
              <a:t>Provide </a:t>
            </a:r>
            <a:r>
              <a:rPr lang="en-US" altLang="en-US" sz="1400" dirty="0"/>
              <a:t>the location assistant data and ciphering key to the target UE;</a:t>
            </a:r>
          </a:p>
          <a:p>
            <a:pPr marL="0" indent="0">
              <a:buNone/>
            </a:pPr>
            <a:r>
              <a:rPr lang="nl-NL" altLang="zh-CN" sz="1400" b="1" dirty="0"/>
              <a:t>The Fused Location Server can get different location sources (e.g. SEAL LMs) from multiple PLMNs. </a:t>
            </a:r>
            <a:endParaRPr lang="zh-CN" altLang="zh-CN" sz="1400" b="1" dirty="0"/>
          </a:p>
          <a:p>
            <a:pPr marL="0" indent="0">
              <a:buNone/>
            </a:pPr>
            <a:endParaRPr lang="en-US" altLang="en-US" sz="1400" dirty="0" smtClean="0"/>
          </a:p>
        </p:txBody>
      </p:sp>
      <p:sp>
        <p:nvSpPr>
          <p:cNvPr id="2" name="Rectangle 2"/>
          <p:cNvSpPr>
            <a:spLocks noChangeArrowheads="1"/>
          </p:cNvSpPr>
          <p:nvPr/>
        </p:nvSpPr>
        <p:spPr bwMode="auto">
          <a:xfrm>
            <a:off x="71718" y="194534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207940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566926152"/>
              </p:ext>
            </p:extLst>
          </p:nvPr>
        </p:nvGraphicFramePr>
        <p:xfrm>
          <a:off x="0" y="2079405"/>
          <a:ext cx="6447994" cy="3738690"/>
        </p:xfrm>
        <a:graphic>
          <a:graphicData uri="http://schemas.openxmlformats.org/presentationml/2006/ole">
            <mc:AlternateContent xmlns:mc="http://schemas.openxmlformats.org/markup-compatibility/2006">
              <mc:Choice xmlns:v="urn:schemas-microsoft-com:vml" Requires="v">
                <p:oleObj spid="_x0000_s6151" name="Visio" r:id="rId5" imgW="8702010" imgH="5044317" progId="Visio.Drawing.11">
                  <p:embed/>
                </p:oleObj>
              </mc:Choice>
              <mc:Fallback>
                <p:oleObj name="Visio" r:id="rId5" imgW="8702010" imgH="5044317"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079405"/>
                        <a:ext cx="6447994" cy="3738690"/>
                      </a:xfrm>
                      <a:prstGeom prst="rect">
                        <a:avLst/>
                      </a:prstGeom>
                      <a:noFill/>
                    </p:spPr>
                  </p:pic>
                </p:oleObj>
              </mc:Fallback>
            </mc:AlternateContent>
          </a:graphicData>
        </a:graphic>
      </p:graphicFrame>
    </p:spTree>
    <p:extLst>
      <p:ext uri="{BB962C8B-B14F-4D97-AF65-F5344CB8AC3E}">
        <p14:creationId xmlns:p14="http://schemas.microsoft.com/office/powerpoint/2010/main" val="213458166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730623" y="456698"/>
            <a:ext cx="10515600" cy="1104917"/>
          </a:xfrm>
        </p:spPr>
        <p:txBody>
          <a:bodyPr/>
          <a:lstStyle/>
          <a:p>
            <a:r>
              <a:rPr lang="en-IN" altLang="en-US" dirty="0" smtClean="0"/>
              <a:t>Merged 5GFLS Architecture Options </a:t>
            </a:r>
            <a:endParaRPr lang="en-GB" altLang="en-US" dirty="0"/>
          </a:p>
        </p:txBody>
      </p:sp>
      <p:sp>
        <p:nvSpPr>
          <p:cNvPr id="7" name="Content Placeholder 2">
            <a:extLst>
              <a:ext uri="{FF2B5EF4-FFF2-40B4-BE49-F238E27FC236}">
                <a16:creationId xmlns="" xmlns:a16="http://schemas.microsoft.com/office/drawing/2014/main" id="{8B215120-9330-4C24-86C0-93DB3C460B0D}"/>
              </a:ext>
            </a:extLst>
          </p:cNvPr>
          <p:cNvSpPr txBox="1">
            <a:spLocks/>
          </p:cNvSpPr>
          <p:nvPr/>
        </p:nvSpPr>
        <p:spPr bwMode="auto">
          <a:xfrm>
            <a:off x="-26892" y="3844231"/>
            <a:ext cx="5163671" cy="368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altLang="en-US" sz="1400" b="1" dirty="0" smtClean="0"/>
              <a:t>SEAL LM just one source of location information for a 3GPP access;</a:t>
            </a:r>
            <a:endParaRPr lang="en-US" altLang="en-US" sz="1400" dirty="0" smtClean="0"/>
          </a:p>
        </p:txBody>
      </p:sp>
      <p:graphicFrame>
        <p:nvGraphicFramePr>
          <p:cNvPr id="3" name="对象 2"/>
          <p:cNvGraphicFramePr>
            <a:graphicFrameLocks noChangeAspect="1"/>
          </p:cNvGraphicFramePr>
          <p:nvPr>
            <p:extLst>
              <p:ext uri="{D42A27DB-BD31-4B8C-83A1-F6EECF244321}">
                <p14:modId xmlns:p14="http://schemas.microsoft.com/office/powerpoint/2010/main" val="1773108077"/>
              </p:ext>
            </p:extLst>
          </p:nvPr>
        </p:nvGraphicFramePr>
        <p:xfrm>
          <a:off x="188260" y="1954304"/>
          <a:ext cx="4607858" cy="1830134"/>
        </p:xfrm>
        <a:graphic>
          <a:graphicData uri="http://schemas.openxmlformats.org/presentationml/2006/ole">
            <mc:AlternateContent xmlns:mc="http://schemas.openxmlformats.org/markup-compatibility/2006">
              <mc:Choice xmlns:v="urn:schemas-microsoft-com:vml" Requires="v">
                <p:oleObj spid="_x0000_s5146" name="Visio" r:id="rId5" imgW="7879110" imgH="3116783" progId="Visio.Drawing.15">
                  <p:embed/>
                </p:oleObj>
              </mc:Choice>
              <mc:Fallback>
                <p:oleObj name="Visio" r:id="rId5" imgW="7879110" imgH="3116783" progId="Visio.Drawing.15">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8260" y="1954304"/>
                        <a:ext cx="4607858" cy="1830134"/>
                      </a:xfrm>
                      <a:prstGeom prst="rect">
                        <a:avLst/>
                      </a:prstGeom>
                      <a:noFill/>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202426202"/>
              </p:ext>
            </p:extLst>
          </p:nvPr>
        </p:nvGraphicFramePr>
        <p:xfrm>
          <a:off x="6266331" y="1864970"/>
          <a:ext cx="4276163" cy="2022806"/>
        </p:xfrm>
        <a:graphic>
          <a:graphicData uri="http://schemas.openxmlformats.org/presentationml/2006/ole">
            <mc:AlternateContent xmlns:mc="http://schemas.openxmlformats.org/markup-compatibility/2006">
              <mc:Choice xmlns:v="urn:schemas-microsoft-com:vml" Requires="v">
                <p:oleObj spid="_x0000_s5147" name="Visio" r:id="rId8" imgW="7856383" imgH="3703320" progId="Visio.Drawing.15">
                  <p:embed/>
                </p:oleObj>
              </mc:Choice>
              <mc:Fallback>
                <p:oleObj name="Visio" r:id="rId8" imgW="7856383" imgH="3703320" progId="Visio.Drawing.15">
                  <p:embed/>
                  <p:pic>
                    <p:nvPicPr>
                      <p:cNvPr id="0"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6331" y="1864970"/>
                        <a:ext cx="4276163" cy="2022806"/>
                      </a:xfrm>
                      <a:prstGeom prst="rect">
                        <a:avLst/>
                      </a:prstGeom>
                      <a:noFill/>
                    </p:spPr>
                  </p:pic>
                </p:oleObj>
              </mc:Fallback>
            </mc:AlternateContent>
          </a:graphicData>
        </a:graphic>
      </p:graphicFrame>
      <p:sp>
        <p:nvSpPr>
          <p:cNvPr id="9" name="Content Placeholder 2">
            <a:extLst>
              <a:ext uri="{FF2B5EF4-FFF2-40B4-BE49-F238E27FC236}">
                <a16:creationId xmlns="" xmlns:a16="http://schemas.microsoft.com/office/drawing/2014/main" id="{8B215120-9330-4C24-86C0-93DB3C460B0D}"/>
              </a:ext>
            </a:extLst>
          </p:cNvPr>
          <p:cNvSpPr txBox="1">
            <a:spLocks/>
          </p:cNvSpPr>
          <p:nvPr/>
        </p:nvSpPr>
        <p:spPr bwMode="auto">
          <a:xfrm>
            <a:off x="6106049" y="3751950"/>
            <a:ext cx="5558117" cy="25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altLang="en-US" sz="1400" b="1" dirty="0" smtClean="0"/>
              <a:t>SEAL LM provides location information for all 3GPP accesses;</a:t>
            </a:r>
            <a:endParaRPr lang="en-US" altLang="en-US" sz="1400" dirty="0" smtClean="0"/>
          </a:p>
        </p:txBody>
      </p:sp>
      <p:sp>
        <p:nvSpPr>
          <p:cNvPr id="8" name="Rectangle 7"/>
          <p:cNvSpPr>
            <a:spLocks noChangeArrowheads="1"/>
          </p:cNvSpPr>
          <p:nvPr/>
        </p:nvSpPr>
        <p:spPr bwMode="auto">
          <a:xfrm flipV="1">
            <a:off x="4367981" y="3704272"/>
            <a:ext cx="903425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572481227"/>
              </p:ext>
            </p:extLst>
          </p:nvPr>
        </p:nvGraphicFramePr>
        <p:xfrm>
          <a:off x="3582614" y="4098019"/>
          <a:ext cx="4821798" cy="2280914"/>
        </p:xfrm>
        <a:graphic>
          <a:graphicData uri="http://schemas.openxmlformats.org/presentationml/2006/ole">
            <mc:AlternateContent xmlns:mc="http://schemas.openxmlformats.org/markup-compatibility/2006">
              <mc:Choice xmlns:v="urn:schemas-microsoft-com:vml" Requires="v">
                <p:oleObj spid="_x0000_s5148" name="Visio" r:id="rId11" imgW="7856383" imgH="3703320" progId="Visio.Drawing.15">
                  <p:embed/>
                </p:oleObj>
              </mc:Choice>
              <mc:Fallback>
                <p:oleObj name="Visio" r:id="rId11" imgW="7856383" imgH="3703320" progId="Visio.Drawing.15">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82614" y="4098019"/>
                        <a:ext cx="4821798" cy="2280914"/>
                      </a:xfrm>
                      <a:prstGeom prst="rect">
                        <a:avLst/>
                      </a:prstGeom>
                      <a:noFill/>
                    </p:spPr>
                  </p:pic>
                </p:oleObj>
              </mc:Fallback>
            </mc:AlternateContent>
          </a:graphicData>
        </a:graphic>
      </p:graphicFrame>
      <p:sp>
        <p:nvSpPr>
          <p:cNvPr id="11" name="矩形 10"/>
          <p:cNvSpPr/>
          <p:nvPr/>
        </p:nvSpPr>
        <p:spPr>
          <a:xfrm>
            <a:off x="3058049" y="6055767"/>
            <a:ext cx="6096000" cy="307777"/>
          </a:xfrm>
          <a:prstGeom prst="rect">
            <a:avLst/>
          </a:prstGeom>
        </p:spPr>
        <p:txBody>
          <a:bodyPr>
            <a:spAutoFit/>
          </a:bodyPr>
          <a:lstStyle/>
          <a:p>
            <a:r>
              <a:rPr lang="nl-NL" altLang="zh-CN" sz="1400" b="1" dirty="0">
                <a:ea typeface="Times New Roman" panose="02020603050405020304" pitchFamily="18" charset="0"/>
              </a:rPr>
              <a:t>SEAL LM relays location request to Fused Location Server</a:t>
            </a:r>
            <a:endParaRPr lang="zh-CN" altLang="en-US" sz="1400" b="1" dirty="0"/>
          </a:p>
        </p:txBody>
      </p:sp>
    </p:spTree>
    <p:extLst>
      <p:ext uri="{BB962C8B-B14F-4D97-AF65-F5344CB8AC3E}">
        <p14:creationId xmlns:p14="http://schemas.microsoft.com/office/powerpoint/2010/main" val="307172222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725058" y="684456"/>
            <a:ext cx="10515600" cy="1104917"/>
          </a:xfrm>
        </p:spPr>
        <p:txBody>
          <a:bodyPr/>
          <a:lstStyle/>
          <a:p>
            <a:r>
              <a:rPr lang="en-IN" altLang="en-US" dirty="0" smtClean="0"/>
              <a:t>Fused Location Function and SEAL LM</a:t>
            </a:r>
            <a:endParaRPr lang="en-GB" altLang="en-US" dirty="0"/>
          </a:p>
        </p:txBody>
      </p:sp>
      <p:sp>
        <p:nvSpPr>
          <p:cNvPr id="6"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6714565" y="1770531"/>
            <a:ext cx="5343512" cy="4729486"/>
          </a:xfrm>
        </p:spPr>
        <p:txBody>
          <a:bodyPr/>
          <a:lstStyle/>
          <a:p>
            <a:pPr marL="514350" indent="-514350">
              <a:buFont typeface="+mj-lt"/>
              <a:buAutoNum type="arabicPeriod"/>
            </a:pPr>
            <a:r>
              <a:rPr lang="en-US" altLang="en-US" sz="1800" dirty="0" smtClean="0"/>
              <a:t>The logical function of FLF (Fused Location Function) focuses on the location information retrieving and can be merged with the SEAL LM.</a:t>
            </a:r>
          </a:p>
          <a:p>
            <a:pPr marL="514350" indent="-514350">
              <a:buFont typeface="+mj-lt"/>
              <a:buAutoNum type="arabicPeriod"/>
            </a:pPr>
            <a:r>
              <a:rPr lang="en-US" altLang="en-US" sz="1800" dirty="0" smtClean="0"/>
              <a:t>The FLS can focus on the core location service</a:t>
            </a:r>
          </a:p>
        </p:txBody>
      </p:sp>
      <p:graphicFrame>
        <p:nvGraphicFramePr>
          <p:cNvPr id="13" name="对象 12"/>
          <p:cNvGraphicFramePr>
            <a:graphicFrameLocks noChangeAspect="1"/>
          </p:cNvGraphicFramePr>
          <p:nvPr>
            <p:extLst>
              <p:ext uri="{D42A27DB-BD31-4B8C-83A1-F6EECF244321}">
                <p14:modId xmlns:p14="http://schemas.microsoft.com/office/powerpoint/2010/main" val="889960791"/>
              </p:ext>
            </p:extLst>
          </p:nvPr>
        </p:nvGraphicFramePr>
        <p:xfrm>
          <a:off x="277813" y="1831975"/>
          <a:ext cx="6080637" cy="3833719"/>
        </p:xfrm>
        <a:graphic>
          <a:graphicData uri="http://schemas.openxmlformats.org/presentationml/2006/ole">
            <mc:AlternateContent xmlns:mc="http://schemas.openxmlformats.org/markup-compatibility/2006">
              <mc:Choice xmlns:v="urn:schemas-microsoft-com:vml" Requires="v">
                <p:oleObj spid="_x0000_s1046" name="Visio" r:id="rId4" imgW="7856383" imgH="4160467" progId="Visio.Drawing.15">
                  <p:embed/>
                </p:oleObj>
              </mc:Choice>
              <mc:Fallback>
                <p:oleObj name="Visio" r:id="rId4" imgW="7856383" imgH="4160467" progId="Visio.Drawing.15">
                  <p:embed/>
                  <p:pic>
                    <p:nvPicPr>
                      <p:cNvPr id="0" name=""/>
                      <p:cNvPicPr>
                        <a:picLocks noChangeAspect="1" noChangeArrowheads="1"/>
                      </p:cNvPicPr>
                      <p:nvPr/>
                    </p:nvPicPr>
                    <p:blipFill>
                      <a:blip r:embed="rId5"/>
                      <a:srcRect/>
                      <a:stretch>
                        <a:fillRect/>
                      </a:stretch>
                    </p:blipFill>
                    <p:spPr bwMode="auto">
                      <a:xfrm>
                        <a:off x="277813" y="1831975"/>
                        <a:ext cx="6080637" cy="3833719"/>
                      </a:xfrm>
                      <a:prstGeom prst="rect">
                        <a:avLst/>
                      </a:prstGeom>
                      <a:noFill/>
                    </p:spPr>
                  </p:pic>
                </p:oleObj>
              </mc:Fallback>
            </mc:AlternateContent>
          </a:graphicData>
        </a:graphic>
      </p:graphicFrame>
    </p:spTree>
    <p:extLst>
      <p:ext uri="{BB962C8B-B14F-4D97-AF65-F5344CB8AC3E}">
        <p14:creationId xmlns:p14="http://schemas.microsoft.com/office/powerpoint/2010/main" val="35448116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89647" y="585771"/>
            <a:ext cx="11264153" cy="1104917"/>
          </a:xfrm>
        </p:spPr>
        <p:txBody>
          <a:bodyPr/>
          <a:lstStyle/>
          <a:p>
            <a:r>
              <a:rPr lang="en-IN" altLang="en-US" dirty="0" smtClean="0"/>
              <a:t>New SID :</a:t>
            </a:r>
            <a:r>
              <a:rPr lang="en-GB" altLang="zh-CN" dirty="0"/>
              <a:t>5G-enabled Location Based Service</a:t>
            </a:r>
            <a:endParaRPr lang="en-GB" altLang="en-US" dirty="0"/>
          </a:p>
        </p:txBody>
      </p:sp>
      <p:sp>
        <p:nvSpPr>
          <p:cNvPr id="2" name="内容占位符 1"/>
          <p:cNvSpPr>
            <a:spLocks noGrp="1"/>
          </p:cNvSpPr>
          <p:nvPr>
            <p:ph idx="1"/>
          </p:nvPr>
        </p:nvSpPr>
        <p:spPr/>
        <p:txBody>
          <a:bodyPr/>
          <a:lstStyle/>
          <a:p>
            <a:r>
              <a:rPr lang="en-GB" altLang="zh-CN" sz="1600" dirty="0"/>
              <a:t>1)	Based on SA1 service requirements, SA2 positioning service exposure and existing SA6 work, specify architectural requirements, architectural enhancements or new architecture in application layer through the study of following location services:</a:t>
            </a:r>
            <a:endParaRPr lang="zh-CN" altLang="zh-CN" sz="1600" dirty="0"/>
          </a:p>
          <a:p>
            <a:pPr lvl="1"/>
            <a:r>
              <a:rPr lang="nl-NL" altLang="zh-CN" sz="1050" dirty="0"/>
              <a:t>Geofencing</a:t>
            </a:r>
            <a:endParaRPr lang="zh-CN" altLang="zh-CN" sz="1050" dirty="0"/>
          </a:p>
          <a:p>
            <a:pPr lvl="1"/>
            <a:r>
              <a:rPr lang="nl-NL" altLang="zh-CN" sz="1050" dirty="0"/>
              <a:t>(Indoor) Map provision</a:t>
            </a:r>
            <a:endParaRPr lang="zh-CN" altLang="zh-CN" sz="1050" dirty="0"/>
          </a:p>
          <a:p>
            <a:pPr lvl="1"/>
            <a:r>
              <a:rPr lang="nl-NL" altLang="zh-CN" sz="1050" dirty="0"/>
              <a:t>Location Alerting</a:t>
            </a:r>
            <a:endParaRPr lang="zh-CN" altLang="zh-CN" sz="1050" dirty="0"/>
          </a:p>
          <a:p>
            <a:pPr lvl="1"/>
            <a:r>
              <a:rPr lang="nl-NL" altLang="zh-CN" sz="1050" dirty="0"/>
              <a:t>Real time Tracing request or playback (continuous locations in a map)</a:t>
            </a:r>
            <a:endParaRPr lang="zh-CN" altLang="zh-CN" sz="1050" dirty="0"/>
          </a:p>
          <a:p>
            <a:pPr lvl="1"/>
            <a:r>
              <a:rPr lang="nl-NL" altLang="zh-CN" sz="1050" dirty="0"/>
              <a:t>History Trace request or playback </a:t>
            </a:r>
            <a:endParaRPr lang="zh-CN" altLang="zh-CN" sz="1050" dirty="0"/>
          </a:p>
          <a:p>
            <a:pPr lvl="1"/>
            <a:r>
              <a:rPr lang="nl-NL" altLang="zh-CN" sz="1050" dirty="0"/>
              <a:t>Time information of the first entering and the last leaveing an area (e.g. working campus)</a:t>
            </a:r>
            <a:endParaRPr lang="zh-CN" altLang="zh-CN" sz="1050" dirty="0"/>
          </a:p>
          <a:p>
            <a:pPr lvl="1"/>
            <a:r>
              <a:rPr lang="nl-NL" altLang="zh-CN" sz="1050" dirty="0"/>
              <a:t>The length of time to stay in an area </a:t>
            </a:r>
            <a:endParaRPr lang="zh-CN" altLang="zh-CN" sz="1050" dirty="0"/>
          </a:p>
          <a:p>
            <a:pPr lvl="1"/>
            <a:r>
              <a:rPr lang="nl-NL" altLang="zh-CN" sz="1050" dirty="0"/>
              <a:t>The times to re-enter and re-leave an area </a:t>
            </a:r>
            <a:endParaRPr lang="zh-CN" altLang="zh-CN" sz="1050" dirty="0"/>
          </a:p>
          <a:p>
            <a:pPr lvl="1"/>
            <a:r>
              <a:rPr lang="nl-NL" altLang="zh-CN" sz="1050" dirty="0"/>
              <a:t>Location information analysis </a:t>
            </a:r>
            <a:endParaRPr lang="zh-CN" altLang="zh-CN" sz="1050" dirty="0"/>
          </a:p>
          <a:p>
            <a:pPr lvl="1"/>
            <a:r>
              <a:rPr lang="nl-NL" altLang="zh-CN" sz="1050" dirty="0"/>
              <a:t>Heatmap</a:t>
            </a:r>
            <a:endParaRPr lang="zh-CN" altLang="zh-CN" sz="1050" dirty="0"/>
          </a:p>
          <a:p>
            <a:pPr lvl="1"/>
            <a:r>
              <a:rPr lang="nl-NL" altLang="zh-CN" sz="1050" dirty="0"/>
              <a:t>Speed</a:t>
            </a:r>
            <a:endParaRPr lang="zh-CN" altLang="zh-CN" sz="1050" dirty="0"/>
          </a:p>
          <a:p>
            <a:pPr lvl="1"/>
            <a:r>
              <a:rPr lang="nl-NL" altLang="zh-CN" sz="1050" dirty="0"/>
              <a:t>Heading Direction </a:t>
            </a:r>
            <a:endParaRPr lang="zh-CN" altLang="zh-CN" sz="1050" dirty="0"/>
          </a:p>
          <a:p>
            <a:r>
              <a:rPr lang="en-GB" altLang="zh-CN" sz="1600" dirty="0"/>
              <a:t>2)	Identify key issues and develop solutions based on aspects above.</a:t>
            </a:r>
            <a:endParaRPr lang="zh-CN" altLang="zh-CN" sz="1600" dirty="0"/>
          </a:p>
          <a:p>
            <a:endParaRPr lang="zh-CN" altLang="en-US" sz="1600" dirty="0"/>
          </a:p>
        </p:txBody>
      </p:sp>
    </p:spTree>
    <p:extLst>
      <p:ext uri="{BB962C8B-B14F-4D97-AF65-F5344CB8AC3E}">
        <p14:creationId xmlns:p14="http://schemas.microsoft.com/office/powerpoint/2010/main" val="428275734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Summary</a:t>
            </a:r>
            <a:endParaRPr lang="zh-CN" altLang="en-US" dirty="0"/>
          </a:p>
        </p:txBody>
      </p:sp>
      <p:sp>
        <p:nvSpPr>
          <p:cNvPr id="3" name="内容占位符 2"/>
          <p:cNvSpPr>
            <a:spLocks noGrp="1"/>
          </p:cNvSpPr>
          <p:nvPr>
            <p:ph idx="1"/>
          </p:nvPr>
        </p:nvSpPr>
        <p:spPr/>
        <p:txBody>
          <a:bodyPr/>
          <a:lstStyle/>
          <a:p>
            <a:r>
              <a:rPr lang="en-US" altLang="zh-CN" dirty="0" smtClean="0"/>
              <a:t>R18 FS_5GFLS focuses on</a:t>
            </a:r>
            <a:r>
              <a:rPr lang="en-US" altLang="en-US" dirty="0" smtClean="0"/>
              <a:t> </a:t>
            </a:r>
            <a:r>
              <a:rPr lang="en-US" altLang="en-US" dirty="0"/>
              <a:t>the location information retrieving and can be merged with the SEAL LM.</a:t>
            </a:r>
          </a:p>
          <a:p>
            <a:r>
              <a:rPr lang="en-US" altLang="zh-CN" dirty="0" smtClean="0"/>
              <a:t>  New SI</a:t>
            </a:r>
            <a:r>
              <a:rPr lang="zh-CN" altLang="en-US" dirty="0"/>
              <a:t> </a:t>
            </a:r>
            <a:r>
              <a:rPr lang="en-US" altLang="zh-CN" dirty="0" smtClean="0"/>
              <a:t>FS_5GLCS focuses on how to use the location information and to define the location based services.</a:t>
            </a:r>
          </a:p>
          <a:p>
            <a:r>
              <a:rPr lang="en-US" altLang="zh-CN" dirty="0" smtClean="0"/>
              <a:t>The Time and Release information for the new SI FS_5GLCS ?</a:t>
            </a:r>
          </a:p>
          <a:p>
            <a:pPr lvl="1"/>
            <a:r>
              <a:rPr lang="en-US" altLang="zh-CN" dirty="0" smtClean="0"/>
              <a:t>Release-19 </a:t>
            </a:r>
            <a:r>
              <a:rPr lang="en-US" altLang="zh-CN" smtClean="0"/>
              <a:t>or Release-18 ?</a:t>
            </a:r>
            <a:endParaRPr lang="zh-CN" altLang="en-US" dirty="0"/>
          </a:p>
        </p:txBody>
      </p:sp>
    </p:spTree>
    <p:extLst>
      <p:ext uri="{BB962C8B-B14F-4D97-AF65-F5344CB8AC3E}">
        <p14:creationId xmlns:p14="http://schemas.microsoft.com/office/powerpoint/2010/main" val="252701392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2006/documentManagement/types"/>
    <ds:schemaRef ds:uri="280d8efa-eff2-4910-88d2-79ca146720c4"/>
    <ds:schemaRef ds:uri="http://purl.org/dc/elements/1.1/"/>
    <ds:schemaRef ds:uri="http://schemas.microsoft.com/office/infopath/2007/PartnerControls"/>
    <ds:schemaRef ds:uri="http://purl.org/dc/terms/"/>
    <ds:schemaRef ds:uri="679a257e-872f-4c98-9e8a-0a9c104f72cd"/>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5447</TotalTime>
  <Words>314</Words>
  <Application>Microsoft Office PowerPoint</Application>
  <PresentationFormat>宽屏</PresentationFormat>
  <Paragraphs>47</Paragraphs>
  <Slides>7</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7</vt:i4>
      </vt:variant>
    </vt:vector>
  </HeadingPairs>
  <TitlesOfParts>
    <vt:vector size="16" baseType="lpstr">
      <vt:lpstr>Arial </vt:lpstr>
      <vt:lpstr>宋体</vt:lpstr>
      <vt:lpstr>Arial</vt:lpstr>
      <vt:lpstr>Calibri</vt:lpstr>
      <vt:lpstr>Calibri Light</vt:lpstr>
      <vt:lpstr>Times New Roman</vt:lpstr>
      <vt:lpstr>Wingdings</vt:lpstr>
      <vt:lpstr>Office Theme</vt:lpstr>
      <vt:lpstr>Visio</vt:lpstr>
      <vt:lpstr>5G enabled Location based Service</vt:lpstr>
      <vt:lpstr>Outline</vt:lpstr>
      <vt:lpstr>5GFLS Standalone Logical Architecture </vt:lpstr>
      <vt:lpstr>Merged 5GFLS Architecture Options </vt:lpstr>
      <vt:lpstr>Fused Location Function and SEAL LM</vt:lpstr>
      <vt:lpstr>New SID :5G-enabled Location Based Service</vt:lpstr>
      <vt:lpstr>Summary</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Chunshan -CATT</cp:lastModifiedBy>
  <cp:revision>615</cp:revision>
  <dcterms:created xsi:type="dcterms:W3CDTF">2010-02-05T13:52:04Z</dcterms:created>
  <dcterms:modified xsi:type="dcterms:W3CDTF">2022-05-10T09:35:50Z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NSCPROP_SA">
    <vt:lpwstr>C:\Users\basavarajjp\AppData\Local\Temp\Temp1_Template_Meeting_pres_2020_06_3gpp_S6-22xxxx.zip\Template_Meeting_pres_2020_06_3gpp_S6-22xxxx.pptx</vt:lpwstr>
  </property>
</Properties>
</file>