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385" r:id="rId6"/>
    <p:sldId id="386" r:id="rId7"/>
    <p:sldId id="397" r:id="rId8"/>
    <p:sldId id="398" r:id="rId9"/>
    <p:sldId id="387" r:id="rId10"/>
    <p:sldId id="389" r:id="rId11"/>
    <p:sldId id="388" r:id="rId12"/>
    <p:sldId id="390" r:id="rId13"/>
    <p:sldId id="392" r:id="rId14"/>
    <p:sldId id="394" r:id="rId15"/>
    <p:sldId id="395" r:id="rId16"/>
    <p:sldId id="396" r:id="rId17"/>
    <p:sldId id="399" r:id="rId18"/>
    <p:sldId id="400" r:id="rId19"/>
    <p:sldId id="369" r:id="rId20"/>
    <p:sldId id="370"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89455" autoAdjust="0"/>
  </p:normalViewPr>
  <p:slideViewPr>
    <p:cSldViewPr snapToGrid="0">
      <p:cViewPr varScale="1">
        <p:scale>
          <a:sx n="76" d="100"/>
          <a:sy n="76" d="100"/>
        </p:scale>
        <p:origin x="749"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2718469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435483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49BIS-e</a:t>
            </a:r>
            <a:endParaRPr lang="sv-SE" altLang="en-US" sz="1200" b="1" dirty="0">
              <a:latin typeface="Arial "/>
            </a:endParaRPr>
          </a:p>
          <a:p>
            <a:pPr eaLnBrk="1" hangingPunct="1">
              <a:defRPr/>
            </a:pPr>
            <a:r>
              <a:rPr lang="en-GB" altLang="en-US" sz="1200" b="1" dirty="0">
                <a:latin typeface="Arial "/>
              </a:rPr>
              <a:t>e-meeting, </a:t>
            </a:r>
            <a:r>
              <a:rPr lang="en-GB" altLang="en-US" sz="1200" b="1" dirty="0" smtClean="0">
                <a:latin typeface="Arial "/>
              </a:rPr>
              <a:t>22</a:t>
            </a:r>
            <a:r>
              <a:rPr lang="en-GB" altLang="en-US" sz="1200" b="1" baseline="30000" dirty="0" smtClean="0">
                <a:latin typeface="Arial "/>
              </a:rPr>
              <a:t>nd</a:t>
            </a:r>
            <a:r>
              <a:rPr lang="en-GB" altLang="en-US" sz="1200" b="1" dirty="0" smtClean="0">
                <a:latin typeface="Arial "/>
              </a:rPr>
              <a:t> June </a:t>
            </a:r>
            <a:r>
              <a:rPr lang="en-GB" altLang="en-US" sz="1200" b="1" dirty="0">
                <a:latin typeface="Arial "/>
              </a:rPr>
              <a:t>– </a:t>
            </a:r>
            <a:r>
              <a:rPr lang="en-GB" altLang="en-US" sz="1200" b="1" dirty="0" smtClean="0">
                <a:latin typeface="Arial "/>
              </a:rPr>
              <a:t>1</a:t>
            </a:r>
            <a:r>
              <a:rPr lang="en-GB" altLang="en-US" sz="1200" b="1" baseline="30000" dirty="0" smtClean="0">
                <a:latin typeface="Arial "/>
              </a:rPr>
              <a:t>st  </a:t>
            </a:r>
            <a:r>
              <a:rPr lang="en-GB" altLang="en-US" sz="1200" b="1" dirty="0" smtClean="0">
                <a:latin typeface="Arial "/>
              </a:rPr>
              <a:t>July </a:t>
            </a:r>
            <a:r>
              <a:rPr lang="en-GB" altLang="en-US" sz="1200" b="1" dirty="0">
                <a:latin typeface="Arial "/>
              </a:rPr>
              <a:t>2022</a:t>
            </a:r>
            <a:endParaRPr lang="en-US" altLang="en-US" sz="1200" b="1" dirty="0">
              <a:latin typeface="Arial "/>
            </a:endParaRPr>
          </a:p>
        </p:txBody>
      </p:sp>
      <p:sp>
        <p:nvSpPr>
          <p:cNvPr id="15" name="Text Box 13">
            <a:extLst>
              <a:ext uri="{FF2B5EF4-FFF2-40B4-BE49-F238E27FC236}">
                <a16:creationId xmlns:a16="http://schemas.microsoft.com/office/drawing/2014/main" xmlns=""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S6-221929</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781666" y="1709738"/>
            <a:ext cx="8578392" cy="2852737"/>
          </a:xfrm>
        </p:spPr>
        <p:txBody>
          <a:bodyPr/>
          <a:lstStyle/>
          <a:p>
            <a:pPr algn="ctr" eaLnBrk="1" hangingPunct="1"/>
            <a:r>
              <a:rPr lang="en-GB" altLang="en-US" dirty="0" smtClean="0"/>
              <a:t>SA6 working methods/guidelines</a:t>
            </a:r>
            <a:br>
              <a:rPr lang="en-GB" altLang="en-US" dirty="0" smtClean="0"/>
            </a:br>
            <a:endParaRPr lang="en-GB" altLang="en-US" sz="4400" dirty="0"/>
          </a:p>
        </p:txBody>
      </p:sp>
      <p:sp>
        <p:nvSpPr>
          <p:cNvPr id="2" name="TextBox 1"/>
          <p:cNvSpPr txBox="1"/>
          <p:nvPr/>
        </p:nvSpPr>
        <p:spPr>
          <a:xfrm>
            <a:off x="3091992" y="4977353"/>
            <a:ext cx="6004874" cy="461665"/>
          </a:xfrm>
          <a:prstGeom prst="rect">
            <a:avLst/>
          </a:prstGeom>
          <a:noFill/>
        </p:spPr>
        <p:txBody>
          <a:bodyPr wrap="square" rtlCol="0">
            <a:spAutoFit/>
          </a:bodyPr>
          <a:lstStyle/>
          <a:p>
            <a:pPr algn="ctr"/>
            <a:r>
              <a:rPr lang="en-US" sz="2400" dirty="0" smtClean="0"/>
              <a:t>Huawei</a:t>
            </a:r>
            <a:endParaRPr lang="en-US" sz="24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A.6 Conducting meetings [Draft]</a:t>
            </a:r>
            <a:endParaRPr lang="en-US"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smtClean="0"/>
              <a:t>Methods for conducting future meetings with a mix of physical meetings and e-meetings (non-hybrid case).</a:t>
            </a:r>
          </a:p>
          <a:p>
            <a:pPr lvl="1"/>
            <a:r>
              <a:rPr lang="en-US" dirty="0" smtClean="0"/>
              <a:t>Consider </a:t>
            </a:r>
            <a:r>
              <a:rPr lang="en-US" dirty="0"/>
              <a:t>a moderator for all agenda </a:t>
            </a:r>
            <a:r>
              <a:rPr lang="en-US" dirty="0" smtClean="0"/>
              <a:t>items, </a:t>
            </a:r>
            <a:r>
              <a:rPr lang="en-US" dirty="0"/>
              <a:t>to monitor discussions and propose agreement of documents during the meeting.</a:t>
            </a:r>
          </a:p>
          <a:p>
            <a:pPr lvl="1"/>
            <a:r>
              <a:rPr lang="en-US" dirty="0"/>
              <a:t>Consider a simple «raise of hand» mechanism to include more companies in the decision making process</a:t>
            </a:r>
            <a:r>
              <a:rPr lang="en-US" dirty="0" smtClean="0"/>
              <a:t>.</a:t>
            </a:r>
          </a:p>
          <a:p>
            <a:pPr lvl="2">
              <a:buClr>
                <a:srgbClr val="C00000"/>
              </a:buClr>
            </a:pPr>
            <a:r>
              <a:rPr lang="en-US" dirty="0" smtClean="0"/>
              <a:t>Use TOHRU tool to </a:t>
            </a:r>
            <a:r>
              <a:rPr lang="en-US" dirty="0"/>
              <a:t>gauge general support within the </a:t>
            </a:r>
            <a:r>
              <a:rPr lang="en-US" dirty="0" smtClean="0"/>
              <a:t>group or use the GTM chat and voice tool?</a:t>
            </a:r>
            <a:endParaRPr lang="en-US" dirty="0"/>
          </a:p>
          <a:p>
            <a:pPr lvl="1"/>
            <a:r>
              <a:rPr lang="en-US" dirty="0" smtClean="0"/>
              <a:t>[Not </a:t>
            </a:r>
            <a:r>
              <a:rPr lang="en-US" dirty="0"/>
              <a:t>propose new tools, but how to apply the existing tools provided according to the 3GPP working methods</a:t>
            </a:r>
            <a:r>
              <a:rPr lang="en-US" dirty="0" smtClean="0"/>
              <a:t>.]</a:t>
            </a:r>
          </a:p>
        </p:txBody>
      </p:sp>
    </p:spTree>
    <p:extLst>
      <p:ext uri="{BB962C8B-B14F-4D97-AF65-F5344CB8AC3E}">
        <p14:creationId xmlns:p14="http://schemas.microsoft.com/office/powerpoint/2010/main" val="16918040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A.7 Agreement on contributions [Draft]</a:t>
            </a:r>
            <a:endParaRPr lang="en-US" dirty="0"/>
          </a:p>
        </p:txBody>
      </p:sp>
      <p:sp>
        <p:nvSpPr>
          <p:cNvPr id="3" name="Content Placeholder 2"/>
          <p:cNvSpPr>
            <a:spLocks noGrp="1"/>
          </p:cNvSpPr>
          <p:nvPr>
            <p:ph idx="1"/>
          </p:nvPr>
        </p:nvSpPr>
        <p:spPr/>
        <p:txBody>
          <a:bodyPr>
            <a:normAutofit fontScale="85000" lnSpcReduction="10000"/>
          </a:bodyPr>
          <a:lstStyle/>
          <a:p>
            <a:pPr marL="514350" indent="-514350">
              <a:buFont typeface="+mj-lt"/>
              <a:buAutoNum type="arabicPeriod"/>
            </a:pPr>
            <a:r>
              <a:rPr lang="en-US" dirty="0" smtClean="0"/>
              <a:t>Guidelines for commenting?</a:t>
            </a:r>
          </a:p>
          <a:p>
            <a:pPr lvl="1"/>
            <a:r>
              <a:rPr lang="en-US" dirty="0" smtClean="0"/>
              <a:t>During e-meetings the email threads for the contributions are initiated. Timely comments should be provided. Should </a:t>
            </a:r>
            <a:r>
              <a:rPr lang="en-US" dirty="0"/>
              <a:t>be initially provided as soon as possible during the </a:t>
            </a:r>
            <a:r>
              <a:rPr lang="en-US" dirty="0" smtClean="0"/>
              <a:t>meeting.</a:t>
            </a:r>
          </a:p>
          <a:p>
            <a:pPr lvl="1"/>
            <a:r>
              <a:rPr lang="en-US" dirty="0"/>
              <a:t>Should we use </a:t>
            </a:r>
            <a:r>
              <a:rPr lang="en-US" dirty="0" smtClean="0"/>
              <a:t>NWM tool </a:t>
            </a:r>
            <a:r>
              <a:rPr lang="en-US" dirty="0"/>
              <a:t>for document editing and comment tracking</a:t>
            </a:r>
            <a:r>
              <a:rPr lang="en-US" dirty="0" smtClean="0"/>
              <a:t>?</a:t>
            </a:r>
          </a:p>
          <a:p>
            <a:pPr lvl="1"/>
            <a:r>
              <a:rPr lang="en-IN" dirty="0"/>
              <a:t>Provide feedback with clear reasoning and specific proposal (if possible) e.g. where and what change you want to see (i.e. add/modify/remove), to help understand the comment better</a:t>
            </a:r>
          </a:p>
          <a:p>
            <a:pPr marL="514350" indent="-514350">
              <a:buFont typeface="+mj-lt"/>
              <a:buAutoNum type="arabicPeriod"/>
            </a:pPr>
            <a:r>
              <a:rPr lang="en-IN" dirty="0" smtClean="0"/>
              <a:t>Guidelines for contribution formatting?</a:t>
            </a:r>
          </a:p>
          <a:p>
            <a:pPr lvl="1"/>
            <a:r>
              <a:rPr lang="en-IN" dirty="0" smtClean="0"/>
              <a:t>Contributing </a:t>
            </a:r>
            <a:r>
              <a:rPr lang="en-IN" dirty="0"/>
              <a:t>companies to strictly follow drafting rules, which saves meeting/rapporteur time </a:t>
            </a:r>
            <a:endParaRPr lang="en-US" dirty="0" smtClean="0"/>
          </a:p>
          <a:p>
            <a:pPr marL="514350" indent="-514350">
              <a:buFont typeface="+mj-lt"/>
              <a:buAutoNum type="arabicPeriod"/>
            </a:pPr>
            <a:r>
              <a:rPr lang="en-US" dirty="0" smtClean="0"/>
              <a:t>Guidelines for using exceptional methods for decision making on contributions</a:t>
            </a:r>
          </a:p>
          <a:p>
            <a:pPr lvl="1"/>
            <a:r>
              <a:rPr lang="en-US" dirty="0" smtClean="0"/>
              <a:t>Chair can initiate email agreement </a:t>
            </a:r>
            <a:r>
              <a:rPr lang="en-US" dirty="0"/>
              <a:t>for contributions which were very close to agreement at the end of the </a:t>
            </a:r>
            <a:r>
              <a:rPr lang="en-US" dirty="0" smtClean="0"/>
              <a:t>meeting.</a:t>
            </a:r>
            <a:endParaRPr lang="en-US" dirty="0"/>
          </a:p>
        </p:txBody>
      </p:sp>
    </p:spTree>
    <p:extLst>
      <p:ext uri="{BB962C8B-B14F-4D97-AF65-F5344CB8AC3E}">
        <p14:creationId xmlns:p14="http://schemas.microsoft.com/office/powerpoint/2010/main" val="78622416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A.8 Informal calls [Draft]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Guidelines for organization of informal calls?</a:t>
            </a:r>
          </a:p>
          <a:p>
            <a:pPr lvl="1"/>
            <a:r>
              <a:rPr lang="en-US" dirty="0" smtClean="0"/>
              <a:t>Informal </a:t>
            </a:r>
            <a:r>
              <a:rPr lang="en-US" dirty="0"/>
              <a:t>calls </a:t>
            </a:r>
            <a:r>
              <a:rPr lang="en-US" dirty="0" smtClean="0"/>
              <a:t>should be dedicated </a:t>
            </a:r>
            <a:r>
              <a:rPr lang="en-US" dirty="0"/>
              <a:t>to difficult </a:t>
            </a:r>
            <a:r>
              <a:rPr lang="en-US" dirty="0" smtClean="0"/>
              <a:t>subjects.</a:t>
            </a:r>
          </a:p>
          <a:p>
            <a:pPr lvl="1"/>
            <a:r>
              <a:rPr lang="en-US" dirty="0"/>
              <a:t>Rapporteur should </a:t>
            </a:r>
            <a:r>
              <a:rPr lang="en-US" dirty="0" smtClean="0"/>
              <a:t>suggest the informal call with agenda addressing the difficult subjects.</a:t>
            </a:r>
            <a:endParaRPr lang="en-US" dirty="0"/>
          </a:p>
          <a:p>
            <a:pPr lvl="1"/>
            <a:r>
              <a:rPr lang="en-US" dirty="0" smtClean="0"/>
              <a:t>Any </a:t>
            </a:r>
            <a:r>
              <a:rPr lang="en-US" dirty="0"/>
              <a:t>participant can organize informal calls / drafting sessions to make </a:t>
            </a:r>
            <a:r>
              <a:rPr lang="en-US" dirty="0" smtClean="0"/>
              <a:t>progress</a:t>
            </a:r>
          </a:p>
          <a:p>
            <a:endParaRPr lang="en-US" dirty="0"/>
          </a:p>
        </p:txBody>
      </p:sp>
    </p:spTree>
    <p:extLst>
      <p:ext uri="{BB962C8B-B14F-4D97-AF65-F5344CB8AC3E}">
        <p14:creationId xmlns:p14="http://schemas.microsoft.com/office/powerpoint/2010/main" val="335839062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A.9 New Release Planning [Draft]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Guidelines for new release planning activities?</a:t>
            </a:r>
          </a:p>
          <a:p>
            <a:pPr lvl="1"/>
            <a:r>
              <a:rPr lang="en-US" dirty="0" smtClean="0"/>
              <a:t>Chair to initiate release planning activities as per the plenary guidance at WG level.</a:t>
            </a:r>
          </a:p>
          <a:p>
            <a:pPr lvl="1"/>
            <a:r>
              <a:rPr lang="en-US" dirty="0" smtClean="0"/>
              <a:t>Participate at plenary level for topics which have impact with other WG(s) work planning.</a:t>
            </a:r>
          </a:p>
          <a:p>
            <a:pPr lvl="1"/>
            <a:r>
              <a:rPr lang="en-US" dirty="0" smtClean="0"/>
              <a:t>Chair can present the overall agreed release work package to plenary as per WG agreement.</a:t>
            </a:r>
          </a:p>
          <a:p>
            <a:endParaRPr lang="en-US" dirty="0"/>
          </a:p>
        </p:txBody>
      </p:sp>
    </p:spTree>
    <p:extLst>
      <p:ext uri="{BB962C8B-B14F-4D97-AF65-F5344CB8AC3E}">
        <p14:creationId xmlns:p14="http://schemas.microsoft.com/office/powerpoint/2010/main" val="11617261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 Model </a:t>
            </a:r>
            <a:r>
              <a:rPr lang="en-US" dirty="0"/>
              <a:t>for developing SA6 working </a:t>
            </a:r>
            <a:r>
              <a:rPr lang="en-US" dirty="0" smtClean="0"/>
              <a:t>methods/guidelines</a:t>
            </a:r>
            <a:endParaRPr lang="en-US"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eriod"/>
            </a:pPr>
            <a:r>
              <a:rPr lang="en-US" dirty="0" smtClean="0"/>
              <a:t>Develop a WG internal document to capture the working methods with the preliminary areas identify in (A).</a:t>
            </a:r>
          </a:p>
          <a:p>
            <a:pPr marL="914400" lvl="1" indent="-457200">
              <a:buFont typeface="+mj-lt"/>
              <a:buAutoNum type="alphaLcPeriod"/>
            </a:pPr>
            <a:r>
              <a:rPr lang="en-US" dirty="0" smtClean="0"/>
              <a:t>Suggested document title – “SA6 working methods” </a:t>
            </a:r>
          </a:p>
          <a:p>
            <a:pPr marL="914400" lvl="1" indent="-457200">
              <a:buFont typeface="+mj-lt"/>
              <a:buAutoNum type="alphaLcPeriod"/>
            </a:pPr>
            <a:r>
              <a:rPr lang="en-US" dirty="0" smtClean="0"/>
              <a:t>Planned completion time – SA6#52 (either F2F or e-meeting)</a:t>
            </a:r>
          </a:p>
          <a:p>
            <a:pPr marL="914400" lvl="1" indent="-457200">
              <a:buFont typeface="+mj-lt"/>
              <a:buAutoNum type="alphaLcPeriod"/>
            </a:pPr>
            <a:r>
              <a:rPr lang="en-US" dirty="0" smtClean="0"/>
              <a:t>Discussions Moderator – </a:t>
            </a:r>
            <a:r>
              <a:rPr lang="en-US" dirty="0" err="1" smtClean="0"/>
              <a:t>Basavaraj</a:t>
            </a:r>
            <a:r>
              <a:rPr lang="en-US" dirty="0" smtClean="0"/>
              <a:t> </a:t>
            </a:r>
            <a:r>
              <a:rPr lang="en-US" dirty="0" err="1" smtClean="0"/>
              <a:t>Pattan</a:t>
            </a:r>
            <a:r>
              <a:rPr lang="en-US" dirty="0" smtClean="0"/>
              <a:t> (</a:t>
            </a:r>
            <a:r>
              <a:rPr lang="en-US" dirty="0" err="1" smtClean="0"/>
              <a:t>Basu</a:t>
            </a:r>
            <a:r>
              <a:rPr lang="en-US" dirty="0" smtClean="0"/>
              <a:t>) - newly elected SA6 VC</a:t>
            </a:r>
          </a:p>
          <a:p>
            <a:pPr marL="914400" lvl="1" indent="-457200">
              <a:buFont typeface="+mj-lt"/>
              <a:buAutoNum type="alphaLcPeriod"/>
            </a:pPr>
            <a:r>
              <a:rPr lang="en-US" dirty="0" smtClean="0"/>
              <a:t>Rapporteur – Niranth Amogh</a:t>
            </a:r>
          </a:p>
          <a:p>
            <a:pPr marL="514350" indent="-514350">
              <a:buFont typeface="+mj-lt"/>
              <a:buAutoNum type="arabicPeriod"/>
            </a:pPr>
            <a:r>
              <a:rPr lang="en-US" dirty="0" smtClean="0"/>
              <a:t>Assign a dedicated agenda item for inviting contributions towards the SA6 working methods document from SA6#50-e to SA6#52.</a:t>
            </a:r>
          </a:p>
          <a:p>
            <a:pPr marL="514350" indent="-514350">
              <a:buFont typeface="+mj-lt"/>
              <a:buAutoNum type="arabicPeriod"/>
            </a:pPr>
            <a:r>
              <a:rPr lang="en-US" dirty="0" smtClean="0"/>
              <a:t>Target “internal” endorsement of the document at SA6#52 (either F2F or e-meeting).</a:t>
            </a:r>
          </a:p>
          <a:p>
            <a:pPr marL="514350" indent="-514350">
              <a:buFont typeface="+mj-lt"/>
              <a:buAutoNum type="arabicPeriod"/>
            </a:pPr>
            <a:r>
              <a:rPr lang="en-US" dirty="0" smtClean="0"/>
              <a:t>Store the internally document as a reference for every SA6 meeting and also provide a reference to it in the SA6 meeting agenda document.</a:t>
            </a:r>
            <a:endParaRPr lang="en-US" dirty="0"/>
          </a:p>
        </p:txBody>
      </p:sp>
    </p:spTree>
    <p:extLst>
      <p:ext uri="{BB962C8B-B14F-4D97-AF65-F5344CB8AC3E}">
        <p14:creationId xmlns:p14="http://schemas.microsoft.com/office/powerpoint/2010/main" val="312153892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 Document structure</a:t>
            </a:r>
            <a:endParaRPr lang="en-US" dirty="0"/>
          </a:p>
        </p:txBody>
      </p:sp>
      <p:sp>
        <p:nvSpPr>
          <p:cNvPr id="3" name="Content Placeholder 2"/>
          <p:cNvSpPr>
            <a:spLocks noGrp="1"/>
          </p:cNvSpPr>
          <p:nvPr>
            <p:ph idx="1"/>
          </p:nvPr>
        </p:nvSpPr>
        <p:spPr/>
        <p:txBody>
          <a:bodyPr>
            <a:normAutofit fontScale="85000" lnSpcReduction="20000"/>
          </a:bodyPr>
          <a:lstStyle/>
          <a:p>
            <a:pPr marL="514350" indent="-514350">
              <a:buFont typeface="+mj-lt"/>
              <a:buAutoNum type="arabicPeriod"/>
            </a:pPr>
            <a:r>
              <a:rPr lang="en-US" dirty="0" smtClean="0"/>
              <a:t>Introduction</a:t>
            </a:r>
          </a:p>
          <a:p>
            <a:pPr marL="514350" indent="-514350">
              <a:buFont typeface="+mj-lt"/>
              <a:buAutoNum type="arabicPeriod"/>
            </a:pPr>
            <a:r>
              <a:rPr lang="en-US" dirty="0" smtClean="0"/>
              <a:t>SA6 Working Methods</a:t>
            </a:r>
          </a:p>
          <a:p>
            <a:pPr marL="914400" lvl="1" indent="-457200">
              <a:buFont typeface="+mj-lt"/>
              <a:buAutoNum type="arabicPeriod"/>
            </a:pPr>
            <a:r>
              <a:rPr lang="en-US" dirty="0"/>
              <a:t>Initiating </a:t>
            </a:r>
            <a:r>
              <a:rPr lang="en-US" dirty="0" smtClean="0"/>
              <a:t>Study</a:t>
            </a:r>
          </a:p>
          <a:p>
            <a:pPr marL="1371600" lvl="2" indent="-457200">
              <a:buFont typeface="+mj-lt"/>
              <a:buAutoNum type="arabicPeriod"/>
            </a:pPr>
            <a:r>
              <a:rPr lang="en-US" dirty="0" smtClean="0"/>
              <a:t>&lt;Question/Topic Titles&gt;</a:t>
            </a:r>
          </a:p>
          <a:p>
            <a:pPr marL="1714500" lvl="3" indent="-342900">
              <a:buFont typeface="+mj-lt"/>
              <a:buAutoNum type="arabicPeriod"/>
            </a:pPr>
            <a:r>
              <a:rPr lang="en-US" dirty="0" smtClean="0"/>
              <a:t>&lt;Guidelines/Methods description&gt;</a:t>
            </a:r>
          </a:p>
          <a:p>
            <a:pPr marL="1714500" lvl="3" indent="-342900">
              <a:buFont typeface="+mj-lt"/>
              <a:buAutoNum type="arabicPeriod"/>
            </a:pPr>
            <a:r>
              <a:rPr lang="en-US" dirty="0" smtClean="0"/>
              <a:t>&lt;</a:t>
            </a:r>
            <a:r>
              <a:rPr lang="en-US" dirty="0"/>
              <a:t>Guidelines/Methods description&gt;</a:t>
            </a:r>
          </a:p>
          <a:p>
            <a:pPr marL="914400" lvl="1" indent="-457200">
              <a:buFont typeface="+mj-lt"/>
              <a:buAutoNum type="arabicPeriod"/>
            </a:pPr>
            <a:r>
              <a:rPr lang="en-US" dirty="0" smtClean="0"/>
              <a:t>Progressing </a:t>
            </a:r>
            <a:r>
              <a:rPr lang="en-US" dirty="0"/>
              <a:t>Study</a:t>
            </a:r>
          </a:p>
          <a:p>
            <a:pPr marL="914400" lvl="1" indent="-457200">
              <a:buFont typeface="+mj-lt"/>
              <a:buAutoNum type="arabicPeriod"/>
            </a:pPr>
            <a:r>
              <a:rPr lang="en-US" dirty="0"/>
              <a:t>Initiating Normative WID</a:t>
            </a:r>
          </a:p>
          <a:p>
            <a:pPr marL="914400" lvl="1" indent="-457200">
              <a:buFont typeface="+mj-lt"/>
              <a:buAutoNum type="arabicPeriod"/>
            </a:pPr>
            <a:r>
              <a:rPr lang="en-US" dirty="0"/>
              <a:t>Revising Normative WID</a:t>
            </a:r>
          </a:p>
          <a:p>
            <a:pPr marL="914400" lvl="1" indent="-457200">
              <a:buFont typeface="+mj-lt"/>
              <a:buAutoNum type="arabicPeriod"/>
            </a:pPr>
            <a:r>
              <a:rPr lang="en-US" dirty="0"/>
              <a:t>Tracking Work Progress</a:t>
            </a:r>
          </a:p>
          <a:p>
            <a:pPr marL="914400" lvl="1" indent="-457200">
              <a:buFont typeface="+mj-lt"/>
              <a:buAutoNum type="arabicPeriod"/>
            </a:pPr>
            <a:r>
              <a:rPr lang="en-US" dirty="0"/>
              <a:t>Conducting meetings</a:t>
            </a:r>
          </a:p>
          <a:p>
            <a:pPr marL="914400" lvl="1" indent="-457200">
              <a:buFont typeface="+mj-lt"/>
              <a:buAutoNum type="arabicPeriod"/>
            </a:pPr>
            <a:r>
              <a:rPr lang="en-US" dirty="0"/>
              <a:t>Agreement on contributions</a:t>
            </a:r>
          </a:p>
          <a:p>
            <a:pPr marL="914400" lvl="1" indent="-457200">
              <a:buFont typeface="+mj-lt"/>
              <a:buAutoNum type="arabicPeriod"/>
            </a:pPr>
            <a:r>
              <a:rPr lang="en-US" dirty="0"/>
              <a:t>Informal calls</a:t>
            </a:r>
          </a:p>
          <a:p>
            <a:pPr marL="914400" lvl="1" indent="-457200">
              <a:buFont typeface="+mj-lt"/>
              <a:buAutoNum type="arabicPeriod"/>
            </a:pPr>
            <a:r>
              <a:rPr lang="en-US" dirty="0"/>
              <a:t>New Release </a:t>
            </a:r>
            <a:r>
              <a:rPr lang="en-US" dirty="0" smtClean="0"/>
              <a:t>planning</a:t>
            </a:r>
          </a:p>
          <a:p>
            <a:pPr marL="914400" lvl="1" indent="-457200">
              <a:buFont typeface="+mj-lt"/>
              <a:buAutoNum type="arabicPeriod"/>
            </a:pPr>
            <a:r>
              <a:rPr lang="en-US" dirty="0" smtClean="0"/>
              <a:t>&lt;Other Areas&gt;</a:t>
            </a:r>
          </a:p>
          <a:p>
            <a:pPr marL="971550" lvl="1" indent="-514350">
              <a:buFont typeface="+mj-lt"/>
              <a:buAutoNum type="alphaUcPeriod"/>
            </a:pPr>
            <a:endParaRPr lang="en-US" dirty="0"/>
          </a:p>
        </p:txBody>
      </p:sp>
    </p:spTree>
    <p:extLst>
      <p:ext uri="{BB962C8B-B14F-4D97-AF65-F5344CB8AC3E}">
        <p14:creationId xmlns:p14="http://schemas.microsoft.com/office/powerpoint/2010/main" val="118462288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SA6 endorsement is requested for the following:</a:t>
            </a:r>
          </a:p>
          <a:p>
            <a:pPr marL="914400" lvl="1" indent="-457200">
              <a:buFont typeface="+mj-lt"/>
              <a:buAutoNum type="arabicPeriod"/>
            </a:pPr>
            <a:r>
              <a:rPr lang="en-US" dirty="0" smtClean="0"/>
              <a:t>Model for developing SA6 working methods/guidelines as in B</a:t>
            </a:r>
            <a:r>
              <a:rPr lang="en-US" dirty="0"/>
              <a:t> </a:t>
            </a:r>
            <a:r>
              <a:rPr lang="en-US" dirty="0" smtClean="0"/>
              <a:t>(slide 14)</a:t>
            </a:r>
          </a:p>
          <a:p>
            <a:pPr marL="914400" lvl="1" indent="-457200">
              <a:buFont typeface="+mj-lt"/>
              <a:buAutoNum type="arabicPeriod"/>
            </a:pPr>
            <a:r>
              <a:rPr lang="en-US" dirty="0" smtClean="0"/>
              <a:t>Document structure as in C (slide 15)</a:t>
            </a:r>
          </a:p>
          <a:p>
            <a:pPr marL="914400" lvl="1" indent="-457200">
              <a:buFont typeface="+mj-lt"/>
              <a:buAutoNum type="arabicPeriod"/>
            </a:pPr>
            <a:r>
              <a:rPr lang="en-US" dirty="0" smtClean="0"/>
              <a:t>Add the questions/topics and some draft agreed guidelines to the areas, </a:t>
            </a:r>
            <a:r>
              <a:rPr lang="en-US" dirty="0"/>
              <a:t>as </a:t>
            </a:r>
            <a:r>
              <a:rPr lang="en-US" dirty="0" smtClean="0"/>
              <a:t>captured </a:t>
            </a:r>
            <a:r>
              <a:rPr lang="en-US" dirty="0"/>
              <a:t>in A including A.1 to A.9 (slides 4 to 13</a:t>
            </a:r>
            <a:r>
              <a:rPr lang="en-US" dirty="0" smtClean="0"/>
              <a:t>), as the first version of SA6 working methods document.</a:t>
            </a:r>
          </a:p>
          <a:p>
            <a:pPr marL="914400" lvl="1" indent="-457200">
              <a:buFont typeface="+mj-lt"/>
              <a:buAutoNum type="arabicPeriod"/>
            </a:pPr>
            <a:r>
              <a:rPr lang="en-US" dirty="0"/>
              <a:t>A</a:t>
            </a:r>
            <a:r>
              <a:rPr lang="en-US" dirty="0" smtClean="0"/>
              <a:t>pply some agreed principles (from this meeting and next meeting) to areas (E.g. WID proposals, work progress tracking) in the next meeting.</a:t>
            </a:r>
            <a:endParaRPr lang="en-US" dirty="0"/>
          </a:p>
        </p:txBody>
      </p:sp>
    </p:spTree>
    <p:extLst>
      <p:ext uri="{BB962C8B-B14F-4D97-AF65-F5344CB8AC3E}">
        <p14:creationId xmlns:p14="http://schemas.microsoft.com/office/powerpoint/2010/main" val="171959052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Thank you!</a:t>
            </a:r>
            <a:endParaRPr lang="en-US" dirty="0"/>
          </a:p>
        </p:txBody>
      </p:sp>
    </p:spTree>
    <p:extLst>
      <p:ext uri="{BB962C8B-B14F-4D97-AF65-F5344CB8AC3E}">
        <p14:creationId xmlns:p14="http://schemas.microsoft.com/office/powerpoint/2010/main" val="36433122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As per our experience from past releases, SA6 meetings have spent enormous amount of time in discussions in one meeting and also spanning several meetings (due to postponed contributions and discussions) to gain common understanding on topics like below (not an exhaustive list):</a:t>
            </a:r>
          </a:p>
          <a:p>
            <a:pPr lvl="1"/>
            <a:r>
              <a:rPr lang="en-US" dirty="0" smtClean="0"/>
              <a:t>Initiating normative WIDs overlapping with on-going study</a:t>
            </a:r>
          </a:p>
          <a:p>
            <a:pPr lvl="1"/>
            <a:r>
              <a:rPr lang="en-US" dirty="0" smtClean="0"/>
              <a:t>Tracking work progress</a:t>
            </a:r>
          </a:p>
          <a:p>
            <a:pPr lvl="1"/>
            <a:r>
              <a:rPr lang="en-US" dirty="0" smtClean="0"/>
              <a:t>Understanding dependencies with other WGs</a:t>
            </a:r>
          </a:p>
          <a:p>
            <a:pPr lvl="1"/>
            <a:r>
              <a:rPr lang="en-US" dirty="0" smtClean="0"/>
              <a:t>Use cases and requirements related to KI and solutions</a:t>
            </a:r>
          </a:p>
          <a:p>
            <a:pPr lvl="1"/>
            <a:r>
              <a:rPr lang="en-US" dirty="0" smtClean="0"/>
              <a:t>Requirements from other SDOs/Forums like GSMA, 5GAA, 5GACIA, etc. </a:t>
            </a:r>
          </a:p>
          <a:p>
            <a:pPr lvl="1"/>
            <a:r>
              <a:rPr lang="en-US" dirty="0" smtClean="0"/>
              <a:t>Commenting methods</a:t>
            </a:r>
          </a:p>
          <a:p>
            <a:r>
              <a:rPr lang="en-US" dirty="0" smtClean="0"/>
              <a:t>These discussions were usually contentious and difficult to converge. While</a:t>
            </a:r>
            <a:r>
              <a:rPr lang="en-US" dirty="0"/>
              <a:t>, every WG in 3GPP is compliant with the 3GPP rules and work procedures, they also follow their own internal working </a:t>
            </a:r>
            <a:r>
              <a:rPr lang="en-US" dirty="0" smtClean="0"/>
              <a:t>methods/guidelines and best practices to enable the WG activities to progress efficiently and smoothly.</a:t>
            </a:r>
            <a:endParaRPr lang="en-US" dirty="0"/>
          </a:p>
          <a:p>
            <a:r>
              <a:rPr lang="en-US" dirty="0" smtClean="0"/>
              <a:t>Hence, it is required that a common understanding of SA6 working methods/guidelines/best practices is achieved to assist all members to conduct SA6 work activities efficiently and smoothly.</a:t>
            </a:r>
            <a:endParaRPr lang="en-US" dirty="0"/>
          </a:p>
        </p:txBody>
      </p:sp>
    </p:spTree>
    <p:extLst>
      <p:ext uri="{BB962C8B-B14F-4D97-AF65-F5344CB8AC3E}">
        <p14:creationId xmlns:p14="http://schemas.microsoft.com/office/powerpoint/2010/main" val="245509699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This document combines the information from the following contributions into a framework to enable development of SA6 working methods/guidelines.</a:t>
            </a:r>
          </a:p>
          <a:p>
            <a:pPr lvl="1"/>
            <a:r>
              <a:rPr lang="en-GB" altLang="en-US" dirty="0"/>
              <a:t>S6-221759 (Huawei</a:t>
            </a:r>
            <a:r>
              <a:rPr lang="en-GB" altLang="en-US" dirty="0" smtClean="0"/>
              <a:t>)</a:t>
            </a:r>
          </a:p>
          <a:p>
            <a:pPr lvl="1"/>
            <a:r>
              <a:rPr lang="en-GB" altLang="en-US" dirty="0" smtClean="0"/>
              <a:t>S6-221766 </a:t>
            </a:r>
            <a:r>
              <a:rPr lang="en-GB" altLang="en-US" dirty="0"/>
              <a:t>(</a:t>
            </a:r>
            <a:r>
              <a:rPr lang="en-GB" altLang="en-US" dirty="0" err="1" smtClean="0"/>
              <a:t>InterDigital</a:t>
            </a:r>
            <a:r>
              <a:rPr lang="en-GB" altLang="en-US" dirty="0" smtClean="0"/>
              <a:t>)</a:t>
            </a:r>
          </a:p>
          <a:p>
            <a:pPr lvl="1"/>
            <a:r>
              <a:rPr lang="en-GB" altLang="en-US" dirty="0" smtClean="0"/>
              <a:t>S6-221767 </a:t>
            </a:r>
            <a:r>
              <a:rPr lang="en-GB" altLang="en-US" dirty="0"/>
              <a:t>(</a:t>
            </a:r>
            <a:r>
              <a:rPr lang="en-GB" altLang="en-US" dirty="0" smtClean="0"/>
              <a:t>Qualcomm)</a:t>
            </a:r>
          </a:p>
          <a:p>
            <a:pPr lvl="1"/>
            <a:r>
              <a:rPr lang="en-GB" altLang="en-US" dirty="0" smtClean="0"/>
              <a:t>S6-221768 </a:t>
            </a:r>
            <a:r>
              <a:rPr lang="en-GB" altLang="en-US" dirty="0"/>
              <a:t>(Samsung)</a:t>
            </a:r>
            <a:endParaRPr lang="en-GB" altLang="en-US" dirty="0" smtClean="0"/>
          </a:p>
          <a:p>
            <a:r>
              <a:rPr lang="en-US" dirty="0" smtClean="0"/>
              <a:t>The following aspects are addressed in this document.</a:t>
            </a:r>
          </a:p>
          <a:p>
            <a:pPr marL="914400" lvl="1" indent="-457200">
              <a:buFont typeface="+mj-lt"/>
              <a:buAutoNum type="alphaUcPeriod"/>
            </a:pPr>
            <a:r>
              <a:rPr lang="en-US" dirty="0" smtClean="0"/>
              <a:t>The following areas for the SA6 working methods are identified with corresponding draft guidelines in Topic/Question-Guideline pattern.</a:t>
            </a:r>
          </a:p>
          <a:p>
            <a:pPr marL="1371600" lvl="2" indent="-457200">
              <a:buFont typeface="+mj-lt"/>
              <a:buAutoNum type="arabicPeriod"/>
            </a:pPr>
            <a:r>
              <a:rPr lang="en-US" dirty="0" smtClean="0"/>
              <a:t>Initiating Study</a:t>
            </a:r>
          </a:p>
          <a:p>
            <a:pPr marL="1371600" lvl="2" indent="-457200">
              <a:buFont typeface="+mj-lt"/>
              <a:buAutoNum type="arabicPeriod"/>
            </a:pPr>
            <a:r>
              <a:rPr lang="en-US" dirty="0" smtClean="0"/>
              <a:t>Progressing Study</a:t>
            </a:r>
          </a:p>
          <a:p>
            <a:pPr marL="1371600" lvl="2" indent="-457200">
              <a:buFont typeface="+mj-lt"/>
              <a:buAutoNum type="arabicPeriod"/>
            </a:pPr>
            <a:r>
              <a:rPr lang="en-US" dirty="0" smtClean="0"/>
              <a:t>Initiating Normative WID</a:t>
            </a:r>
          </a:p>
          <a:p>
            <a:pPr marL="1371600" lvl="2" indent="-457200">
              <a:buFont typeface="+mj-lt"/>
              <a:buAutoNum type="arabicPeriod"/>
            </a:pPr>
            <a:r>
              <a:rPr lang="en-US" dirty="0" smtClean="0"/>
              <a:t>Revising Normative WID</a:t>
            </a:r>
          </a:p>
          <a:p>
            <a:pPr marL="1371600" lvl="2" indent="-457200">
              <a:buFont typeface="+mj-lt"/>
              <a:buAutoNum type="arabicPeriod"/>
            </a:pPr>
            <a:r>
              <a:rPr lang="en-US" dirty="0" smtClean="0"/>
              <a:t>Tracking Work Progress</a:t>
            </a:r>
          </a:p>
          <a:p>
            <a:pPr marL="1371600" lvl="2" indent="-457200">
              <a:buFont typeface="+mj-lt"/>
              <a:buAutoNum type="arabicPeriod"/>
            </a:pPr>
            <a:r>
              <a:rPr lang="en-US" dirty="0" smtClean="0"/>
              <a:t>Conducting meetings</a:t>
            </a:r>
          </a:p>
          <a:p>
            <a:pPr marL="1371600" lvl="2" indent="-457200">
              <a:buFont typeface="+mj-lt"/>
              <a:buAutoNum type="arabicPeriod"/>
            </a:pPr>
            <a:r>
              <a:rPr lang="en-US" dirty="0" smtClean="0"/>
              <a:t>Agreement on contributions</a:t>
            </a:r>
          </a:p>
          <a:p>
            <a:pPr marL="1371600" lvl="2" indent="-457200">
              <a:buFont typeface="+mj-lt"/>
              <a:buAutoNum type="arabicPeriod"/>
            </a:pPr>
            <a:r>
              <a:rPr lang="en-US" dirty="0" smtClean="0"/>
              <a:t>Informal calls</a:t>
            </a:r>
          </a:p>
          <a:p>
            <a:pPr marL="1371600" lvl="2" indent="-457200">
              <a:buFont typeface="+mj-lt"/>
              <a:buAutoNum type="arabicPeriod"/>
            </a:pPr>
            <a:r>
              <a:rPr lang="en-US" dirty="0" smtClean="0"/>
              <a:t>New Release planning</a:t>
            </a:r>
          </a:p>
          <a:p>
            <a:pPr marL="914400" lvl="1" indent="-457200">
              <a:buFont typeface="+mj-lt"/>
              <a:buAutoNum type="alphaUcPeriod"/>
            </a:pPr>
            <a:r>
              <a:rPr lang="en-US" dirty="0" smtClean="0"/>
              <a:t>The model for developing SA6 working methods/guidelines is proposed.</a:t>
            </a:r>
          </a:p>
          <a:p>
            <a:pPr marL="914400" lvl="1" indent="-457200">
              <a:buFont typeface="+mj-lt"/>
              <a:buAutoNum type="alphaUcPeriod"/>
            </a:pPr>
            <a:r>
              <a:rPr lang="en-US" dirty="0" smtClean="0"/>
              <a:t>The document structure for the internal WG document for “SA6 working methods” is proposed.</a:t>
            </a:r>
          </a:p>
        </p:txBody>
      </p:sp>
    </p:spTree>
    <p:extLst>
      <p:ext uri="{BB962C8B-B14F-4D97-AF65-F5344CB8AC3E}">
        <p14:creationId xmlns:p14="http://schemas.microsoft.com/office/powerpoint/2010/main" val="207704166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A.1 Initiating Study [Draft]</a:t>
            </a:r>
            <a:endParaRPr lang="en-US"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smtClean="0"/>
              <a:t>When to propose SIDs during a release?</a:t>
            </a:r>
          </a:p>
          <a:p>
            <a:pPr lvl="1"/>
            <a:r>
              <a:rPr lang="en-US" dirty="0" smtClean="0"/>
              <a:t> Bring SID proposals early </a:t>
            </a:r>
            <a:r>
              <a:rPr lang="en-US" dirty="0"/>
              <a:t>into the release so that normative spec development </a:t>
            </a:r>
            <a:r>
              <a:rPr lang="en-US" dirty="0" smtClean="0"/>
              <a:t>gets sufficient time.</a:t>
            </a:r>
          </a:p>
          <a:p>
            <a:pPr marL="514350" indent="-514350">
              <a:buFont typeface="+mj-lt"/>
              <a:buAutoNum type="arabicPeriod"/>
            </a:pPr>
            <a:r>
              <a:rPr lang="en-US" dirty="0" smtClean="0"/>
              <a:t>How to address dependencies with other WGs?</a:t>
            </a:r>
          </a:p>
          <a:p>
            <a:pPr lvl="1"/>
            <a:r>
              <a:rPr lang="en-US" dirty="0" smtClean="0"/>
              <a:t>Scope the study without </a:t>
            </a:r>
            <a:r>
              <a:rPr lang="en-US" dirty="0"/>
              <a:t>interfering with other working groups, and/or highlighting the </a:t>
            </a:r>
            <a:r>
              <a:rPr lang="en-US" dirty="0" smtClean="0"/>
              <a:t>dependencies.</a:t>
            </a:r>
            <a:endParaRPr lang="en-US" dirty="0"/>
          </a:p>
          <a:p>
            <a:pPr lvl="1"/>
            <a:r>
              <a:rPr lang="en-US" dirty="0"/>
              <a:t>Having dependencies on other WGs is normal but consider other WGs timeline and keep adequate time for co-ordination through </a:t>
            </a:r>
            <a:r>
              <a:rPr lang="en-US" dirty="0" smtClean="0"/>
              <a:t>LS(s).</a:t>
            </a:r>
          </a:p>
          <a:p>
            <a:endParaRPr lang="en-US" dirty="0" smtClean="0"/>
          </a:p>
        </p:txBody>
      </p:sp>
    </p:spTree>
    <p:extLst>
      <p:ext uri="{BB962C8B-B14F-4D97-AF65-F5344CB8AC3E}">
        <p14:creationId xmlns:p14="http://schemas.microsoft.com/office/powerpoint/2010/main" val="137709692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A.2 Progressing study [Draft]</a:t>
            </a:r>
            <a:endParaRPr lang="en-US" dirty="0"/>
          </a:p>
        </p:txBody>
      </p:sp>
      <p:sp>
        <p:nvSpPr>
          <p:cNvPr id="3" name="Content Placeholder 2"/>
          <p:cNvSpPr>
            <a:spLocks noGrp="1"/>
          </p:cNvSpPr>
          <p:nvPr>
            <p:ph idx="1"/>
          </p:nvPr>
        </p:nvSpPr>
        <p:spPr/>
        <p:txBody>
          <a:bodyPr>
            <a:normAutofit fontScale="85000" lnSpcReduction="20000"/>
          </a:bodyPr>
          <a:lstStyle/>
          <a:p>
            <a:pPr marL="514350" indent="-514350">
              <a:buFont typeface="+mj-lt"/>
              <a:buAutoNum type="arabicPeriod"/>
            </a:pPr>
            <a:r>
              <a:rPr lang="en-US" dirty="0" smtClean="0"/>
              <a:t>Criteria for accepting Key Issues into a TR?</a:t>
            </a:r>
          </a:p>
          <a:p>
            <a:pPr lvl="1"/>
            <a:r>
              <a:rPr lang="en-IN" dirty="0"/>
              <a:t>Develop Key Issues with a clear industry use case as basis, including the reference e.g. SA1 requirements where applicable</a:t>
            </a:r>
          </a:p>
          <a:p>
            <a:pPr lvl="1"/>
            <a:r>
              <a:rPr lang="en-US" dirty="0"/>
              <a:t>Have sufficient discussion to bring more clarity and keep entry barrier higher at early stage</a:t>
            </a:r>
          </a:p>
          <a:p>
            <a:pPr marL="514350" indent="-514350">
              <a:buFont typeface="+mj-lt"/>
              <a:buAutoNum type="arabicPeriod"/>
            </a:pPr>
            <a:r>
              <a:rPr lang="en-US" dirty="0" smtClean="0"/>
              <a:t>Criteria for accepting solutions into a TR?</a:t>
            </a:r>
          </a:p>
          <a:p>
            <a:pPr lvl="1"/>
            <a:r>
              <a:rPr lang="en-US" dirty="0" smtClean="0"/>
              <a:t>Technical </a:t>
            </a:r>
            <a:r>
              <a:rPr lang="en-US" dirty="0"/>
              <a:t>viability of TR solutions? </a:t>
            </a:r>
            <a:r>
              <a:rPr lang="en-US" dirty="0" smtClean="0"/>
              <a:t>Explicit </a:t>
            </a:r>
            <a:r>
              <a:rPr lang="en-US" dirty="0"/>
              <a:t>or implied support</a:t>
            </a:r>
            <a:r>
              <a:rPr lang="en-US" dirty="0" smtClean="0"/>
              <a:t>?</a:t>
            </a:r>
          </a:p>
          <a:p>
            <a:pPr lvl="1"/>
            <a:r>
              <a:rPr lang="en-US" dirty="0"/>
              <a:t>Be flexible to document multiple solutions but insist on capturing more accurate Solution Evaluations</a:t>
            </a:r>
          </a:p>
          <a:p>
            <a:pPr lvl="1"/>
            <a:r>
              <a:rPr lang="en-US" dirty="0"/>
              <a:t>Try for merging Solutions with other Solutions at early stage which can speed up conclusions</a:t>
            </a:r>
          </a:p>
          <a:p>
            <a:pPr lvl="1"/>
            <a:r>
              <a:rPr lang="en-US" dirty="0"/>
              <a:t>Any other WG dependency should be resolved or well-documented for consideration during the normative </a:t>
            </a:r>
            <a:r>
              <a:rPr lang="en-US" dirty="0" smtClean="0"/>
              <a:t>work</a:t>
            </a:r>
          </a:p>
          <a:p>
            <a:pPr marL="514350" indent="-514350">
              <a:buFont typeface="+mj-lt"/>
              <a:buAutoNum type="arabicPeriod"/>
            </a:pPr>
            <a:r>
              <a:rPr lang="en-US" dirty="0" smtClean="0"/>
              <a:t>Guidelines for Overall evaluation and Conclusion?</a:t>
            </a:r>
          </a:p>
          <a:p>
            <a:pPr lvl="1"/>
            <a:r>
              <a:rPr lang="en-US" dirty="0"/>
              <a:t>Stable solutions should have Solution Evaluations asap, so that Overall Evaluation can be built early</a:t>
            </a:r>
          </a:p>
          <a:p>
            <a:pPr lvl="1"/>
            <a:r>
              <a:rPr lang="en-US" dirty="0"/>
              <a:t>Bring Conclusions asap to allow Normative work to start in parallel, where required</a:t>
            </a:r>
          </a:p>
          <a:p>
            <a:pPr lvl="1"/>
            <a:endParaRPr lang="en-US" dirty="0"/>
          </a:p>
        </p:txBody>
      </p:sp>
    </p:spTree>
    <p:extLst>
      <p:ext uri="{BB962C8B-B14F-4D97-AF65-F5344CB8AC3E}">
        <p14:creationId xmlns:p14="http://schemas.microsoft.com/office/powerpoint/2010/main" val="158034140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A.3 Initiating Normative WID (1/2) [Draft]</a:t>
            </a:r>
            <a:endParaRPr lang="en-US" dirty="0"/>
          </a:p>
        </p:txBody>
      </p:sp>
      <p:sp>
        <p:nvSpPr>
          <p:cNvPr id="3" name="Content Placeholder 2"/>
          <p:cNvSpPr>
            <a:spLocks noGrp="1"/>
          </p:cNvSpPr>
          <p:nvPr>
            <p:ph idx="1"/>
          </p:nvPr>
        </p:nvSpPr>
        <p:spPr/>
        <p:txBody>
          <a:bodyPr>
            <a:normAutofit fontScale="77500" lnSpcReduction="20000"/>
          </a:bodyPr>
          <a:lstStyle/>
          <a:p>
            <a:pPr marL="514350" indent="-514350">
              <a:buFont typeface="+mj-lt"/>
              <a:buAutoNum type="arabicPeriod"/>
            </a:pPr>
            <a:r>
              <a:rPr lang="en-US" dirty="0" smtClean="0"/>
              <a:t>Can normative WIDs be initiated without corresponding study?</a:t>
            </a:r>
          </a:p>
          <a:p>
            <a:pPr lvl="1"/>
            <a:r>
              <a:rPr lang="en-US" dirty="0" smtClean="0"/>
              <a:t>Normative WIDs with clear objectives can be agreed if there is no corresponding study item (SID).</a:t>
            </a:r>
          </a:p>
          <a:p>
            <a:pPr marL="514350" indent="-514350">
              <a:buFont typeface="+mj-lt"/>
              <a:buAutoNum type="arabicPeriod"/>
            </a:pPr>
            <a:r>
              <a:rPr lang="en-US" dirty="0" smtClean="0"/>
              <a:t>Guidelines for normative WID proposal when a dependent study item exists?</a:t>
            </a:r>
          </a:p>
          <a:p>
            <a:pPr lvl="1"/>
            <a:r>
              <a:rPr lang="en-US" dirty="0" smtClean="0"/>
              <a:t>Normative </a:t>
            </a:r>
            <a:r>
              <a:rPr lang="en-US" dirty="0"/>
              <a:t>WID proposal </a:t>
            </a:r>
            <a:r>
              <a:rPr lang="en-US" dirty="0" smtClean="0"/>
              <a:t>cannot </a:t>
            </a:r>
            <a:r>
              <a:rPr lang="en-US" dirty="0"/>
              <a:t>be </a:t>
            </a:r>
            <a:r>
              <a:rPr lang="en-US" dirty="0" smtClean="0"/>
              <a:t>agreed, </a:t>
            </a:r>
            <a:r>
              <a:rPr lang="en-US" dirty="0"/>
              <a:t>if no conclusions are provided in the </a:t>
            </a:r>
            <a:r>
              <a:rPr lang="en-US" dirty="0" smtClean="0"/>
              <a:t>dependent study</a:t>
            </a:r>
            <a:r>
              <a:rPr lang="en-US" dirty="0"/>
              <a:t>.</a:t>
            </a:r>
          </a:p>
          <a:p>
            <a:pPr lvl="1"/>
            <a:r>
              <a:rPr lang="en-US" dirty="0"/>
              <a:t>The objectives in the normative WID should clearly identify the work (e.g. items) to be undertaken in normative phase. Minor open issues should be considered to be discussed during Normative </a:t>
            </a:r>
            <a:r>
              <a:rPr lang="en-US" dirty="0" smtClean="0"/>
              <a:t>phase.</a:t>
            </a:r>
          </a:p>
          <a:p>
            <a:pPr lvl="1"/>
            <a:r>
              <a:rPr lang="en-US" dirty="0" smtClean="0"/>
              <a:t>Avoid </a:t>
            </a:r>
            <a:r>
              <a:rPr lang="en-US" dirty="0"/>
              <a:t>initiating normative WID when </a:t>
            </a:r>
            <a:r>
              <a:rPr lang="en-US" dirty="0" smtClean="0"/>
              <a:t>there are no conclusions for key </a:t>
            </a:r>
            <a:r>
              <a:rPr lang="en-US" dirty="0"/>
              <a:t>features </a:t>
            </a:r>
            <a:r>
              <a:rPr lang="en-US" dirty="0" smtClean="0"/>
              <a:t>identified for the release in the study.</a:t>
            </a:r>
            <a:endParaRPr lang="en-US" dirty="0"/>
          </a:p>
          <a:p>
            <a:pPr lvl="1"/>
            <a:r>
              <a:rPr lang="en-US" dirty="0" smtClean="0"/>
              <a:t>If Normative </a:t>
            </a:r>
            <a:r>
              <a:rPr lang="en-US" dirty="0"/>
              <a:t>WID </a:t>
            </a:r>
            <a:r>
              <a:rPr lang="en-US" dirty="0" smtClean="0"/>
              <a:t>proposal is proposed to overlap </a:t>
            </a:r>
            <a:r>
              <a:rPr lang="en-US" dirty="0"/>
              <a:t>with on-going study </a:t>
            </a:r>
            <a:r>
              <a:rPr lang="en-US" dirty="0" smtClean="0"/>
              <a:t>then, such proposals should provide the justification for the overlapping work and the scope of the overlapping work. </a:t>
            </a:r>
            <a:endParaRPr lang="en-US" dirty="0"/>
          </a:p>
          <a:p>
            <a:pPr lvl="1"/>
            <a:r>
              <a:rPr lang="en-US" dirty="0" smtClean="0"/>
              <a:t>If Normative WID for External TR have dependencies on other Normative WID(s) which develop a set of features in a release then, </a:t>
            </a:r>
          </a:p>
          <a:p>
            <a:pPr lvl="2"/>
            <a:r>
              <a:rPr lang="en-US" dirty="0" smtClean="0"/>
              <a:t>Normally, the work plan of Normative WID for external TR should avoid overlapping with the dependent Normative WID(s) activities for such features.</a:t>
            </a:r>
            <a:endParaRPr lang="en-US" dirty="0"/>
          </a:p>
        </p:txBody>
      </p:sp>
    </p:spTree>
    <p:extLst>
      <p:ext uri="{BB962C8B-B14F-4D97-AF65-F5344CB8AC3E}">
        <p14:creationId xmlns:p14="http://schemas.microsoft.com/office/powerpoint/2010/main" val="184252411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A.3 Initiating Normative WID (2/2) [Draft]</a:t>
            </a:r>
            <a:endParaRPr lang="en-US" dirty="0"/>
          </a:p>
        </p:txBody>
      </p:sp>
      <p:sp>
        <p:nvSpPr>
          <p:cNvPr id="3" name="Content Placeholder 2"/>
          <p:cNvSpPr>
            <a:spLocks noGrp="1"/>
          </p:cNvSpPr>
          <p:nvPr>
            <p:ph idx="1"/>
          </p:nvPr>
        </p:nvSpPr>
        <p:spPr/>
        <p:txBody>
          <a:bodyPr>
            <a:normAutofit fontScale="85000" lnSpcReduction="20000"/>
          </a:bodyPr>
          <a:lstStyle/>
          <a:p>
            <a:pPr marL="514350" indent="-514350">
              <a:buFont typeface="+mj-lt"/>
              <a:buAutoNum type="arabicPeriod" startAt="3"/>
            </a:pPr>
            <a:r>
              <a:rPr lang="en-US" altLang="en-US" dirty="0" smtClean="0"/>
              <a:t>Guidelines for initiating normative WIDs with dependencies on other WG(s)?</a:t>
            </a:r>
          </a:p>
          <a:p>
            <a:pPr marL="914400" lvl="1" indent="-457200">
              <a:buClrTx/>
              <a:buFont typeface="+mj-lt"/>
              <a:buAutoNum type="alphaLcParenR"/>
            </a:pPr>
            <a:r>
              <a:rPr lang="en-US" altLang="en-US" dirty="0" smtClean="0"/>
              <a:t>SA6 </a:t>
            </a:r>
            <a:r>
              <a:rPr lang="en-US" altLang="en-US" dirty="0"/>
              <a:t>WID with dependency on </a:t>
            </a:r>
            <a:r>
              <a:rPr lang="en-US" altLang="en-US" dirty="0" smtClean="0"/>
              <a:t>other WG (e.g. SA2 for 5GC architecture) </a:t>
            </a:r>
            <a:r>
              <a:rPr lang="en-US" altLang="en-US" dirty="0"/>
              <a:t>of </a:t>
            </a:r>
            <a:r>
              <a:rPr lang="en-US" altLang="en-US" dirty="0" smtClean="0"/>
              <a:t>previous releases, e.g. </a:t>
            </a:r>
            <a:r>
              <a:rPr lang="en-US" altLang="en-US" dirty="0"/>
              <a:t>WID(s) postponed from </a:t>
            </a:r>
            <a:r>
              <a:rPr lang="en-US" altLang="en-US" dirty="0" smtClean="0"/>
              <a:t>previous release </a:t>
            </a:r>
            <a:r>
              <a:rPr lang="en-US" altLang="en-US" dirty="0"/>
              <a:t>due to timeline issue</a:t>
            </a:r>
            <a:r>
              <a:rPr lang="en-US" altLang="en-US" dirty="0" smtClean="0"/>
              <a:t>.</a:t>
            </a:r>
          </a:p>
          <a:p>
            <a:pPr lvl="2">
              <a:buClr>
                <a:srgbClr val="C00000"/>
              </a:buClr>
            </a:pPr>
            <a:r>
              <a:rPr lang="en-US" altLang="en-US" dirty="0" smtClean="0"/>
              <a:t>There </a:t>
            </a:r>
            <a:r>
              <a:rPr lang="en-US" altLang="en-US" dirty="0"/>
              <a:t>should be clear timelines for the work completion and should be able to fulfill the work without any coordination with </a:t>
            </a:r>
            <a:r>
              <a:rPr lang="en-US" altLang="en-US" dirty="0" smtClean="0"/>
              <a:t>other WG.</a:t>
            </a:r>
            <a:endParaRPr lang="en-US" altLang="en-US" dirty="0"/>
          </a:p>
          <a:p>
            <a:pPr lvl="2">
              <a:buClr>
                <a:srgbClr val="C00000"/>
              </a:buClr>
            </a:pPr>
            <a:r>
              <a:rPr lang="en-US" altLang="en-US" dirty="0"/>
              <a:t>There is no impact due to on-going </a:t>
            </a:r>
            <a:r>
              <a:rPr lang="en-US" altLang="en-US" dirty="0" smtClean="0"/>
              <a:t>release </a:t>
            </a:r>
            <a:r>
              <a:rPr lang="en-US" altLang="en-US" dirty="0"/>
              <a:t>work in </a:t>
            </a:r>
            <a:r>
              <a:rPr lang="en-US" altLang="en-US" dirty="0" smtClean="0"/>
              <a:t>other WG. </a:t>
            </a:r>
            <a:endParaRPr lang="en-US" altLang="en-US" dirty="0"/>
          </a:p>
          <a:p>
            <a:pPr marL="914400" lvl="1" indent="-457200">
              <a:buClrTx/>
              <a:buFont typeface="+mj-lt"/>
              <a:buAutoNum type="alphaLcParenR"/>
            </a:pPr>
            <a:r>
              <a:rPr lang="en-US" altLang="en-US" dirty="0" smtClean="0"/>
              <a:t>SA6 </a:t>
            </a:r>
            <a:r>
              <a:rPr lang="en-US" altLang="en-US" dirty="0"/>
              <a:t>WID with dependency on SA2 for 5GC architecture for the same release</a:t>
            </a:r>
            <a:r>
              <a:rPr lang="en-US" altLang="en-US" dirty="0" smtClean="0"/>
              <a:t>.</a:t>
            </a:r>
          </a:p>
          <a:p>
            <a:pPr lvl="2">
              <a:buClr>
                <a:srgbClr val="C00000"/>
              </a:buClr>
            </a:pPr>
            <a:r>
              <a:rPr lang="en-US" altLang="en-US" dirty="0"/>
              <a:t>SA6 can start the WID </a:t>
            </a:r>
            <a:r>
              <a:rPr lang="en-US" altLang="zh-CN" dirty="0"/>
              <a:t>in parallel with dependent WG(s) and completes WID once outstanding dependent issues are concluded and no new outstanding issues are identified, even before the</a:t>
            </a:r>
            <a:r>
              <a:rPr lang="en-US" altLang="en-US" dirty="0"/>
              <a:t> completion time of the dependent WG(s</a:t>
            </a:r>
            <a:r>
              <a:rPr lang="en-US" altLang="en-US" dirty="0" smtClean="0"/>
              <a:t>).</a:t>
            </a:r>
          </a:p>
          <a:p>
            <a:pPr lvl="2">
              <a:buClr>
                <a:srgbClr val="C00000"/>
              </a:buClr>
            </a:pPr>
            <a:r>
              <a:rPr lang="en-US" altLang="en-US" dirty="0"/>
              <a:t>Dependency with other WG(s) should be based on outstanding issues.</a:t>
            </a:r>
          </a:p>
          <a:p>
            <a:pPr marL="514350" indent="-514350">
              <a:buFont typeface="+mj-lt"/>
              <a:buAutoNum type="arabicPeriod" startAt="4"/>
            </a:pPr>
            <a:r>
              <a:rPr lang="en-US" dirty="0" smtClean="0"/>
              <a:t>Other Guidelines?</a:t>
            </a:r>
          </a:p>
          <a:p>
            <a:pPr lvl="1"/>
            <a:r>
              <a:rPr lang="en-US" dirty="0" smtClean="0"/>
              <a:t>WID objectives for existing specification should ensure </a:t>
            </a:r>
            <a:r>
              <a:rPr lang="en-US" dirty="0"/>
              <a:t>backward compatibility, where </a:t>
            </a:r>
            <a:r>
              <a:rPr lang="en-US" dirty="0" smtClean="0"/>
              <a:t>applicable.</a:t>
            </a:r>
            <a:endParaRPr lang="en-US" dirty="0"/>
          </a:p>
          <a:p>
            <a:pPr lvl="1"/>
            <a:r>
              <a:rPr lang="en-US" dirty="0" smtClean="0"/>
              <a:t>All </a:t>
            </a:r>
            <a:r>
              <a:rPr lang="en-US" dirty="0"/>
              <a:t>Normative WIDs does not require to have the completion time to be the release freeze time for stage 2. (This situation is usually a project management nightmare</a:t>
            </a:r>
            <a:r>
              <a:rPr lang="en-US" dirty="0" smtClean="0"/>
              <a:t>)</a:t>
            </a:r>
            <a:endParaRPr lang="en-US" altLang="en-US" dirty="0"/>
          </a:p>
        </p:txBody>
      </p:sp>
    </p:spTree>
    <p:extLst>
      <p:ext uri="{BB962C8B-B14F-4D97-AF65-F5344CB8AC3E}">
        <p14:creationId xmlns:p14="http://schemas.microsoft.com/office/powerpoint/2010/main" val="41883338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A.4 Revising Normative WID [Draft]</a:t>
            </a:r>
            <a:endParaRPr lang="en-US"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dirty="0" smtClean="0"/>
              <a:t>Trigger for revision of Normative WIDs?</a:t>
            </a:r>
          </a:p>
          <a:p>
            <a:pPr lvl="1"/>
            <a:r>
              <a:rPr lang="en-US" dirty="0" smtClean="0"/>
              <a:t>Revised Normative WID(s) can propose change to Objectives</a:t>
            </a:r>
          </a:p>
          <a:p>
            <a:pPr lvl="2">
              <a:buClr>
                <a:srgbClr val="C00000"/>
              </a:buClr>
            </a:pPr>
            <a:r>
              <a:rPr lang="en-US" dirty="0" smtClean="0"/>
              <a:t>In </a:t>
            </a:r>
            <a:r>
              <a:rPr lang="en-US" dirty="0"/>
              <a:t>order to meet the timeline</a:t>
            </a:r>
            <a:r>
              <a:rPr lang="en-US" dirty="0" smtClean="0"/>
              <a:t>.</a:t>
            </a:r>
          </a:p>
          <a:p>
            <a:pPr lvl="2">
              <a:buClr>
                <a:srgbClr val="C00000"/>
              </a:buClr>
            </a:pPr>
            <a:r>
              <a:rPr lang="en-US" dirty="0" smtClean="0"/>
              <a:t>To accommodate alignment with impacting work </a:t>
            </a:r>
            <a:r>
              <a:rPr lang="en-US" dirty="0"/>
              <a:t>of other </a:t>
            </a:r>
            <a:r>
              <a:rPr lang="en-US" dirty="0" smtClean="0"/>
              <a:t>WGs for which the normative WIDs are dependent on, for the same release.</a:t>
            </a:r>
          </a:p>
          <a:p>
            <a:pPr lvl="2">
              <a:buClr>
                <a:srgbClr val="C00000"/>
              </a:buClr>
            </a:pPr>
            <a:r>
              <a:rPr lang="en-US" dirty="0" smtClean="0"/>
              <a:t>To postpone some items to future release with justification.</a:t>
            </a:r>
          </a:p>
          <a:p>
            <a:pPr marL="514350" indent="-514350">
              <a:buFont typeface="+mj-lt"/>
              <a:buAutoNum type="arabicPeriod"/>
            </a:pPr>
            <a:r>
              <a:rPr lang="en-US" dirty="0" smtClean="0"/>
              <a:t>Revision of normative WIDs for time planning?</a:t>
            </a:r>
          </a:p>
          <a:p>
            <a:pPr lvl="1"/>
            <a:r>
              <a:rPr lang="en-US" dirty="0" smtClean="0"/>
              <a:t>If not originally planned, the revision of </a:t>
            </a:r>
            <a:r>
              <a:rPr lang="en-US" dirty="0"/>
              <a:t>Normative WIDs </a:t>
            </a:r>
            <a:r>
              <a:rPr lang="en-US" dirty="0" smtClean="0"/>
              <a:t>should avoid to change timeline to be the release freeze time for stage 2. (</a:t>
            </a:r>
            <a:r>
              <a:rPr lang="en-US" dirty="0"/>
              <a:t>This situation is usually a project management </a:t>
            </a:r>
            <a:r>
              <a:rPr lang="en-US" dirty="0" smtClean="0"/>
              <a:t>nightmare as all WIDs with end time as stage 2 release freeze date will occupy too many TUs during the meetings closer to the stage 2 release freeze.)</a:t>
            </a:r>
            <a:endParaRPr lang="en-US" dirty="0"/>
          </a:p>
          <a:p>
            <a:endParaRPr lang="en-US" dirty="0"/>
          </a:p>
          <a:p>
            <a:endParaRPr lang="en-US" dirty="0"/>
          </a:p>
        </p:txBody>
      </p:sp>
    </p:spTree>
    <p:extLst>
      <p:ext uri="{BB962C8B-B14F-4D97-AF65-F5344CB8AC3E}">
        <p14:creationId xmlns:p14="http://schemas.microsoft.com/office/powerpoint/2010/main" val="279197483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A.5 Tracking work progress [Draft]</a:t>
            </a:r>
            <a:endParaRPr lang="en-US" dirty="0"/>
          </a:p>
        </p:txBody>
      </p:sp>
      <p:sp>
        <p:nvSpPr>
          <p:cNvPr id="3" name="Content Placeholder 2"/>
          <p:cNvSpPr>
            <a:spLocks noGrp="1"/>
          </p:cNvSpPr>
          <p:nvPr>
            <p:ph idx="1"/>
          </p:nvPr>
        </p:nvSpPr>
        <p:spPr/>
        <p:txBody>
          <a:bodyPr>
            <a:normAutofit fontScale="77500" lnSpcReduction="20000"/>
          </a:bodyPr>
          <a:lstStyle/>
          <a:p>
            <a:pPr marL="514350" indent="-514350">
              <a:buFont typeface="+mj-lt"/>
              <a:buAutoNum type="arabicPeriod"/>
            </a:pPr>
            <a:r>
              <a:rPr lang="en-US" dirty="0" smtClean="0"/>
              <a:t>Criteria for work progress assessment?</a:t>
            </a:r>
          </a:p>
          <a:p>
            <a:pPr lvl="1"/>
            <a:r>
              <a:rPr lang="en-US" dirty="0" smtClean="0"/>
              <a:t>The work progress should based </a:t>
            </a:r>
            <a:r>
              <a:rPr lang="en-US" dirty="0"/>
              <a:t>on the </a:t>
            </a:r>
            <a:r>
              <a:rPr lang="en-US" dirty="0" smtClean="0"/>
              <a:t>assessment of the completion status of the WID/SID </a:t>
            </a:r>
            <a:r>
              <a:rPr lang="en-US" dirty="0"/>
              <a:t>objectives</a:t>
            </a:r>
          </a:p>
          <a:p>
            <a:pPr lvl="1"/>
            <a:r>
              <a:rPr lang="en-US" dirty="0"/>
              <a:t>Outstanding ENs related features corresponding to the </a:t>
            </a:r>
            <a:r>
              <a:rPr lang="en-US" dirty="0" smtClean="0"/>
              <a:t>WID/SID objectives </a:t>
            </a:r>
            <a:r>
              <a:rPr lang="en-US" dirty="0"/>
              <a:t>contribute to the assessment of an </a:t>
            </a:r>
            <a:r>
              <a:rPr lang="en-US" dirty="0" smtClean="0"/>
              <a:t>objective completion status.</a:t>
            </a:r>
            <a:endParaRPr lang="en-US" dirty="0"/>
          </a:p>
          <a:p>
            <a:pPr lvl="1"/>
            <a:r>
              <a:rPr lang="en-US" dirty="0"/>
              <a:t>Outstanding issues based on </a:t>
            </a:r>
            <a:r>
              <a:rPr lang="en-US" dirty="0" smtClean="0"/>
              <a:t>WID/SID objectives </a:t>
            </a:r>
            <a:r>
              <a:rPr lang="en-US" dirty="0"/>
              <a:t>should be </a:t>
            </a:r>
            <a:r>
              <a:rPr lang="en-US" dirty="0" smtClean="0"/>
              <a:t>identified and discussed during progress tracking, </a:t>
            </a:r>
            <a:r>
              <a:rPr lang="en-US" dirty="0"/>
              <a:t>if the </a:t>
            </a:r>
            <a:r>
              <a:rPr lang="en-US" dirty="0" smtClean="0"/>
              <a:t>SI/WI </a:t>
            </a:r>
            <a:r>
              <a:rPr lang="en-US" dirty="0"/>
              <a:t>does not complete in time as per the approved </a:t>
            </a:r>
            <a:r>
              <a:rPr lang="en-US" dirty="0" smtClean="0"/>
              <a:t>SID/WID</a:t>
            </a:r>
            <a:r>
              <a:rPr lang="en-US" dirty="0"/>
              <a:t>.</a:t>
            </a:r>
          </a:p>
          <a:p>
            <a:pPr lvl="1"/>
            <a:r>
              <a:rPr lang="en-US" dirty="0" smtClean="0"/>
              <a:t>If the outstanding issue is based on the dependency with other WG, then clear evidence of the other WG work impacting SA6 work should be identified and discussed.</a:t>
            </a:r>
          </a:p>
          <a:p>
            <a:pPr lvl="1"/>
            <a:r>
              <a:rPr lang="en-US" dirty="0" smtClean="0"/>
              <a:t>SI/WI(s) </a:t>
            </a:r>
            <a:r>
              <a:rPr lang="en-US" dirty="0"/>
              <a:t>should be progressed as complete, if the </a:t>
            </a:r>
            <a:r>
              <a:rPr lang="en-US" dirty="0" smtClean="0"/>
              <a:t>SI/WI </a:t>
            </a:r>
            <a:r>
              <a:rPr lang="en-US" dirty="0"/>
              <a:t>objectives have been </a:t>
            </a:r>
            <a:r>
              <a:rPr lang="en-US" dirty="0" smtClean="0"/>
              <a:t>met.</a:t>
            </a:r>
            <a:endParaRPr lang="en-US" dirty="0"/>
          </a:p>
          <a:p>
            <a:pPr lvl="1"/>
            <a:r>
              <a:rPr lang="en-US" dirty="0"/>
              <a:t>There is always maintenance </a:t>
            </a:r>
            <a:r>
              <a:rPr lang="en-US" dirty="0" smtClean="0"/>
              <a:t>work </a:t>
            </a:r>
            <a:r>
              <a:rPr lang="en-US" dirty="0"/>
              <a:t>which may be due to FASMO, alignment asked by other </a:t>
            </a:r>
            <a:r>
              <a:rPr lang="en-US" dirty="0" smtClean="0"/>
              <a:t>WGs and such maintenance activities should not be accounted towards the </a:t>
            </a:r>
            <a:r>
              <a:rPr lang="en-US" dirty="0"/>
              <a:t>progress of the </a:t>
            </a:r>
            <a:r>
              <a:rPr lang="en-US" dirty="0" smtClean="0"/>
              <a:t>WI but tracked under outstanding maintenance work.</a:t>
            </a:r>
            <a:endParaRPr lang="en-US" dirty="0"/>
          </a:p>
          <a:p>
            <a:pPr marL="514350" indent="-514350">
              <a:buFont typeface="+mj-lt"/>
              <a:buAutoNum type="arabicPeriod"/>
            </a:pPr>
            <a:r>
              <a:rPr lang="en-US" dirty="0" smtClean="0"/>
              <a:t>Criteria for work progress reporting?</a:t>
            </a:r>
          </a:p>
          <a:p>
            <a:pPr lvl="1"/>
            <a:r>
              <a:rPr lang="en-US" dirty="0" smtClean="0"/>
              <a:t>The </a:t>
            </a:r>
            <a:r>
              <a:rPr lang="en-US" dirty="0"/>
              <a:t>Rapporteur should </a:t>
            </a:r>
            <a:r>
              <a:rPr lang="en-US" dirty="0" smtClean="0"/>
              <a:t>report the </a:t>
            </a:r>
            <a:r>
              <a:rPr lang="en-US" dirty="0"/>
              <a:t>status of work progress </a:t>
            </a:r>
            <a:r>
              <a:rPr lang="en-US" dirty="0" smtClean="0"/>
              <a:t>considering (1).</a:t>
            </a:r>
            <a:endParaRPr lang="en-US" dirty="0"/>
          </a:p>
          <a:p>
            <a:pPr lvl="1"/>
            <a:r>
              <a:rPr lang="en-US" dirty="0" smtClean="0"/>
              <a:t>Negotiating the number for percentage progress should be avoided without any evidence for outstanding issues.</a:t>
            </a:r>
          </a:p>
          <a:p>
            <a:endParaRPr lang="en-US" dirty="0"/>
          </a:p>
          <a:p>
            <a:endParaRPr lang="en-US" dirty="0"/>
          </a:p>
        </p:txBody>
      </p:sp>
    </p:spTree>
    <p:extLst>
      <p:ext uri="{BB962C8B-B14F-4D97-AF65-F5344CB8AC3E}">
        <p14:creationId xmlns:p14="http://schemas.microsoft.com/office/powerpoint/2010/main" val="50234875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http://schemas.microsoft.com/office/infopath/2007/PartnerControls"/>
    <ds:schemaRef ds:uri="http://schemas.microsoft.com/office/2006/metadata/properties"/>
    <ds:schemaRef ds:uri="http://purl.org/dc/terms/"/>
    <ds:schemaRef ds:uri="http://purl.org/dc/elements/1.1/"/>
    <ds:schemaRef ds:uri="http://www.w3.org/XML/1998/namespace"/>
    <ds:schemaRef ds:uri="http://schemas.microsoft.com/office/2006/documentManagement/types"/>
    <ds:schemaRef ds:uri="http://schemas.openxmlformats.org/package/2006/metadata/core-properties"/>
    <ds:schemaRef ds:uri="280d8efa-eff2-4910-88d2-79ca146720c4"/>
    <ds:schemaRef ds:uri="679a257e-872f-4c98-9e8a-0a9c104f72cd"/>
  </ds:schemaRefs>
</ds:datastoreItem>
</file>

<file path=docProps/app.xml><?xml version="1.0" encoding="utf-8"?>
<Properties xmlns="http://schemas.openxmlformats.org/officeDocument/2006/extended-properties" xmlns:vt="http://schemas.openxmlformats.org/officeDocument/2006/docPropsVTypes">
  <Template>Office Theme</Template>
  <TotalTime>6313</TotalTime>
  <Words>1854</Words>
  <Application>Microsoft Office PowerPoint</Application>
  <PresentationFormat>Widescreen</PresentationFormat>
  <Paragraphs>147</Paragraphs>
  <Slides>17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宋体</vt:lpstr>
      <vt:lpstr>Arial</vt:lpstr>
      <vt:lpstr>Arial </vt:lpstr>
      <vt:lpstr>Calibri</vt:lpstr>
      <vt:lpstr>Calibri Light</vt:lpstr>
      <vt:lpstr>Times New Roman</vt:lpstr>
      <vt:lpstr>Office Theme</vt:lpstr>
      <vt:lpstr>SA6 working methods/guidelines </vt:lpstr>
      <vt:lpstr>Background</vt:lpstr>
      <vt:lpstr>Introduction</vt:lpstr>
      <vt:lpstr>A.1 Initiating Study [Draft]</vt:lpstr>
      <vt:lpstr>A.2 Progressing study [Draft]</vt:lpstr>
      <vt:lpstr>A.3 Initiating Normative WID (1/2) [Draft]</vt:lpstr>
      <vt:lpstr>A.3 Initiating Normative WID (2/2) [Draft]</vt:lpstr>
      <vt:lpstr>A.4 Revising Normative WID [Draft]</vt:lpstr>
      <vt:lpstr>A.5 Tracking work progress [Draft]</vt:lpstr>
      <vt:lpstr>A.6 Conducting meetings [Draft]</vt:lpstr>
      <vt:lpstr>A.7 Agreement on contributions [Draft]</vt:lpstr>
      <vt:lpstr>A.8 Informal calls [Draft]</vt:lpstr>
      <vt:lpstr>A.9 New Release Planning [Draft]</vt:lpstr>
      <vt:lpstr>B. Model for developing SA6 working methods/guidelines</vt:lpstr>
      <vt:lpstr>C. Document structure</vt:lpstr>
      <vt:lpstr>Summary</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Huawei-FINAL</cp:lastModifiedBy>
  <cp:revision>664</cp:revision>
  <dcterms:created xsi:type="dcterms:W3CDTF">2010-02-05T13:52:04Z</dcterms:created>
  <dcterms:modified xsi:type="dcterms:W3CDTF">2022-06-29T15:36:25Z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(3)5MKfABIbGMFETIpWoPlDcjDq78S3az+uCmEk2JP5svODdIGapsTkfSeuf+9dJYB7bcrkbiJ/
rN9iJN5NEcg9P83wKBEWoxVpNSVR2jNUMqiGopPJfvoqrFyRqYZVfT6LJ8kMuHZ5A6C8Z9jy
QhDh/eH6nwBltw60Z+X+5/owmNgUYbHCBNT/auGW7lAsDc6uMpVPihmLjkpQbyaQd/QRMNVO
rx8Qq8YtHRYUe0dNuu</vt:lpwstr>
  </property>
  <property fmtid="{D5CDD505-2E9C-101B-9397-08002B2CF9AE}" pid="4" name="_2015_ms_pID_7253431">
    <vt:lpwstr>cH+BgU4YAhV841CNpCfSdXEvhLStpzDzOvJCSgYZuT90Fn4gMxf2z/
56J/qhnm1H9es/hcuO72a5C506yEyk2m+vZsiF5m62IcBkPx47fZfKZJo9sOles6UmcQOMbI
nqJmUomQRfO5+Z2y3E8ql9qT17ihGT2XIS2f0hfxwkrslzfGAl5345ikDu2JPv/w3bgN2Cw6
FDJxrcXjclTMoi9VsJrFCvS1+JJ/yf6dgbU0</vt:lpwstr>
  </property>
  <property fmtid="{D5CDD505-2E9C-101B-9397-08002B2CF9AE}" pid="5" name="_2015_ms_pID_7253432">
    <vt:lpwstr>8g==</vt:lpwstr>
  </property>
</Properties>
</file>