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5" r:id="rId7"/>
    <p:sldId id="367" r:id="rId8"/>
    <p:sldId id="368" r:id="rId9"/>
    <p:sldId id="36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293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S6-220751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sz="5400" dirty="0"/>
              <a:t>Comparison of solutions for Common EAS Selection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Basavaraj (Basu) Pattan,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Samsung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97539"/>
          </a:xfrm>
        </p:spPr>
        <p:txBody>
          <a:bodyPr/>
          <a:lstStyle/>
          <a:p>
            <a:r>
              <a:rPr lang="en-IN" dirty="0"/>
              <a:t> Comparison of </a:t>
            </a:r>
            <a:r>
              <a:rPr lang="en-IN" dirty="0" smtClean="0"/>
              <a:t>following Proposals</a:t>
            </a:r>
            <a:endParaRPr lang="en-IN" dirty="0"/>
          </a:p>
          <a:p>
            <a:pPr lvl="1"/>
            <a:r>
              <a:rPr lang="en-IN" altLang="en-US" dirty="0" err="1" smtClean="0"/>
              <a:t>Convida</a:t>
            </a:r>
            <a:r>
              <a:rPr lang="en-IN" altLang="en-US" dirty="0" smtClean="0"/>
              <a:t> </a:t>
            </a:r>
            <a:r>
              <a:rPr lang="en-IN" altLang="en-US" dirty="0"/>
              <a:t>Proposal </a:t>
            </a:r>
            <a:r>
              <a:rPr lang="en-IN" altLang="en-US"/>
              <a:t>(</a:t>
            </a:r>
            <a:r>
              <a:rPr lang="en-IN" altLang="en-US" smtClean="0"/>
              <a:t>S6-220547 </a:t>
            </a:r>
            <a:r>
              <a:rPr lang="en-IN" altLang="en-US" dirty="0"/>
              <a:t>and S6-220548)</a:t>
            </a:r>
          </a:p>
          <a:p>
            <a:pPr lvl="1"/>
            <a:r>
              <a:rPr lang="en-IN" altLang="en-US" dirty="0" err="1"/>
              <a:t>InterDigital</a:t>
            </a:r>
            <a:r>
              <a:rPr lang="en-IN" altLang="en-US" dirty="0"/>
              <a:t> Proposal (S6-220542)</a:t>
            </a:r>
          </a:p>
          <a:p>
            <a:pPr lvl="1"/>
            <a:r>
              <a:rPr lang="en-IN" altLang="en-US" dirty="0"/>
              <a:t>Apple Proposal (S6-220623)</a:t>
            </a:r>
          </a:p>
          <a:p>
            <a:pPr lvl="1"/>
            <a:r>
              <a:rPr lang="en-IN" altLang="en-US" dirty="0"/>
              <a:t>Ericsson Proposal (S6-220629)</a:t>
            </a:r>
          </a:p>
          <a:p>
            <a:pPr lvl="1"/>
            <a:r>
              <a:rPr lang="en-IN" altLang="en-US" dirty="0"/>
              <a:t>Huawei Proposal (S6-220721)</a:t>
            </a:r>
          </a:p>
          <a:p>
            <a:pPr lvl="1"/>
            <a:r>
              <a:rPr lang="en-IN" altLang="en-US" dirty="0"/>
              <a:t>Samsung Proposal (S6-220737</a:t>
            </a:r>
            <a:r>
              <a:rPr lang="en-IN" altLang="en-US" dirty="0" smtClean="0"/>
              <a:t>)</a:t>
            </a:r>
            <a:endParaRPr lang="en-I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95250" y="5381047"/>
            <a:ext cx="12001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1400" i="1" dirty="0">
                <a:solidFill>
                  <a:srgbClr val="FF0000"/>
                </a:solidFill>
              </a:rPr>
              <a:t>Disclaimer: </a:t>
            </a:r>
            <a:endParaRPr lang="en-IN" sz="1400" i="1" dirty="0" smtClean="0">
              <a:solidFill>
                <a:srgbClr val="FF0000"/>
              </a:solidFill>
            </a:endParaRPr>
          </a:p>
          <a:p>
            <a:pPr marL="342900" indent="-342900" algn="just">
              <a:buAutoNum type="arabicPeriod"/>
            </a:pPr>
            <a:r>
              <a:rPr lang="en-IN" sz="1400" i="1" dirty="0" smtClean="0">
                <a:solidFill>
                  <a:srgbClr val="FF0000"/>
                </a:solidFill>
              </a:rPr>
              <a:t>The </a:t>
            </a:r>
            <a:r>
              <a:rPr lang="en-IN" sz="1400" i="1" dirty="0">
                <a:solidFill>
                  <a:srgbClr val="FF0000"/>
                </a:solidFill>
              </a:rPr>
              <a:t>comparison of proposals is to the best of my </a:t>
            </a:r>
            <a:r>
              <a:rPr lang="en-IN" sz="1400" i="1" dirty="0" smtClean="0">
                <a:solidFill>
                  <a:srgbClr val="FF0000"/>
                </a:solidFill>
              </a:rPr>
              <a:t>interpretations and knowledge. </a:t>
            </a:r>
          </a:p>
          <a:p>
            <a:pPr marL="342900" indent="-342900" algn="just">
              <a:buAutoNum type="arabicPeriod"/>
            </a:pPr>
            <a:r>
              <a:rPr lang="en-IN" sz="1400" i="1" dirty="0" smtClean="0">
                <a:solidFill>
                  <a:srgbClr val="FF0000"/>
                </a:solidFill>
              </a:rPr>
              <a:t>The comparison is not technical evaluation of solutions but only conceptual comparison to determine potential merger among proposed solutions.</a:t>
            </a:r>
          </a:p>
          <a:p>
            <a:pPr marL="342900" indent="-342900" algn="just">
              <a:buAutoNum type="arabicPeriod"/>
            </a:pPr>
            <a:r>
              <a:rPr lang="en-IN" sz="1400" i="1" dirty="0" smtClean="0">
                <a:solidFill>
                  <a:srgbClr val="FF0000"/>
                </a:solidFill>
              </a:rPr>
              <a:t>Potential </a:t>
            </a:r>
            <a:r>
              <a:rPr lang="en-IN" sz="1400" i="1" dirty="0">
                <a:solidFill>
                  <a:srgbClr val="FF0000"/>
                </a:solidFill>
              </a:rPr>
              <a:t>enhancements to the solutions </a:t>
            </a:r>
            <a:r>
              <a:rPr lang="en-IN" sz="1400" i="1" dirty="0" smtClean="0">
                <a:solidFill>
                  <a:srgbClr val="FF0000"/>
                </a:solidFill>
              </a:rPr>
              <a:t>(likely to be in </a:t>
            </a:r>
            <a:r>
              <a:rPr lang="en-IN" sz="1400" i="1" dirty="0">
                <a:solidFill>
                  <a:srgbClr val="FF0000"/>
                </a:solidFill>
              </a:rPr>
              <a:t>future </a:t>
            </a:r>
            <a:r>
              <a:rPr lang="en-IN" sz="1400" i="1" dirty="0" smtClean="0">
                <a:solidFill>
                  <a:srgbClr val="FF0000"/>
                </a:solidFill>
              </a:rPr>
              <a:t>revisions) </a:t>
            </a:r>
            <a:r>
              <a:rPr lang="en-IN" sz="1400" i="1" dirty="0">
                <a:solidFill>
                  <a:srgbClr val="FF0000"/>
                </a:solidFill>
              </a:rPr>
              <a:t>are not considered as they are still under discussion.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600" dirty="0"/>
              <a:t>Comparison of </a:t>
            </a:r>
            <a:r>
              <a:rPr lang="en-IN" sz="3600" dirty="0" smtClean="0"/>
              <a:t>Proposals</a:t>
            </a:r>
            <a:endParaRPr lang="en-GB" altLang="en-US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219160"/>
              </p:ext>
            </p:extLst>
          </p:nvPr>
        </p:nvGraphicFramePr>
        <p:xfrm>
          <a:off x="2" y="1747838"/>
          <a:ext cx="12191998" cy="4724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41714">
                  <a:extLst>
                    <a:ext uri="{9D8B030D-6E8A-4147-A177-3AD203B41FA5}">
                      <a16:colId xmlns:a16="http://schemas.microsoft.com/office/drawing/2014/main" val="2584888561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2731393880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3164958545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7308457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2172305294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1528661695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301664379"/>
                    </a:ext>
                  </a:extLst>
                </a:gridCol>
              </a:tblGrid>
              <a:tr h="308085">
                <a:tc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err="1">
                          <a:solidFill>
                            <a:schemeClr val="bg1"/>
                          </a:solidFill>
                        </a:rPr>
                        <a:t>Convida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err="1">
                          <a:solidFill>
                            <a:schemeClr val="bg1"/>
                          </a:solidFill>
                        </a:rPr>
                        <a:t>InterDigital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Apple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Ericsson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Huawei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Samsung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641691"/>
                  </a:ext>
                </a:extLst>
              </a:tr>
              <a:tr h="261677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200" dirty="0" smtClean="0"/>
                        <a:t>Scope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Same/Differen</a:t>
                      </a:r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t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ACs on Different UEs connected to Same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Same/Different A</a:t>
                      </a:r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C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on Different UEs connected to Different EES and Different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 AC on Different UEs connected to Same </a:t>
                      </a:r>
                      <a:r>
                        <a:rPr lang="en-US" altLang="en-US" sz="1000" b="1" i="1" dirty="0">
                          <a:solidFill>
                            <a:schemeClr val="tx1"/>
                          </a:solidFill>
                        </a:rPr>
                        <a:t>selected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Same/Different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AC on Different UEs connected to Different EES and Different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 AC on Different UEs connected to Same </a:t>
                      </a:r>
                      <a:r>
                        <a:rPr lang="en-US" altLang="en-US" sz="1000" b="1" i="1" dirty="0">
                          <a:solidFill>
                            <a:schemeClr val="tx1"/>
                          </a:solidFill>
                        </a:rPr>
                        <a:t>selected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Same/Different AC on Different UEs connected to Different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56520"/>
                  </a:ext>
                </a:extLst>
              </a:tr>
              <a:tr h="268209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200" dirty="0"/>
                        <a:t>Common EAS Users </a:t>
                      </a:r>
                      <a:r>
                        <a:rPr lang="en-IN" sz="1200" dirty="0"/>
                        <a:t>Grouping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Pre-decided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Dynamic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Pre-decided at Cloud entity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Pre-decided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Pre-decided Group at Centralized Server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Dynamic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88660"/>
                  </a:ext>
                </a:extLst>
              </a:tr>
              <a:tr h="129416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Location</a:t>
                      </a:r>
                      <a:r>
                        <a:rPr lang="en-IN" sz="1200" baseline="0" dirty="0"/>
                        <a:t> sharing between UEs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619932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Common</a:t>
                      </a:r>
                      <a:r>
                        <a:rPr lang="en-IN" sz="1200" baseline="0" dirty="0"/>
                        <a:t> EAS Indication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“AC association information” Preconfigured </a:t>
                      </a: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in EEC</a:t>
                      </a:r>
                      <a:r>
                        <a:rPr lang="en-IN" sz="1000" baseline="0" dirty="0">
                          <a:solidFill>
                            <a:schemeClr val="tx1"/>
                          </a:solidFill>
                        </a:rPr>
                        <a:t> context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Unique EAS instance (EAS endpoint + EES ID)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 in </a:t>
                      </a: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AC profile 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Group ID + Location of each UE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Group </a:t>
                      </a:r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info.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+ EAS info + EDN id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Group ID + location information of each UE or required service area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Pre-configured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Grouping info - Multi-User/Multi-Session in AC Profile 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and EAS Profile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473774"/>
                  </a:ext>
                </a:extLst>
              </a:tr>
              <a:tr h="274740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Need</a:t>
                      </a:r>
                      <a:r>
                        <a:rPr lang="en-IN" sz="1200" baseline="0" dirty="0"/>
                        <a:t> for </a:t>
                      </a:r>
                      <a:r>
                        <a:rPr lang="en-IN" sz="1200" dirty="0"/>
                        <a:t>Common</a:t>
                      </a:r>
                      <a:r>
                        <a:rPr lang="en-IN" sz="1200" baseline="0" dirty="0"/>
                        <a:t> EAS awareness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Each UE shares </a:t>
                      </a:r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with EES </a:t>
                      </a: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via EEC Registration,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 to ECS via Service Provisioning and EES via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 to ECS via Service Provisioning and to selected EES via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UE shares </a:t>
                      </a:r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to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via new request “EAS selection declaration”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to ECS via </a:t>
                      </a:r>
                      <a:r>
                        <a:rPr lang="en-IN" altLang="en-US" sz="1000" dirty="0">
                          <a:solidFill>
                            <a:schemeClr val="tx1"/>
                          </a:solidFill>
                        </a:rPr>
                        <a:t>Service Provisioning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 to EES via </a:t>
                      </a:r>
                      <a:r>
                        <a:rPr lang="en-IN" altLang="en-US" sz="1000" dirty="0">
                          <a:solidFill>
                            <a:schemeClr val="tx1"/>
                          </a:solidFill>
                        </a:rPr>
                        <a:t>Registration and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22584"/>
                  </a:ext>
                </a:extLst>
              </a:tr>
              <a:tr h="183300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Who decides need for common EAS?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ASP/User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User/Application layer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Cloud </a:t>
                      </a:r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entity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ASP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ASP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 smtClean="0">
                          <a:solidFill>
                            <a:schemeClr val="tx1"/>
                          </a:solidFill>
                        </a:rPr>
                        <a:t>ASP/User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404151"/>
                  </a:ext>
                </a:extLst>
              </a:tr>
              <a:tr h="150643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Common EAS determined by?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EES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ECS selects EES and EES selects common EAS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Binding Server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ECS selects EES and EES selects common EAS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EEC selects common EAS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522472"/>
                  </a:ext>
                </a:extLst>
              </a:tr>
              <a:tr h="142479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Dissemination of </a:t>
                      </a:r>
                      <a:r>
                        <a:rPr lang="en-IN" sz="1200" dirty="0" smtClean="0"/>
                        <a:t>selected Common EAS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AC to AC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to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Binding Server to EES and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to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to other EES to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746938"/>
                  </a:ext>
                </a:extLst>
              </a:tr>
              <a:tr h="23232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Architectural impact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 (Cloud Entity)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 (Binding Server)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Yes (Centralized Server)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9953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22" y="5010814"/>
            <a:ext cx="10515600" cy="1104917"/>
          </a:xfrm>
        </p:spPr>
        <p:txBody>
          <a:bodyPr/>
          <a:lstStyle/>
          <a:p>
            <a:r>
              <a:rPr lang="en-IN" dirty="0" smtClean="0"/>
              <a:t>Backup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9322967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600" dirty="0"/>
              <a:t>Comparison of Proposals and Recommendation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899" y="6034620"/>
            <a:ext cx="11601451" cy="363992"/>
          </a:xfrm>
        </p:spPr>
        <p:txBody>
          <a:bodyPr/>
          <a:lstStyle/>
          <a:p>
            <a:r>
              <a:rPr lang="en-US" altLang="en-US" sz="1800" b="1" dirty="0"/>
              <a:t>Recommendation: Apple and Huawei solutions can be potentially merged. </a:t>
            </a:r>
            <a:r>
              <a:rPr lang="en-US" altLang="en-US" sz="1800" b="1" dirty="0" err="1"/>
              <a:t>Convida</a:t>
            </a:r>
            <a:r>
              <a:rPr lang="en-US" altLang="en-US" sz="1800" b="1" dirty="0"/>
              <a:t> and Samsung solutions are close.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75465"/>
              </p:ext>
            </p:extLst>
          </p:nvPr>
        </p:nvGraphicFramePr>
        <p:xfrm>
          <a:off x="3" y="1462620"/>
          <a:ext cx="12191998" cy="5212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41714">
                  <a:extLst>
                    <a:ext uri="{9D8B030D-6E8A-4147-A177-3AD203B41FA5}">
                      <a16:colId xmlns:a16="http://schemas.microsoft.com/office/drawing/2014/main" val="2584888561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2731393880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3164958545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7308457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2172305294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1528661695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301664379"/>
                    </a:ext>
                  </a:extLst>
                </a:gridCol>
              </a:tblGrid>
              <a:tr h="308085">
                <a:tc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err="1">
                          <a:solidFill>
                            <a:schemeClr val="bg1"/>
                          </a:solidFill>
                        </a:rPr>
                        <a:t>Convida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err="1">
                          <a:solidFill>
                            <a:schemeClr val="bg1"/>
                          </a:solidFill>
                        </a:rPr>
                        <a:t>InterDigital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Apple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Ericsson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Huawei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chemeClr val="bg1"/>
                          </a:solidFill>
                        </a:rPr>
                        <a:t>Samsung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641691"/>
                  </a:ext>
                </a:extLst>
              </a:tr>
              <a:tr h="261677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200" dirty="0"/>
                        <a:t>Scope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Same or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Different ACs on Different UEs connected to Same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or different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 AC on Different UEs connected to Different EES and Different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 AC on Different UEs connected to Same </a:t>
                      </a:r>
                      <a:r>
                        <a:rPr lang="en-US" altLang="en-US" sz="1000" b="1" i="1" dirty="0">
                          <a:solidFill>
                            <a:schemeClr val="tx1"/>
                          </a:solidFill>
                        </a:rPr>
                        <a:t>selected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 or</a:t>
                      </a:r>
                      <a:r>
                        <a:rPr lang="en-US" altLang="en-US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different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AC on Different UEs connected to Different EES and Different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 AC on Different UEs connected to Same </a:t>
                      </a:r>
                      <a:r>
                        <a:rPr lang="en-US" altLang="en-US" sz="1000" b="1" i="1" dirty="0">
                          <a:solidFill>
                            <a:schemeClr val="tx1"/>
                          </a:solidFill>
                        </a:rPr>
                        <a:t>selected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Same/Different AC on Different UEs connected to Different EES and Same EDN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56520"/>
                  </a:ext>
                </a:extLst>
              </a:tr>
              <a:tr h="268209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200" dirty="0"/>
                        <a:t>Common EAS Users </a:t>
                      </a:r>
                      <a:r>
                        <a:rPr lang="en-IN" sz="1200" dirty="0"/>
                        <a:t>Grouping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Decided before registration/ EAS discovery  or dynamic (group /user ID are examples)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Dynamic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Pre-decided at Cloud entity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Pre-decided </a:t>
                      </a:r>
                      <a:r>
                        <a:rPr lang="en-IN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or dynamic (group id is just one example)</a:t>
                      </a:r>
                      <a:endParaRPr lang="en-IN" sz="1000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Pre-decided Group at Centralized Server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Dynamic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88660"/>
                  </a:ext>
                </a:extLst>
              </a:tr>
              <a:tr h="129416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Location</a:t>
                      </a:r>
                      <a:r>
                        <a:rPr lang="en-IN" sz="1200" baseline="0" dirty="0"/>
                        <a:t> sharing between UEs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619932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Common</a:t>
                      </a:r>
                      <a:r>
                        <a:rPr lang="en-IN" sz="1200" baseline="0" dirty="0"/>
                        <a:t> EAS Indication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“AC association information”  provided at registration ,EAS discovery</a:t>
                      </a:r>
                      <a:endParaRPr lang="en-IN" sz="1000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Unique EAS instance (EAS endpoint + EES ID)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 in </a:t>
                      </a: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AC profile 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Group ID + Location of each UE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Group Info (e.g. group id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) + EAS info + EDN id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Group ID + location information of each </a:t>
                      </a:r>
                      <a:r>
                        <a:rPr lang="en-US" altLang="en-US" sz="1000" dirty="0" smtClean="0">
                          <a:solidFill>
                            <a:schemeClr val="tx1"/>
                          </a:solidFill>
                        </a:rPr>
                        <a:t>UE </a:t>
                      </a:r>
                      <a:r>
                        <a:rPr lang="en-US" altLang="en-US" sz="1000" kern="1200" dirty="0" smtClean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or required service area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Pre-configured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Grouping info - Multi-User/Multi-Session in AC Profile 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and EAS Profile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473774"/>
                  </a:ext>
                </a:extLst>
              </a:tr>
              <a:tr h="274740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Need</a:t>
                      </a:r>
                      <a:r>
                        <a:rPr lang="en-IN" sz="1200" baseline="0" dirty="0"/>
                        <a:t> for </a:t>
                      </a:r>
                      <a:r>
                        <a:rPr lang="en-IN" sz="1200" dirty="0"/>
                        <a:t>Common</a:t>
                      </a:r>
                      <a:r>
                        <a:rPr lang="en-IN" sz="1200" baseline="0" dirty="0"/>
                        <a:t> EAS awareness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Each UE shares 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“AC association information”  with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EES via EEC Registration,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“EAS selection information” used as a filter for Service Provisioning with ECS and EAS Discovery with EES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 to ECS via Service Provisioning and to selected EES via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UE shares “Group ID” to EES via new request “EAS selection declaration”</a:t>
                      </a:r>
                    </a:p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Or via existing “EAS discovery”</a:t>
                      </a:r>
                      <a:endParaRPr lang="en-IN" sz="1000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</a:t>
                      </a:r>
                      <a:r>
                        <a:rPr lang="en-US" altLang="en-US" sz="10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to ECS via </a:t>
                      </a:r>
                      <a:r>
                        <a:rPr lang="en-IN" altLang="en-US" sz="1000" dirty="0">
                          <a:solidFill>
                            <a:schemeClr val="tx1"/>
                          </a:solidFill>
                        </a:rPr>
                        <a:t>Service Provisioning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Shared to EES via </a:t>
                      </a:r>
                      <a:r>
                        <a:rPr lang="en-IN" altLang="en-US" sz="1000" dirty="0">
                          <a:solidFill>
                            <a:schemeClr val="tx1"/>
                          </a:solidFill>
                        </a:rPr>
                        <a:t>Registration and EAS Discovery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22584"/>
                  </a:ext>
                </a:extLst>
              </a:tr>
              <a:tr h="183300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Who decides need for common EAS?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ASP,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User, Cloud entity</a:t>
                      </a:r>
                      <a:endParaRPr lang="en-IN" sz="1000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Users / </a:t>
                      </a:r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Application layer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Cloud entity?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ASP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ASP?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ASP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404151"/>
                  </a:ext>
                </a:extLst>
              </a:tr>
              <a:tr h="150643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Common EAS determined by?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EES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First user (EEC)</a:t>
                      </a:r>
                      <a:endParaRPr lang="en-IN" sz="1000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ECS selects EES and EES selects common EAS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Binding Server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ECS selects EES and EES selects common EAS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EEC selects common EAS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522472"/>
                  </a:ext>
                </a:extLst>
              </a:tr>
              <a:tr h="142479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Dissemination of selected Common EAS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EES to EEC, between EESs  via ACR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Application layer</a:t>
                      </a:r>
                    </a:p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(e.g. AC to AC, via cloud, via SMS, etc.)</a:t>
                      </a:r>
                      <a:endParaRPr lang="en-IN" sz="1000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to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Binding Server to EES and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to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000" dirty="0">
                          <a:solidFill>
                            <a:schemeClr val="tx1"/>
                          </a:solidFill>
                        </a:rPr>
                        <a:t>EES to other EES to EEC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746938"/>
                  </a:ext>
                </a:extLst>
              </a:tr>
              <a:tr h="232327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Architectural impact</a:t>
                      </a:r>
                      <a:endParaRPr lang="en-IN" sz="1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 (Cloud Entity)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>
                          <a:solidFill>
                            <a:schemeClr val="tx1"/>
                          </a:solidFill>
                        </a:rPr>
                        <a:t>Yes (Binding Server)</a:t>
                      </a:r>
                      <a:endParaRPr lang="en-IN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Yes (Centralized Server)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b="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9953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559629" y="424543"/>
            <a:ext cx="4531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>
                <a:solidFill>
                  <a:srgbClr val="FF0000"/>
                </a:solidFill>
              </a:rPr>
              <a:t>Updates with company inputs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8319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 you!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4193148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infopath/2007/PartnerControls"/>
    <ds:schemaRef ds:uri="280d8efa-eff2-4910-88d2-79ca146720c4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679a257e-872f-4c98-9e8a-0a9c104f72c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6535</TotalTime>
  <Words>862</Words>
  <Application>Microsoft Office PowerPoint</Application>
  <PresentationFormat>Widescreen</PresentationFormat>
  <Paragraphs>161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Comparison of solutions for Common EAS Selection</vt:lpstr>
      <vt:lpstr>Outline</vt:lpstr>
      <vt:lpstr>Comparison of Proposals</vt:lpstr>
      <vt:lpstr>Backup</vt:lpstr>
      <vt:lpstr>Comparison of Proposals and Recommendation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Samsung_Rev2</cp:lastModifiedBy>
  <cp:revision>743</cp:revision>
  <dcterms:created xsi:type="dcterms:W3CDTF">2010-02-05T13:52:04Z</dcterms:created>
  <dcterms:modified xsi:type="dcterms:W3CDTF">2022-04-12T10:55:37Z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C:\Users\basavarajjp\AppData\Local\Temp\Temp1_Template_Meeting_pres_2020_06_3gpp_S6-22xxxx.zip\Template_Meeting_pres_2020_06_3gpp_S6-22xxxx.pptx</vt:lpwstr>
  </property>
</Properties>
</file>